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9" r:id="rId12"/>
    <p:sldId id="267" r:id="rId13"/>
    <p:sldId id="268"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937" autoAdjust="0"/>
    <p:restoredTop sz="94645" autoAdjust="0"/>
  </p:normalViewPr>
  <p:slideViewPr>
    <p:cSldViewPr>
      <p:cViewPr varScale="1">
        <p:scale>
          <a:sx n="70" d="100"/>
          <a:sy n="70" d="100"/>
        </p:scale>
        <p:origin x="-57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7344756F-2E8B-44C1-B9B0-1C9919113A4A}" type="datetimeFigureOut">
              <a:rPr lang="tr-TR" smtClean="0"/>
              <a:pPr/>
              <a:t>11.05.2011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23DB14A-1C85-4D15-B10C-832598D06CC2}"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44756F-2E8B-44C1-B9B0-1C9919113A4A}" type="datetimeFigureOut">
              <a:rPr lang="tr-TR" smtClean="0"/>
              <a:pPr/>
              <a:t>11.05.2011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3DB14A-1C85-4D15-B10C-832598D06CC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683568" y="836712"/>
            <a:ext cx="7265130" cy="1446550"/>
          </a:xfrm>
          <a:prstGeom prst="rect">
            <a:avLst/>
          </a:prstGeom>
          <a:noFill/>
        </p:spPr>
        <p:txBody>
          <a:bodyPr wrap="none" lIns="91440" tIns="45720" rIns="91440" bIns="45720">
            <a:spAutoFit/>
          </a:bodyPr>
          <a:lstStyle/>
          <a:p>
            <a:pPr algn="ctr"/>
            <a:r>
              <a:rPr lang="tr-TR" sz="8800" b="1" dirty="0" err="1"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lgerian" pitchFamily="82" charset="0"/>
              </a:rPr>
              <a:t>HaZIRLAYAN</a:t>
            </a:r>
            <a:endParaRPr lang="tr-TR" sz="88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lgerian" pitchFamily="82" charset="0"/>
            </a:endParaRPr>
          </a:p>
        </p:txBody>
      </p:sp>
      <p:sp>
        <p:nvSpPr>
          <p:cNvPr id="5" name="4 Dikdörtgen"/>
          <p:cNvSpPr/>
          <p:nvPr/>
        </p:nvSpPr>
        <p:spPr>
          <a:xfrm>
            <a:off x="1720100" y="2967335"/>
            <a:ext cx="5703806"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lgerian" pitchFamily="82" charset="0"/>
              </a:rPr>
              <a:t>ŞEYMA BAKIRCI  </a:t>
            </a:r>
          </a:p>
          <a:p>
            <a:pPr algn="ctr"/>
            <a:r>
              <a:rPr lang="tr-TR"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lgerian" pitchFamily="82" charset="0"/>
              </a:rPr>
              <a:t>2057  7/D</a:t>
            </a:r>
            <a:endParaRPr lang="tr-TR"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lgeria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6" name="5 Dikdörtgen"/>
          <p:cNvSpPr/>
          <p:nvPr/>
        </p:nvSpPr>
        <p:spPr>
          <a:xfrm>
            <a:off x="1475656" y="332656"/>
            <a:ext cx="6224730" cy="1323439"/>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tr-TR" sz="8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lgerian" pitchFamily="82" charset="0"/>
              </a:rPr>
              <a:t>meteor</a:t>
            </a:r>
            <a:endParaRPr lang="tr-TR" sz="80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Algerian" pitchFamily="82" charset="0"/>
            </a:endParaRPr>
          </a:p>
        </p:txBody>
      </p:sp>
      <p:sp>
        <p:nvSpPr>
          <p:cNvPr id="7" name="6 Dikdörtgen"/>
          <p:cNvSpPr/>
          <p:nvPr/>
        </p:nvSpPr>
        <p:spPr>
          <a:xfrm>
            <a:off x="-180528" y="2132856"/>
            <a:ext cx="9662710" cy="4247317"/>
          </a:xfrm>
          <a:prstGeom prst="rect">
            <a:avLst/>
          </a:prstGeom>
          <a:noFill/>
        </p:spPr>
        <p:txBody>
          <a:bodyPr wrap="none" lIns="91440" tIns="45720" rIns="91440" bIns="45720">
            <a:spAutoFit/>
          </a:bodyPr>
          <a:lstStyle/>
          <a:p>
            <a:pPr algn="ctr"/>
            <a:r>
              <a:rPr lang="tr-TR"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Güneş  rüzgarlarıyla itilen bu  </a:t>
            </a:r>
          </a:p>
          <a:p>
            <a:pPr algn="ct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Kısım kuyruklu yıldızların</a:t>
            </a:r>
          </a:p>
          <a:p>
            <a:pPr algn="ctr"/>
            <a:r>
              <a:rPr lang="tr-TR"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Kuyruğunu oluşturur.işte</a:t>
            </a:r>
          </a:p>
          <a:p>
            <a:pPr algn="ct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Kuyruklu yıldızlardan</a:t>
            </a:r>
            <a:r>
              <a:rPr lang="tr-TR" sz="540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kopan</a:t>
            </a:r>
          </a:p>
          <a:p>
            <a:pPr algn="ct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Bu parçalar meteorları  oluşturur.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hafif.org/imaj/serdarsabri/meteor-20strike.jpg"/>
          <p:cNvPicPr>
            <a:picLocks noChangeAspect="1" noChangeArrowheads="1"/>
          </p:cNvPicPr>
          <p:nvPr/>
        </p:nvPicPr>
        <p:blipFill>
          <a:blip r:embed="rId2" cstate="print"/>
          <a:srcRect/>
          <a:stretch>
            <a:fillRect/>
          </a:stretch>
        </p:blipFill>
        <p:spPr bwMode="auto">
          <a:xfrm>
            <a:off x="2298" y="0"/>
            <a:ext cx="9141702" cy="686560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 name="4 Dikdörtgen"/>
          <p:cNvSpPr/>
          <p:nvPr/>
        </p:nvSpPr>
        <p:spPr>
          <a:xfrm>
            <a:off x="85365" y="548680"/>
            <a:ext cx="9058635" cy="1569660"/>
          </a:xfrm>
          <a:prstGeom prst="rect">
            <a:avLst/>
          </a:prstGeom>
          <a:noFill/>
        </p:spPr>
        <p:txBody>
          <a:bodyPr wrap="none" lIns="91440" tIns="45720" rIns="91440" bIns="45720">
            <a:spAutoFit/>
          </a:bodyPr>
          <a:lstStyle/>
          <a:p>
            <a:pPr algn="ctr"/>
            <a:r>
              <a:rPr lang="tr-TR" sz="9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2.GÜNEŞ SİSTEMİ</a:t>
            </a:r>
            <a:endParaRPr lang="tr-TR" sz="9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Dikdörtgen"/>
          <p:cNvSpPr/>
          <p:nvPr/>
        </p:nvSpPr>
        <p:spPr>
          <a:xfrm>
            <a:off x="681229" y="2636912"/>
            <a:ext cx="7296934" cy="6740307"/>
          </a:xfrm>
          <a:prstGeom prst="rect">
            <a:avLst/>
          </a:prstGeom>
          <a:noFill/>
        </p:spPr>
        <p:txBody>
          <a:bodyPr wrap="none" lIns="91440" tIns="45720" rIns="91440" bIns="45720">
            <a:spAutoFit/>
          </a:bodyPr>
          <a:lstStyle/>
          <a:p>
            <a:pPr algn="ctr"/>
            <a:r>
              <a:rPr lang="tr-TR" sz="54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KONULAR:</a:t>
            </a:r>
          </a:p>
          <a:p>
            <a:pPr algn="ctr">
              <a:buFont typeface="Wingdings" pitchFamily="2" charset="2"/>
              <a:buChar char="§"/>
            </a:pPr>
            <a:r>
              <a:rPr lang="tr-TR" sz="5400" b="1"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GÜNEŞ SİSTEMİ</a:t>
            </a:r>
          </a:p>
          <a:p>
            <a:pPr algn="ctr">
              <a:buFont typeface="Wingdings" pitchFamily="2" charset="2"/>
              <a:buChar char="§"/>
            </a:pPr>
            <a:r>
              <a:rPr lang="tr-TR"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DÜNYA’NIN  UYDUSU AY</a:t>
            </a:r>
          </a:p>
          <a:p>
            <a:pPr algn="ctr">
              <a:buFont typeface="Wingdings" pitchFamily="2" charset="2"/>
              <a:buChar char="§"/>
            </a:pPr>
            <a:r>
              <a:rPr lang="tr-TR"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GALAKSİ(GÖK ADA)</a:t>
            </a:r>
          </a:p>
          <a:p>
            <a:pPr algn="ctr">
              <a:buFont typeface="Wingdings" pitchFamily="2" charset="2"/>
              <a:buChar char="§"/>
            </a:pPr>
            <a:r>
              <a:rPr lang="tr-TR" sz="5400" dirty="0" smtClean="0">
                <a:ln w="18415" cmpd="sng">
                  <a:solidFill>
                    <a:srgbClr val="FFFFFF"/>
                  </a:solidFill>
                  <a:prstDash val="solid"/>
                </a:ln>
                <a:solidFill>
                  <a:schemeClr val="bg1"/>
                </a:solidFill>
                <a:effectLst>
                  <a:outerShdw blurRad="63500" dir="3600000" algn="tl" rotWithShape="0">
                    <a:srgbClr val="000000">
                      <a:alpha val="70000"/>
                    </a:srgbClr>
                  </a:outerShdw>
                </a:effectLst>
              </a:rPr>
              <a:t>UZAY VE  EVREN</a:t>
            </a:r>
          </a:p>
          <a:p>
            <a:pPr algn="ctr"/>
            <a:endParaRPr lang="tr-TR" sz="54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endParaRPr>
          </a:p>
          <a:p>
            <a:pPr algn="ctr"/>
            <a:endParaRPr lang="tr-TR" sz="54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endParaRPr>
          </a:p>
          <a:p>
            <a:pPr algn="ctr"/>
            <a:endParaRPr lang="tr-TR" sz="5400" b="0" cap="none" spc="0"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395536" y="116632"/>
            <a:ext cx="8318239" cy="156966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9600" b="1" cap="all" dirty="0" smtClean="0">
                <a:ln/>
                <a:solidFill>
                  <a:schemeClr val="accent5">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GÜNEŞ SİSTEMİ</a:t>
            </a:r>
            <a:r>
              <a:rPr lang="tr-TR" sz="5400" b="1" cap="all" dirty="0" smtClean="0">
                <a:ln/>
                <a:solidFill>
                  <a:schemeClr val="accent5">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endParaRPr lang="tr-TR" sz="5400" b="1" cap="all" spc="0" dirty="0">
              <a:ln/>
              <a:solidFill>
                <a:schemeClr val="accent5">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4 Dikdörtgen"/>
          <p:cNvSpPr/>
          <p:nvPr/>
        </p:nvSpPr>
        <p:spPr>
          <a:xfrm>
            <a:off x="3059832" y="2204864"/>
            <a:ext cx="5784334" cy="4031873"/>
          </a:xfrm>
          <a:prstGeom prst="rect">
            <a:avLst/>
          </a:prstGeom>
          <a:noFill/>
        </p:spPr>
        <p:txBody>
          <a:bodyPr wrap="square" lIns="91440" tIns="45720" rIns="91440" bIns="45720">
            <a:spAutoFit/>
          </a:bodyPr>
          <a:lstStyle/>
          <a:p>
            <a:pPr algn="ctr"/>
            <a:r>
              <a:rPr lang="tr-TR"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Merkezde güneş  ve onun  etrafında</a:t>
            </a:r>
          </a:p>
          <a:p>
            <a:pPr algn="ctr"/>
            <a:r>
              <a:rPr lang="tr-T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Belirli yörüngelerde hareket eden </a:t>
            </a:r>
          </a:p>
          <a:p>
            <a:pPr algn="ctr"/>
            <a:r>
              <a:rPr lang="tr-TR"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Gezegenlerin uydularının kuyruklu</a:t>
            </a:r>
          </a:p>
          <a:p>
            <a:pPr algn="ctr"/>
            <a:r>
              <a:rPr lang="tr-T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Yıldızların bulunduğu gök cisimleri</a:t>
            </a:r>
          </a:p>
          <a:p>
            <a:pPr algn="ctr"/>
            <a:r>
              <a:rPr lang="tr-T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Topluluğudur.güneş sisteminde</a:t>
            </a:r>
          </a:p>
          <a:p>
            <a:pPr algn="ctr"/>
            <a:r>
              <a:rPr lang="tr-TR"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8gezegen vardır.</a:t>
            </a:r>
          </a:p>
        </p:txBody>
      </p:sp>
      <p:pic>
        <p:nvPicPr>
          <p:cNvPr id="9218" name="Picture 2" descr="http://t1.gstatic.com/images?q=tbn:ANd9GcRo4Dc9sdqtr23YJmrvBXST1LkhMEV0pGiww1w8gX2317o9sb62"/>
          <p:cNvPicPr>
            <a:picLocks noChangeAspect="1" noChangeArrowheads="1"/>
          </p:cNvPicPr>
          <p:nvPr/>
        </p:nvPicPr>
        <p:blipFill>
          <a:blip r:embed="rId3" cstate="print"/>
          <a:srcRect/>
          <a:stretch>
            <a:fillRect/>
          </a:stretch>
        </p:blipFill>
        <p:spPr bwMode="auto">
          <a:xfrm>
            <a:off x="251520" y="2564904"/>
            <a:ext cx="2857500" cy="338437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6" name="5 Dikdörtgen"/>
          <p:cNvSpPr/>
          <p:nvPr/>
        </p:nvSpPr>
        <p:spPr>
          <a:xfrm>
            <a:off x="0" y="260648"/>
            <a:ext cx="8703409" cy="1107996"/>
          </a:xfrm>
          <a:prstGeom prst="rect">
            <a:avLst/>
          </a:prstGeom>
          <a:noFill/>
        </p:spPr>
        <p:txBody>
          <a:bodyPr wrap="none" lIns="91440" tIns="45720" rIns="91440" bIns="45720">
            <a:spAutoFit/>
          </a:bodyPr>
          <a:lstStyle/>
          <a:p>
            <a:pPr algn="ctr"/>
            <a:r>
              <a:rPr lang="tr-TR" sz="6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DÜNYA’NIN UYDUSU AY:</a:t>
            </a:r>
            <a:endParaRPr lang="tr-TR" sz="6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7" name="6 Dikdörtgen"/>
          <p:cNvSpPr/>
          <p:nvPr/>
        </p:nvSpPr>
        <p:spPr>
          <a:xfrm>
            <a:off x="3851920" y="1502688"/>
            <a:ext cx="4905849" cy="5355312"/>
          </a:xfrm>
          <a:prstGeom prst="rect">
            <a:avLst/>
          </a:prstGeom>
          <a:noFill/>
        </p:spPr>
        <p:txBody>
          <a:bodyPr wrap="square" lIns="91440" tIns="45720" rIns="91440" bIns="45720">
            <a:spAutoFit/>
          </a:bodyPr>
          <a:lstStyle/>
          <a:p>
            <a:pPr algn="ctr"/>
            <a:r>
              <a:rPr lang="tr-TR" sz="3200" b="1"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Ay dünyamızın tek uydusudur.</a:t>
            </a:r>
          </a:p>
          <a:p>
            <a:pPr algn="ctr"/>
            <a:r>
              <a:rPr lang="tr-TR" sz="3200" b="1" cap="none"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Dünyanın  etrafında dolanan</a:t>
            </a:r>
          </a:p>
          <a:p>
            <a:pPr algn="ctr"/>
            <a:r>
              <a:rPr lang="tr-TR" sz="3200" b="1"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Ay konumuma göre her gün </a:t>
            </a:r>
          </a:p>
          <a:p>
            <a:pPr algn="ctr"/>
            <a:r>
              <a:rPr lang="tr-TR" sz="3200" b="1"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Bize farklı şekillerde görünür.</a:t>
            </a:r>
          </a:p>
          <a:p>
            <a:pPr algn="ctr"/>
            <a:r>
              <a:rPr lang="tr-TR" sz="3200" b="1"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Ay güneşten aldığı ışığı dünyaya  yansıtır</a:t>
            </a:r>
            <a:r>
              <a:rPr lang="tr-TR" sz="5400" b="1" spc="50" dirty="0" smtClean="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rPr>
              <a:t>. </a:t>
            </a:r>
            <a:endParaRPr lang="tr-TR" sz="5400" b="1" cap="none" spc="50" dirty="0">
              <a:ln w="13500">
                <a:solidFill>
                  <a:schemeClr val="accent1">
                    <a:shade val="2500"/>
                    <a:alpha val="6500"/>
                  </a:schemeClr>
                </a:solidFill>
                <a:prstDash val="solid"/>
              </a:ln>
              <a:solidFill>
                <a:schemeClr val="tx1">
                  <a:lumMod val="85000"/>
                  <a:lumOff val="15000"/>
                </a:schemeClr>
              </a:solidFill>
              <a:effectLst>
                <a:innerShdw blurRad="50900" dist="38500" dir="13500000">
                  <a:srgbClr val="000000">
                    <a:alpha val="60000"/>
                  </a:srgbClr>
                </a:innerShdw>
              </a:effectLst>
            </a:endParaRPr>
          </a:p>
        </p:txBody>
      </p:sp>
      <p:pic>
        <p:nvPicPr>
          <p:cNvPr id="8194" name="Picture 2" descr="http://t1.gstatic.com/images?q=tbn:ANd9GcT-XfMqWStEoO7WKh8Mm18ciNwscf87t7oICrZ-XGyt5NZFSjpj"/>
          <p:cNvPicPr>
            <a:picLocks noChangeAspect="1" noChangeArrowheads="1"/>
          </p:cNvPicPr>
          <p:nvPr/>
        </p:nvPicPr>
        <p:blipFill>
          <a:blip r:embed="rId3" cstate="print"/>
          <a:srcRect/>
          <a:stretch>
            <a:fillRect/>
          </a:stretch>
        </p:blipFill>
        <p:spPr bwMode="auto">
          <a:xfrm>
            <a:off x="179512" y="1772816"/>
            <a:ext cx="3613836" cy="43204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4000"/>
            <a:lum/>
          </a:blip>
          <a:srcRect/>
          <a:tile tx="12700" ty="0" sx="94000" sy="100000" flip="none" algn="tr"/>
        </a:blipFill>
        <a:effectLst/>
      </p:bgPr>
    </p:bg>
    <p:spTree>
      <p:nvGrpSpPr>
        <p:cNvPr id="1" name=""/>
        <p:cNvGrpSpPr/>
        <p:nvPr/>
      </p:nvGrpSpPr>
      <p:grpSpPr>
        <a:xfrm>
          <a:off x="0" y="0"/>
          <a:ext cx="0" cy="0"/>
          <a:chOff x="0" y="0"/>
          <a:chExt cx="0" cy="0"/>
        </a:xfrm>
      </p:grpSpPr>
      <p:sp>
        <p:nvSpPr>
          <p:cNvPr id="4" name="3 Dikdörtgen"/>
          <p:cNvSpPr/>
          <p:nvPr/>
        </p:nvSpPr>
        <p:spPr>
          <a:xfrm>
            <a:off x="0" y="404664"/>
            <a:ext cx="9408858" cy="1446550"/>
          </a:xfrm>
          <a:prstGeom prst="rect">
            <a:avLst/>
          </a:prstGeom>
          <a:noFill/>
        </p:spPr>
        <p:txBody>
          <a:bodyPr wrap="none" lIns="91440" tIns="45720" rIns="91440" bIns="45720">
            <a:spAutoFit/>
          </a:bodyPr>
          <a:lstStyle/>
          <a:p>
            <a:pPr algn="ctr"/>
            <a:r>
              <a:rPr lang="tr-TR" sz="8800" b="1" spc="50" dirty="0" smtClean="0">
                <a:ln w="13500">
                  <a:solidFill>
                    <a:schemeClr val="accent1">
                      <a:shade val="2500"/>
                      <a:alpha val="6500"/>
                    </a:schemeClr>
                  </a:solidFill>
                  <a:prstDash val="solid"/>
                </a:ln>
                <a:solidFill>
                  <a:schemeClr val="bg2">
                    <a:lumMod val="75000"/>
                  </a:schemeClr>
                </a:solidFill>
                <a:effectLst>
                  <a:innerShdw blurRad="50900" dist="38500" dir="13500000">
                    <a:srgbClr val="000000">
                      <a:alpha val="60000"/>
                    </a:srgbClr>
                  </a:innerShdw>
                </a:effectLst>
              </a:rPr>
              <a:t>GALAKSİ(GÖK ADA)</a:t>
            </a:r>
            <a:endParaRPr lang="tr-TR" sz="8800" b="1" cap="none" spc="50" dirty="0">
              <a:ln w="13500">
                <a:solidFill>
                  <a:schemeClr val="accent1">
                    <a:shade val="2500"/>
                    <a:alpha val="6500"/>
                  </a:schemeClr>
                </a:solidFill>
                <a:prstDash val="solid"/>
              </a:ln>
              <a:solidFill>
                <a:schemeClr val="bg2">
                  <a:lumMod val="75000"/>
                </a:schemeClr>
              </a:solidFill>
              <a:effectLst>
                <a:innerShdw blurRad="50900" dist="38500" dir="13500000">
                  <a:srgbClr val="000000">
                    <a:alpha val="60000"/>
                  </a:srgbClr>
                </a:innerShdw>
              </a:effectLst>
            </a:endParaRPr>
          </a:p>
        </p:txBody>
      </p:sp>
      <p:sp>
        <p:nvSpPr>
          <p:cNvPr id="5" name="4 Dikdörtgen"/>
          <p:cNvSpPr/>
          <p:nvPr/>
        </p:nvSpPr>
        <p:spPr>
          <a:xfrm>
            <a:off x="3995936" y="2056686"/>
            <a:ext cx="4686312" cy="4801314"/>
          </a:xfrm>
          <a:prstGeom prst="rect">
            <a:avLst/>
          </a:prstGeom>
          <a:noFill/>
        </p:spPr>
        <p:txBody>
          <a:bodyPr wrap="square" lIns="91440" tIns="45720" rIns="91440" bIns="45720">
            <a:spAutoFit/>
          </a:bodyPr>
          <a:lstStyle/>
          <a:p>
            <a:pPr algn="ctr"/>
            <a:r>
              <a:rPr lang="tr-TR" sz="3600" dirty="0" smtClean="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rPr>
              <a:t>Güneş,dünya,ay,yıldızlar,gezegenler</a:t>
            </a:r>
          </a:p>
          <a:p>
            <a:pPr algn="ctr"/>
            <a:r>
              <a:rPr lang="tr-TR" sz="3600" b="0" cap="none" spc="0" dirty="0" smtClean="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rPr>
              <a:t>Ve bulutsuzlar  gök ada verilen </a:t>
            </a:r>
          </a:p>
          <a:p>
            <a:pPr algn="ctr"/>
            <a:r>
              <a:rPr lang="tr-TR" sz="3600" dirty="0" smtClean="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rPr>
              <a:t>Dev sistemlerin birer üyesidir.</a:t>
            </a:r>
          </a:p>
          <a:p>
            <a:pPr algn="ctr"/>
            <a:r>
              <a:rPr lang="tr-TR" sz="3600" b="0" cap="none" spc="0" dirty="0" smtClean="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rPr>
              <a:t>Gök adaya (galaksi) denir</a:t>
            </a:r>
            <a:r>
              <a:rPr lang="tr-TR" sz="5400" b="0" cap="none" spc="0" dirty="0" smtClean="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rPr>
              <a:t>.</a:t>
            </a:r>
            <a:endParaRPr lang="tr-TR" sz="5400" b="0" cap="none" spc="0" dirty="0">
              <a:ln w="18415" cmpd="sng">
                <a:solidFill>
                  <a:srgbClr val="FFFFFF"/>
                </a:solidFill>
                <a:prstDash val="solid"/>
              </a:ln>
              <a:solidFill>
                <a:schemeClr val="bg2">
                  <a:lumMod val="90000"/>
                </a:schemeClr>
              </a:solidFill>
              <a:effectLst>
                <a:outerShdw blurRad="63500" dir="3600000" algn="tl" rotWithShape="0">
                  <a:srgbClr val="000000">
                    <a:alpha val="70000"/>
                  </a:srgbClr>
                </a:outerShdw>
              </a:effectLst>
            </a:endParaRPr>
          </a:p>
        </p:txBody>
      </p:sp>
      <p:pic>
        <p:nvPicPr>
          <p:cNvPr id="7170" name="Picture 2" descr="http://t2.gstatic.com/images?q=tbn:ANd9GcRqZIqJQPC19l-LpYHOjTCNQRroV6anyRphBK6kWooLI0MNCcwASA"/>
          <p:cNvPicPr>
            <a:picLocks noChangeAspect="1" noChangeArrowheads="1"/>
          </p:cNvPicPr>
          <p:nvPr/>
        </p:nvPicPr>
        <p:blipFill>
          <a:blip r:embed="rId3" cstate="print"/>
          <a:srcRect/>
          <a:stretch>
            <a:fillRect/>
          </a:stretch>
        </p:blipFill>
        <p:spPr bwMode="auto">
          <a:xfrm>
            <a:off x="611560" y="2924944"/>
            <a:ext cx="3240360" cy="283531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971600" y="548680"/>
            <a:ext cx="6924396" cy="1323439"/>
          </a:xfrm>
          <a:prstGeom prst="rect">
            <a:avLst/>
          </a:prstGeom>
          <a:noFill/>
        </p:spPr>
        <p:txBody>
          <a:bodyPr wrap="none" lIns="91440" tIns="45720" rIns="91440" bIns="45720">
            <a:spAutoFit/>
          </a:bodyPr>
          <a:lstStyle/>
          <a:p>
            <a:pPr algn="ctr"/>
            <a:r>
              <a:rPr lang="tr-TR" sz="80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UZAY VE EVREN</a:t>
            </a:r>
            <a:endParaRPr lang="tr-TR" sz="80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5" name="4 Dikdörtgen"/>
          <p:cNvSpPr/>
          <p:nvPr/>
        </p:nvSpPr>
        <p:spPr>
          <a:xfrm>
            <a:off x="4283968" y="1988840"/>
            <a:ext cx="4051232" cy="4401205"/>
          </a:xfrm>
          <a:prstGeom prst="rect">
            <a:avLst/>
          </a:prstGeom>
          <a:noFill/>
        </p:spPr>
        <p:txBody>
          <a:bodyPr wrap="square" lIns="91440" tIns="45720" rIns="91440" bIns="45720">
            <a:spAutoFit/>
          </a:bodyPr>
          <a:lstStyle/>
          <a:p>
            <a:pPr algn="ctr"/>
            <a:r>
              <a:rPr lang="tr-TR" sz="2800" b="1" spc="50" dirty="0" smtClean="0">
                <a:ln w="13500">
                  <a:solidFill>
                    <a:schemeClr val="accent1">
                      <a:shade val="2500"/>
                      <a:alpha val="6500"/>
                    </a:schemeClr>
                  </a:solidFill>
                  <a:prstDash val="solid"/>
                </a:ln>
                <a:effectLst>
                  <a:innerShdw blurRad="50900" dist="38500" dir="13500000">
                    <a:srgbClr val="000000">
                      <a:alpha val="60000"/>
                    </a:srgbClr>
                  </a:innerShdw>
                </a:effectLst>
              </a:rPr>
              <a:t>Gök  </a:t>
            </a:r>
            <a:r>
              <a:rPr lang="tr-TR" sz="2800" b="1" spc="50" dirty="0" err="1" smtClean="0">
                <a:ln w="13500">
                  <a:solidFill>
                    <a:schemeClr val="accent1">
                      <a:shade val="2500"/>
                      <a:alpha val="6500"/>
                    </a:schemeClr>
                  </a:solidFill>
                  <a:prstDash val="solid"/>
                </a:ln>
                <a:effectLst>
                  <a:innerShdw blurRad="50900" dist="38500" dir="13500000">
                    <a:srgbClr val="000000">
                      <a:alpha val="60000"/>
                    </a:srgbClr>
                  </a:innerShdw>
                </a:effectLst>
              </a:rPr>
              <a:t>adamlarınında</a:t>
            </a:r>
            <a:r>
              <a:rPr lang="tr-TR" sz="2800" b="1" spc="50" dirty="0" smtClean="0">
                <a:ln w="13500">
                  <a:solidFill>
                    <a:schemeClr val="accent1">
                      <a:shade val="2500"/>
                      <a:alpha val="6500"/>
                    </a:schemeClr>
                  </a:solidFill>
                  <a:prstDash val="solid"/>
                </a:ln>
                <a:effectLst>
                  <a:innerShdw blurRad="50900" dist="38500" dir="13500000">
                    <a:srgbClr val="000000">
                      <a:alpha val="60000"/>
                    </a:srgbClr>
                  </a:innerShdw>
                </a:effectLst>
              </a:rPr>
              <a:t>  içinde</a:t>
            </a:r>
          </a:p>
          <a:p>
            <a:pPr algn="ctr"/>
            <a:r>
              <a:rPr lang="tr-TR" sz="2800" b="1" cap="none" spc="50" dirty="0" smtClean="0">
                <a:ln w="13500">
                  <a:solidFill>
                    <a:schemeClr val="accent1">
                      <a:shade val="2500"/>
                      <a:alpha val="6500"/>
                    </a:schemeClr>
                  </a:solidFill>
                  <a:prstDash val="solid"/>
                </a:ln>
                <a:effectLst>
                  <a:innerShdw blurRad="50900" dist="38500" dir="13500000">
                    <a:srgbClr val="000000">
                      <a:alpha val="60000"/>
                    </a:srgbClr>
                  </a:innerShdw>
                </a:effectLst>
              </a:rPr>
              <a:t>Yer aldığı aralardaki boşluklarla</a:t>
            </a:r>
          </a:p>
          <a:p>
            <a:pPr algn="ctr"/>
            <a:r>
              <a:rPr lang="tr-TR" sz="2800" b="1" spc="50" dirty="0" smtClean="0">
                <a:ln w="13500">
                  <a:solidFill>
                    <a:schemeClr val="accent1">
                      <a:shade val="2500"/>
                      <a:alpha val="6500"/>
                    </a:schemeClr>
                  </a:solidFill>
                  <a:prstDash val="solid"/>
                </a:ln>
                <a:effectLst>
                  <a:innerShdw blurRad="50900" dist="38500" dir="13500000">
                    <a:srgbClr val="000000">
                      <a:alpha val="60000"/>
                    </a:srgbClr>
                  </a:innerShdw>
                </a:effectLst>
              </a:rPr>
              <a:t>Beraber gök  cisimlerinin tümüne </a:t>
            </a:r>
          </a:p>
          <a:p>
            <a:pPr algn="ctr"/>
            <a:r>
              <a:rPr lang="tr-TR" sz="2800" b="1" cap="none" spc="50" dirty="0" smtClean="0">
                <a:ln w="13500">
                  <a:solidFill>
                    <a:schemeClr val="accent1">
                      <a:shade val="2500"/>
                      <a:alpha val="6500"/>
                    </a:schemeClr>
                  </a:solidFill>
                  <a:prstDash val="solid"/>
                </a:ln>
                <a:solidFill>
                  <a:srgbClr val="FF0000"/>
                </a:solidFill>
                <a:effectLst>
                  <a:innerShdw blurRad="50900" dist="38500" dir="13500000">
                    <a:srgbClr val="000000">
                      <a:alpha val="60000"/>
                    </a:srgbClr>
                  </a:innerShdw>
                </a:effectLst>
              </a:rPr>
              <a:t>Evren</a:t>
            </a:r>
            <a:r>
              <a:rPr lang="tr-TR" sz="2800" b="1" cap="none" spc="50" dirty="0" smtClean="0">
                <a:ln w="13500">
                  <a:solidFill>
                    <a:schemeClr val="accent1">
                      <a:shade val="2500"/>
                      <a:alpha val="6500"/>
                    </a:schemeClr>
                  </a:solidFill>
                  <a:prstDash val="solid"/>
                </a:ln>
                <a:effectLst>
                  <a:innerShdw blurRad="50900" dist="38500" dir="13500000">
                    <a:srgbClr val="000000">
                      <a:alpha val="60000"/>
                    </a:srgbClr>
                  </a:innerShdw>
                </a:effectLst>
              </a:rPr>
              <a:t> denir.dünya dışındaki</a:t>
            </a:r>
          </a:p>
          <a:p>
            <a:pPr algn="ctr"/>
            <a:r>
              <a:rPr lang="tr-TR" sz="2800" b="1" spc="50" dirty="0" smtClean="0">
                <a:ln w="13500">
                  <a:solidFill>
                    <a:schemeClr val="accent1">
                      <a:shade val="2500"/>
                      <a:alpha val="6500"/>
                    </a:schemeClr>
                  </a:solidFill>
                  <a:prstDash val="solid"/>
                </a:ln>
                <a:effectLst>
                  <a:innerShdw blurRad="50900" dist="38500" dir="13500000">
                    <a:srgbClr val="000000">
                      <a:alpha val="60000"/>
                    </a:srgbClr>
                  </a:innerShdw>
                </a:effectLst>
              </a:rPr>
              <a:t>Evren parçası </a:t>
            </a:r>
            <a:r>
              <a:rPr lang="tr-TR" sz="2800" b="1" spc="50" dirty="0" smtClean="0">
                <a:ln w="13500">
                  <a:solidFill>
                    <a:schemeClr val="accent1">
                      <a:shade val="2500"/>
                      <a:alpha val="6500"/>
                    </a:schemeClr>
                  </a:solidFill>
                  <a:prstDash val="solid"/>
                </a:ln>
                <a:solidFill>
                  <a:srgbClr val="FF0000"/>
                </a:solidFill>
                <a:effectLst>
                  <a:innerShdw blurRad="50900" dist="38500" dir="13500000">
                    <a:srgbClr val="000000">
                      <a:alpha val="60000"/>
                    </a:srgbClr>
                  </a:innerShdw>
                </a:effectLst>
              </a:rPr>
              <a:t>uzay </a:t>
            </a:r>
            <a:r>
              <a:rPr lang="tr-TR" sz="2800" b="1" spc="50" dirty="0" smtClean="0">
                <a:ln w="13500">
                  <a:solidFill>
                    <a:schemeClr val="accent1">
                      <a:shade val="2500"/>
                      <a:alpha val="6500"/>
                    </a:schemeClr>
                  </a:solidFill>
                  <a:prstDash val="solid"/>
                </a:ln>
                <a:effectLst>
                  <a:innerShdw blurRad="50900" dist="38500" dir="13500000">
                    <a:srgbClr val="000000">
                      <a:alpha val="60000"/>
                    </a:srgbClr>
                  </a:innerShdw>
                </a:effectLst>
              </a:rPr>
              <a:t>olarak adlandırılır.</a:t>
            </a:r>
            <a:endParaRPr lang="tr-TR" sz="2800" b="1" cap="none" spc="50" dirty="0">
              <a:ln w="13500">
                <a:solidFill>
                  <a:schemeClr val="accent1">
                    <a:shade val="2500"/>
                    <a:alpha val="6500"/>
                  </a:schemeClr>
                </a:solidFill>
                <a:prstDash val="solid"/>
              </a:ln>
              <a:effectLst>
                <a:innerShdw blurRad="50900" dist="38500" dir="13500000">
                  <a:srgbClr val="000000">
                    <a:alpha val="60000"/>
                  </a:srgbClr>
                </a:innerShdw>
              </a:effectLst>
            </a:endParaRPr>
          </a:p>
        </p:txBody>
      </p:sp>
      <p:pic>
        <p:nvPicPr>
          <p:cNvPr id="6146" name="Picture 2" descr="http://t0.gstatic.com/images?q=tbn:ANd9GcSv9Z7-LCiwMSXkRITytSvZx0iuIRO4AuC_Aa0ULeTR3rXHXdkvmw"/>
          <p:cNvPicPr>
            <a:picLocks noChangeAspect="1" noChangeArrowheads="1"/>
          </p:cNvPicPr>
          <p:nvPr/>
        </p:nvPicPr>
        <p:blipFill>
          <a:blip r:embed="rId3" cstate="print"/>
          <a:srcRect/>
          <a:stretch>
            <a:fillRect/>
          </a:stretch>
        </p:blipFill>
        <p:spPr bwMode="auto">
          <a:xfrm>
            <a:off x="179512" y="2492896"/>
            <a:ext cx="3886531" cy="293749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107504" y="476672"/>
            <a:ext cx="8698728" cy="110799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3.UZAY ARAŞTIRMALARI</a:t>
            </a:r>
            <a:endParaRPr lang="tr-TR"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4 Dikdörtgen"/>
          <p:cNvSpPr/>
          <p:nvPr/>
        </p:nvSpPr>
        <p:spPr>
          <a:xfrm>
            <a:off x="785487" y="2967335"/>
            <a:ext cx="7573035" cy="1754326"/>
          </a:xfrm>
          <a:prstGeom prst="rect">
            <a:avLst/>
          </a:prstGeom>
          <a:noFill/>
        </p:spPr>
        <p:txBody>
          <a:bodyPr wrap="none" lIns="91440" tIns="45720" rIns="91440" bIns="45720">
            <a:spAutoFit/>
          </a:bodyPr>
          <a:lstStyle/>
          <a:p>
            <a:pPr algn="ctr">
              <a:buFont typeface="Arial" pitchFamily="34" charset="0"/>
              <a:buChar char="•"/>
            </a:pPr>
            <a:r>
              <a:rPr lang="tr-TR"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RASATHANE(GÖZLEMEVİ)</a:t>
            </a:r>
          </a:p>
          <a:p>
            <a:pPr algn="ctr">
              <a:buFont typeface="Arial" pitchFamily="34" charset="0"/>
              <a:buChar char="•"/>
            </a:pP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UZAY SONDASI</a:t>
            </a:r>
            <a:endParaRPr lang="tr-TR"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683568" y="692696"/>
            <a:ext cx="763382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r-TR"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RASATHANE(GÖZLEMEVİ)</a:t>
            </a:r>
            <a:endParaRPr lang="tr-TR"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4 Dikdörtgen"/>
          <p:cNvSpPr/>
          <p:nvPr/>
        </p:nvSpPr>
        <p:spPr>
          <a:xfrm>
            <a:off x="4283968" y="2276872"/>
            <a:ext cx="4111789" cy="3416320"/>
          </a:xfrm>
          <a:prstGeom prst="rect">
            <a:avLst/>
          </a:prstGeom>
          <a:noFill/>
        </p:spPr>
        <p:txBody>
          <a:bodyPr wrap="square" lIns="91440" tIns="45720" rIns="91440" bIns="45720">
            <a:spAutoFit/>
          </a:bodyPr>
          <a:lstStyle/>
          <a:p>
            <a:pPr algn="ctr"/>
            <a:r>
              <a:rPr lang="tr-TR"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Uzayı gözlemek için  kurulmuş</a:t>
            </a:r>
          </a:p>
          <a:p>
            <a:pPr algn="ctr"/>
            <a:r>
              <a:rPr lang="tr-TR" sz="36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İçinde gözlem aletleri bulunan </a:t>
            </a:r>
          </a:p>
          <a:p>
            <a:pPr algn="ctr"/>
            <a:r>
              <a:rPr lang="tr-TR"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Binalara  gözlemevi denir.</a:t>
            </a:r>
            <a:endParaRPr lang="tr-TR"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4098" name="Picture 2" descr="http://t3.gstatic.com/images?q=tbn:ANd9GcTcJRjKLVZwqHv1GCeAxb42nRaCIb3vFKxervKLeyji2_nVs6LY1Q"/>
          <p:cNvPicPr>
            <a:picLocks noChangeAspect="1" noChangeArrowheads="1"/>
          </p:cNvPicPr>
          <p:nvPr/>
        </p:nvPicPr>
        <p:blipFill>
          <a:blip r:embed="rId3" cstate="print"/>
          <a:srcRect/>
          <a:stretch>
            <a:fillRect/>
          </a:stretch>
        </p:blipFill>
        <p:spPr bwMode="auto">
          <a:xfrm>
            <a:off x="467544" y="2348880"/>
            <a:ext cx="3700588" cy="302433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4" name="3 Dikdörtgen"/>
          <p:cNvSpPr/>
          <p:nvPr/>
        </p:nvSpPr>
        <p:spPr>
          <a:xfrm>
            <a:off x="1475656" y="620688"/>
            <a:ext cx="5635920" cy="1015663"/>
          </a:xfrm>
          <a:prstGeom prst="rect">
            <a:avLst/>
          </a:prstGeom>
          <a:noFill/>
        </p:spPr>
        <p:txBody>
          <a:bodyPr wrap="square" lIns="91440" tIns="45720" rIns="91440" bIns="45720">
            <a:spAutoFit/>
          </a:bodyPr>
          <a:lstStyle/>
          <a:p>
            <a:pPr algn="ctr"/>
            <a:r>
              <a:rPr lang="tr-TR" sz="6000" b="1" cap="all" spc="0" dirty="0" smtClean="0">
                <a:ln w="9000" cmpd="sng">
                  <a:solidFill>
                    <a:schemeClr val="accent4">
                      <a:shade val="50000"/>
                      <a:satMod val="120000"/>
                    </a:schemeClr>
                  </a:solidFill>
                  <a:prstDash val="solid"/>
                </a:ln>
                <a:solidFill>
                  <a:schemeClr val="accent4">
                    <a:lumMod val="20000"/>
                    <a:lumOff val="80000"/>
                  </a:schemeClr>
                </a:solidFill>
                <a:effectLst>
                  <a:reflection blurRad="12700" stA="28000" endPos="45000" dist="1000" dir="5400000" sy="-100000" algn="bl" rotWithShape="0"/>
                </a:effectLst>
              </a:rPr>
              <a:t>Uzay  sondası:</a:t>
            </a:r>
            <a:endParaRPr lang="tr-TR" sz="6000" b="1" cap="all" spc="0" dirty="0">
              <a:ln w="9000" cmpd="sng">
                <a:solidFill>
                  <a:schemeClr val="accent4">
                    <a:shade val="50000"/>
                    <a:satMod val="120000"/>
                  </a:schemeClr>
                </a:solidFill>
                <a:prstDash val="solid"/>
              </a:ln>
              <a:solidFill>
                <a:schemeClr val="accent4">
                  <a:lumMod val="20000"/>
                  <a:lumOff val="80000"/>
                </a:schemeClr>
              </a:solidFill>
              <a:effectLst>
                <a:reflection blurRad="12700" stA="28000" endPos="45000" dist="1000" dir="5400000" sy="-100000" algn="bl" rotWithShape="0"/>
              </a:effectLst>
            </a:endParaRPr>
          </a:p>
        </p:txBody>
      </p:sp>
      <p:sp>
        <p:nvSpPr>
          <p:cNvPr id="5" name="4 Dikdörtgen"/>
          <p:cNvSpPr/>
          <p:nvPr/>
        </p:nvSpPr>
        <p:spPr>
          <a:xfrm>
            <a:off x="3707904" y="1844824"/>
            <a:ext cx="5041955" cy="4401205"/>
          </a:xfrm>
          <a:prstGeom prst="rect">
            <a:avLst/>
          </a:prstGeom>
          <a:noFill/>
        </p:spPr>
        <p:txBody>
          <a:bodyPr wrap="square" lIns="91440" tIns="45720" rIns="91440" bIns="45720">
            <a:spAutoFit/>
          </a:bodyPr>
          <a:lstStyle/>
          <a:p>
            <a:pPr algn="ctr"/>
            <a:r>
              <a:rPr lang="tr-TR"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Merkür’e,</a:t>
            </a:r>
            <a:r>
              <a:rPr lang="tr-TR"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a:t>
            </a:r>
            <a:r>
              <a:rPr lang="tr-TR"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enüs’e,Mars’a </a:t>
            </a:r>
          </a:p>
          <a:p>
            <a:pPr algn="ctr"/>
            <a:r>
              <a:rPr lang="tr-TR"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Ve diğer gezegenlere uzay</a:t>
            </a:r>
          </a:p>
          <a:p>
            <a:pPr algn="ctr"/>
            <a:r>
              <a:rPr lang="tr-TR" sz="4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Sondası adı verilen uzay araçları</a:t>
            </a:r>
          </a:p>
          <a:p>
            <a:pPr algn="ctr"/>
            <a:r>
              <a:rPr lang="tr-TR"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Gönderilmiştir.</a:t>
            </a:r>
            <a:endParaRPr lang="tr-TR" sz="4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074" name="Picture 2" descr="http://t3.gstatic.com/images?q=tbn:ANd9GcRsfKrlMoCiuxo-yl9no7ul_yhdL3YWJBsl4zqSXL3CCMPvJixU4g"/>
          <p:cNvPicPr>
            <a:picLocks noChangeAspect="1" noChangeArrowheads="1"/>
          </p:cNvPicPr>
          <p:nvPr/>
        </p:nvPicPr>
        <p:blipFill>
          <a:blip r:embed="rId2" cstate="print"/>
          <a:srcRect/>
          <a:stretch>
            <a:fillRect/>
          </a:stretch>
        </p:blipFill>
        <p:spPr bwMode="auto">
          <a:xfrm>
            <a:off x="395536" y="2636912"/>
            <a:ext cx="3499491" cy="273630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251520" y="620688"/>
            <a:ext cx="8520281" cy="923330"/>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bodyPr>
          <a:lstStyle/>
          <a:p>
            <a:pPr algn="ctr"/>
            <a:r>
              <a:rPr lang="tr-TR"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lgerian" pitchFamily="82" charset="0"/>
                <a:cs typeface="Andalus" pitchFamily="2" charset="-78"/>
              </a:rPr>
              <a:t>DERS</a:t>
            </a:r>
            <a:r>
              <a:rPr lang="tr-TR"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 </a:t>
            </a:r>
            <a:r>
              <a:rPr lang="tr-TR"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DFKai-SB" pitchFamily="65" charset="-120"/>
                <a:ea typeface="DFKai-SB" pitchFamily="65" charset="-120"/>
              </a:rPr>
              <a:t>FEN  VE  TEKNOLOJİ</a:t>
            </a:r>
            <a:endParaRPr lang="tr-TR"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DFKai-SB" pitchFamily="65" charset="-120"/>
              <a:ea typeface="DFKai-SB" pitchFamily="65" charset="-120"/>
            </a:endParaRPr>
          </a:p>
        </p:txBody>
      </p:sp>
      <p:sp>
        <p:nvSpPr>
          <p:cNvPr id="5" name="4 Dikdörtgen"/>
          <p:cNvSpPr/>
          <p:nvPr/>
        </p:nvSpPr>
        <p:spPr>
          <a:xfrm>
            <a:off x="467544" y="3068960"/>
            <a:ext cx="8098050" cy="1754326"/>
          </a:xfrm>
          <a:prstGeom prst="rect">
            <a:avLst/>
          </a:prstGeom>
        </p:spPr>
        <p:style>
          <a:lnRef idx="2">
            <a:schemeClr val="accent2"/>
          </a:lnRef>
          <a:fillRef idx="1">
            <a:schemeClr val="lt1"/>
          </a:fillRef>
          <a:effectRef idx="0">
            <a:schemeClr val="accent2"/>
          </a:effectRef>
          <a:fontRef idx="minor">
            <a:schemeClr val="dk1"/>
          </a:fontRef>
        </p:style>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r-TR"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KONU:  GÜNEŞ SİSTEMİ  VE</a:t>
            </a:r>
          </a:p>
          <a:p>
            <a:pPr algn="ct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ÖTESİ:UZAY  BİLMECESİ</a:t>
            </a:r>
            <a:endParaRPr lang="tr-TR"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3.gstatic.com/images?q=tbn:ANd9GcSoySZe5796hQDrqZ7R7UoNHoCRzS7dh_R66VFke-Z4f_Zc4VnuTA"/>
          <p:cNvPicPr>
            <a:picLocks noChangeAspect="1" noChangeArrowheads="1"/>
          </p:cNvPicPr>
          <p:nvPr/>
        </p:nvPicPr>
        <p:blipFill>
          <a:blip r:embed="rId2" cstate="print"/>
          <a:srcRect/>
          <a:stretch>
            <a:fillRect/>
          </a:stretch>
        </p:blipFill>
        <p:spPr bwMode="auto">
          <a:xfrm>
            <a:off x="0" y="-43966"/>
            <a:ext cx="9144000" cy="690196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180528" y="188640"/>
            <a:ext cx="9972600" cy="923330"/>
          </a:xfrm>
          <a:prstGeom prst="rect">
            <a:avLst/>
          </a:prstGeom>
        </p:spPr>
        <p:style>
          <a:lnRef idx="3">
            <a:schemeClr val="lt1"/>
          </a:lnRef>
          <a:fillRef idx="1">
            <a:schemeClr val="accent2"/>
          </a:fillRef>
          <a:effectRef idx="1">
            <a:schemeClr val="accent2"/>
          </a:effectRef>
          <a:fontRef idx="minor">
            <a:schemeClr val="lt1"/>
          </a:fontRef>
        </p:style>
        <p:txBody>
          <a:bodyPr wrap="square" lIns="91440" tIns="45720" rIns="91440" bIns="45720">
            <a:spAutoFit/>
          </a:bodyPr>
          <a:lstStyle/>
          <a:p>
            <a:pPr algn="ctr"/>
            <a:r>
              <a:rPr lang="tr-TR"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1.GÖK CİSİMLERİ  TANIYALIM.</a:t>
            </a:r>
            <a:endParaRPr lang="tr-TR"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4 Dikdörtgen"/>
          <p:cNvSpPr/>
          <p:nvPr/>
        </p:nvSpPr>
        <p:spPr>
          <a:xfrm>
            <a:off x="179512" y="1124744"/>
            <a:ext cx="8064896" cy="5909310"/>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ANAHTAR KAVRAMLAR</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YILDIZ</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KUYRUKLU YILDIZ </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TAKIMYILDIZ</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GEZEGEN</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IŞIK YILI</a:t>
            </a:r>
          </a:p>
          <a:p>
            <a:pPr algn="ctr">
              <a:buFont typeface="Wingdings" pitchFamily="2" charset="2"/>
              <a:buChar char="ü"/>
            </a:pPr>
            <a:r>
              <a:rPr lang="tr-T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METEOR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1475656" y="404664"/>
            <a:ext cx="5891356" cy="1107996"/>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tr-TR" sz="66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YILDIZ  NEDİR?</a:t>
            </a:r>
            <a:endParaRPr lang="tr-TR" sz="66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2 Dikdörtgen"/>
          <p:cNvSpPr/>
          <p:nvPr/>
        </p:nvSpPr>
        <p:spPr>
          <a:xfrm>
            <a:off x="3995936" y="1988840"/>
            <a:ext cx="4572000" cy="3693319"/>
          </a:xfrm>
          <a:prstGeom prst="rect">
            <a:avLst/>
          </a:prstGeom>
        </p:spPr>
        <p:txBody>
          <a:bodyPr>
            <a:spAutoFit/>
          </a:bodyPr>
          <a:lstStyle/>
          <a:p>
            <a:r>
              <a:rPr lang="tr-TR" dirty="0" smtClean="0">
                <a:solidFill>
                  <a:schemeClr val="accent1">
                    <a:lumMod val="50000"/>
                  </a:schemeClr>
                </a:solidFill>
              </a:rPr>
              <a:t>Yıldız, yoğun ve ışık saçan bir plazma küresidir. </a:t>
            </a:r>
            <a:r>
              <a:rPr lang="tr-TR" dirty="0" err="1" smtClean="0">
                <a:solidFill>
                  <a:schemeClr val="accent1">
                    <a:lumMod val="50000"/>
                  </a:schemeClr>
                </a:solidFill>
              </a:rPr>
              <a:t>Biraraya</a:t>
            </a:r>
            <a:r>
              <a:rPr lang="tr-TR" dirty="0" smtClean="0">
                <a:solidFill>
                  <a:schemeClr val="accent1">
                    <a:lumMod val="50000"/>
                  </a:schemeClr>
                </a:solidFill>
              </a:rPr>
              <a:t> toplanan yıldızların oluşturduğu gökadalar görünür evrenin hâkimidir. Günışığı dahil olmak üzere Dünya üzerindeki erkenin (enerji) çoğunun kaynağı, bize en yakın yıldız olan Güneş'tir. Diğer yıldızlar, Güneş’in ışığı altında kalmadıkları zaman yani geceleri gökyüzünde görünürler. Yıldızların parlamasının nedeni çekirdeklerinde meydana gelen çekirdek kaynaşması (füzyon) tepkimelerinde açığa çıkan erkenin yıldızın içinden geçtikten sonra dış uzaya ışınım (radyasyon) ile yayılmasıdır</a:t>
            </a:r>
            <a:endParaRPr lang="tr-TR" dirty="0">
              <a:solidFill>
                <a:schemeClr val="accent1">
                  <a:lumMod val="50000"/>
                </a:schemeClr>
              </a:solidFill>
            </a:endParaRPr>
          </a:p>
        </p:txBody>
      </p:sp>
      <p:pic>
        <p:nvPicPr>
          <p:cNvPr id="18434" name="Picture 2" descr="http://t2.gstatic.com/images?q=tbn:ANd9GcRNL-uBvJH9gHpCEWxJqyydn0HjPtQabIsHFfVgcTj_rAczUUH8"/>
          <p:cNvPicPr>
            <a:picLocks noChangeAspect="1" noChangeArrowheads="1"/>
          </p:cNvPicPr>
          <p:nvPr/>
        </p:nvPicPr>
        <p:blipFill>
          <a:blip r:embed="rId3" cstate="print"/>
          <a:srcRect/>
          <a:stretch>
            <a:fillRect/>
          </a:stretch>
        </p:blipFill>
        <p:spPr bwMode="auto">
          <a:xfrm>
            <a:off x="179512" y="2564904"/>
            <a:ext cx="3701462" cy="246315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5" name="4 Dikdörtgen"/>
          <p:cNvSpPr/>
          <p:nvPr/>
        </p:nvSpPr>
        <p:spPr>
          <a:xfrm>
            <a:off x="611560" y="476672"/>
            <a:ext cx="7699480" cy="923330"/>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KUYRUKLU YILDIZ  NEDİR?</a:t>
            </a:r>
            <a:endParaRPr lang="tr-TR"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Dikdörtgen"/>
          <p:cNvSpPr/>
          <p:nvPr/>
        </p:nvSpPr>
        <p:spPr>
          <a:xfrm>
            <a:off x="3131840" y="1700808"/>
            <a:ext cx="5796136" cy="4893647"/>
          </a:xfrm>
          <a:prstGeom prst="rect">
            <a:avLst/>
          </a:prstGeom>
        </p:spPr>
        <p:txBody>
          <a:bodyPr wrap="square">
            <a:spAutoFit/>
          </a:bodyPr>
          <a:lstStyle/>
          <a:p>
            <a:r>
              <a:rPr lang="tr-TR" sz="2400" dirty="0" smtClean="0">
                <a:solidFill>
                  <a:schemeClr val="accent1">
                    <a:lumMod val="50000"/>
                  </a:schemeClr>
                </a:solidFill>
              </a:rPr>
              <a:t>Kuyruklu yıldızların diğer gökcisimlerinden farklı ve gizemli şekilleri,aniden ortaya çıkıp bir süre sonra yok olmaları,onların tarih boyunca insanlar tarafından Tanrıların habercileri olarak algılanmalarına yol açmıştır.Onların ölüm ve felaket habercileri olduklarına,kuraklık,sel,açlık gibi büyük doğal afetlerin ve salgın hastalıkların hatta her iki dünya savaşının da o sıralarda görülen kuyruklu yıldızlardan kaynaklandığına inanılmıştır. </a:t>
            </a:r>
            <a:br>
              <a:rPr lang="tr-TR" sz="2400" dirty="0" smtClean="0">
                <a:solidFill>
                  <a:schemeClr val="accent1">
                    <a:lumMod val="50000"/>
                  </a:schemeClr>
                </a:solidFill>
              </a:rPr>
            </a:br>
            <a:r>
              <a:rPr lang="tr-TR" sz="2400" dirty="0" smtClean="0">
                <a:solidFill>
                  <a:schemeClr val="accent1">
                    <a:lumMod val="50000"/>
                  </a:schemeClr>
                </a:solidFill>
              </a:rPr>
              <a:t/>
            </a:r>
            <a:br>
              <a:rPr lang="tr-TR" sz="2400" dirty="0" smtClean="0">
                <a:solidFill>
                  <a:schemeClr val="accent1">
                    <a:lumMod val="50000"/>
                  </a:schemeClr>
                </a:solidFill>
              </a:rPr>
            </a:br>
            <a:endParaRPr lang="tr-TR" sz="2400" dirty="0">
              <a:solidFill>
                <a:schemeClr val="accent1">
                  <a:lumMod val="50000"/>
                </a:schemeClr>
              </a:solidFill>
            </a:endParaRPr>
          </a:p>
        </p:txBody>
      </p:sp>
      <p:pic>
        <p:nvPicPr>
          <p:cNvPr id="17409" name="Picture 1" descr="Aynuréé has a reputation beyond repute"/>
          <p:cNvPicPr>
            <a:picLocks noChangeAspect="1" noChangeArrowheads="1"/>
          </p:cNvPicPr>
          <p:nvPr/>
        </p:nvPicPr>
        <p:blipFill>
          <a:blip r:embed="rId3" cstate="print"/>
          <a:srcRect/>
          <a:stretch>
            <a:fillRect/>
          </a:stretch>
        </p:blipFill>
        <p:spPr bwMode="auto">
          <a:xfrm>
            <a:off x="0" y="0"/>
            <a:ext cx="76200" cy="95250"/>
          </a:xfrm>
          <a:prstGeom prst="rect">
            <a:avLst/>
          </a:prstGeom>
          <a:noFill/>
        </p:spPr>
      </p:pic>
      <p:pic>
        <p:nvPicPr>
          <p:cNvPr id="17410" name="Picture 2" descr="Exclamation"/>
          <p:cNvPicPr>
            <a:picLocks noChangeAspect="1" noChangeArrowheads="1"/>
          </p:cNvPicPr>
          <p:nvPr/>
        </p:nvPicPr>
        <p:blipFill>
          <a:blip r:embed="rId4" cstate="print"/>
          <a:srcRect/>
          <a:stretch>
            <a:fillRect/>
          </a:stretch>
        </p:blipFill>
        <p:spPr bwMode="auto">
          <a:xfrm>
            <a:off x="0" y="0"/>
            <a:ext cx="152400" cy="152400"/>
          </a:xfrm>
          <a:prstGeom prst="rect">
            <a:avLst/>
          </a:prstGeom>
          <a:noFill/>
        </p:spPr>
      </p:pic>
      <p:pic>
        <p:nvPicPr>
          <p:cNvPr id="17411" name="Picture 3" descr="http://www.resimcity.com/data/media/103/kuyruklu_yldz.jpg"/>
          <p:cNvPicPr>
            <a:picLocks noChangeAspect="1" noChangeArrowheads="1"/>
          </p:cNvPicPr>
          <p:nvPr/>
        </p:nvPicPr>
        <p:blipFill>
          <a:blip r:embed="rId5" cstate="print"/>
          <a:srcRect/>
          <a:stretch>
            <a:fillRect/>
          </a:stretch>
        </p:blipFill>
        <p:spPr bwMode="auto">
          <a:xfrm>
            <a:off x="179512" y="2420888"/>
            <a:ext cx="2511783" cy="292494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4" name="3 Dikdörtgen"/>
          <p:cNvSpPr/>
          <p:nvPr/>
        </p:nvSpPr>
        <p:spPr>
          <a:xfrm>
            <a:off x="776852" y="332656"/>
            <a:ext cx="6775637" cy="1446550"/>
          </a:xfrm>
          <a:prstGeom prst="rect">
            <a:avLst/>
          </a:prstGeom>
        </p:spPr>
        <p:style>
          <a:lnRef idx="1">
            <a:schemeClr val="accent3"/>
          </a:lnRef>
          <a:fillRef idx="2">
            <a:schemeClr val="accent3"/>
          </a:fillRef>
          <a:effectRef idx="1">
            <a:schemeClr val="accent3"/>
          </a:effectRef>
          <a:fontRef idx="minor">
            <a:schemeClr val="dk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tr-TR" sz="8800" b="1" dirty="0" smtClean="0">
                <a:ln/>
                <a:solidFill>
                  <a:schemeClr val="accent3"/>
                </a:solidFill>
              </a:rPr>
              <a:t>TAKIMYILDIZI:</a:t>
            </a:r>
            <a:endParaRPr lang="tr-TR" sz="8800" b="1" cap="none" spc="0" dirty="0">
              <a:ln/>
              <a:solidFill>
                <a:schemeClr val="accent3"/>
              </a:solidFill>
              <a:effectLst/>
            </a:endParaRPr>
          </a:p>
        </p:txBody>
      </p:sp>
      <p:sp>
        <p:nvSpPr>
          <p:cNvPr id="5" name="4 Dikdörtgen"/>
          <p:cNvSpPr/>
          <p:nvPr/>
        </p:nvSpPr>
        <p:spPr>
          <a:xfrm>
            <a:off x="3491880" y="1779687"/>
            <a:ext cx="5393054" cy="5078313"/>
          </a:xfrm>
          <a:prstGeom prst="rect">
            <a:avLst/>
          </a:prstGeom>
          <a:noFill/>
        </p:spPr>
        <p:txBody>
          <a:bodyPr wrap="square" lIns="91440" tIns="45720" rIns="91440" bIns="45720">
            <a:spAutoFit/>
          </a:bodyPr>
          <a:lstStyle/>
          <a:p>
            <a:pPr algn="ctr"/>
            <a:r>
              <a:rPr lang="tr-TR"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Dünya’dan  bakıldığında </a:t>
            </a:r>
          </a:p>
          <a:p>
            <a:pPr algn="ct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Bir arada  duruyormuş gibi</a:t>
            </a:r>
          </a:p>
          <a:p>
            <a:pPr algn="ctr"/>
            <a:r>
              <a:rPr lang="tr-TR"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Görünen yıldız grubuna  denir. </a:t>
            </a:r>
            <a:endParaRPr lang="tr-TR"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4338" name="Picture 2" descr="http://www.onuncukent.com/wp-content/uploads/2009/12/Antares.gif"/>
          <p:cNvPicPr>
            <a:picLocks noChangeAspect="1" noChangeArrowheads="1"/>
          </p:cNvPicPr>
          <p:nvPr/>
        </p:nvPicPr>
        <p:blipFill>
          <a:blip r:embed="rId2" cstate="print"/>
          <a:srcRect/>
          <a:stretch>
            <a:fillRect/>
          </a:stretch>
        </p:blipFill>
        <p:spPr bwMode="auto">
          <a:xfrm>
            <a:off x="395536" y="2492896"/>
            <a:ext cx="3096344" cy="309634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971600" y="188640"/>
            <a:ext cx="6444264" cy="1446550"/>
          </a:xfrm>
          <a:prstGeom prst="rect">
            <a:avLst/>
          </a:prstGeom>
        </p:spPr>
        <p:style>
          <a:lnRef idx="1">
            <a:schemeClr val="accent6"/>
          </a:lnRef>
          <a:fillRef idx="2">
            <a:schemeClr val="accent6"/>
          </a:fillRef>
          <a:effectRef idx="1">
            <a:schemeClr val="accent6"/>
          </a:effectRef>
          <a:fontRef idx="minor">
            <a:schemeClr val="dk1"/>
          </a:fontRef>
        </p:style>
        <p:txBody>
          <a:bodyPr wrap="square" lIns="91440" tIns="45720" rIns="91440" bIns="45720">
            <a:spAutoFit/>
          </a:bodyPr>
          <a:lstStyle/>
          <a:p>
            <a:pPr algn="ctr"/>
            <a:r>
              <a:rPr lang="tr-TR" sz="8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GEZEGEN</a:t>
            </a:r>
            <a:endParaRPr lang="tr-TR" sz="8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Dikdörtgen"/>
          <p:cNvSpPr/>
          <p:nvPr/>
        </p:nvSpPr>
        <p:spPr>
          <a:xfrm>
            <a:off x="-540568" y="1700808"/>
            <a:ext cx="10260632" cy="5909310"/>
          </a:xfrm>
          <a:prstGeom prst="rect">
            <a:avLst/>
          </a:prstGeom>
          <a:noFill/>
        </p:spPr>
        <p:txBody>
          <a:bodyPr wrap="square" lIns="91440" tIns="45720" rIns="91440" bIns="45720">
            <a:spAutoFit/>
          </a:bodyPr>
          <a:lstStyle/>
          <a:p>
            <a:pPr algn="ctr"/>
            <a:r>
              <a:rPr lang="tr-T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Gezegenler yıldızlardan  aldıkları</a:t>
            </a:r>
          </a:p>
          <a:p>
            <a:pPr algn="ctr"/>
            <a:r>
              <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Işığı yansıtır. Gezegenler </a:t>
            </a:r>
          </a:p>
          <a:p>
            <a:pPr algn="ctr"/>
            <a:r>
              <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Yıldızdan aldıkları  ışığı  yansıtır.</a:t>
            </a:r>
          </a:p>
          <a:p>
            <a:pPr algn="ctr"/>
            <a:r>
              <a:rPr lang="tr-T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Gezegenler soğuk ve yıldızlardan </a:t>
            </a:r>
          </a:p>
          <a:p>
            <a:pPr algn="ctr"/>
            <a:r>
              <a:rPr lang="tr-T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çok  çok  küçüktür.</a:t>
            </a:r>
          </a:p>
          <a:p>
            <a:pPr algn="ctr"/>
            <a:endPar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endPar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zamandayolculuk.com/cetinbal/KO/k_gezegen.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1259632" y="260648"/>
            <a:ext cx="5478806" cy="1107996"/>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6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Işık  yılı</a:t>
            </a:r>
            <a:endParaRPr lang="tr-TR" sz="6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5 Dikdörtgen"/>
          <p:cNvSpPr/>
          <p:nvPr/>
        </p:nvSpPr>
        <p:spPr>
          <a:xfrm>
            <a:off x="0" y="1916832"/>
            <a:ext cx="9019520"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tr-TR"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Işık  yılı,ışık ışınının uzayda </a:t>
            </a:r>
          </a:p>
          <a:p>
            <a:pPr algn="ctr"/>
            <a:r>
              <a:rPr lang="tr-TR"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Bir  yılda aldığı  mesafedir.</a:t>
            </a:r>
            <a:endParaRPr lang="tr-TR"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1266" name="Picture 2" descr="http://www.masaustu-resimleri.com/d/2750-2/______k+y__l__.jpg"/>
          <p:cNvPicPr>
            <a:picLocks noChangeAspect="1" noChangeArrowheads="1"/>
          </p:cNvPicPr>
          <p:nvPr/>
        </p:nvPicPr>
        <p:blipFill>
          <a:blip r:embed="rId3" cstate="print"/>
          <a:srcRect/>
          <a:stretch>
            <a:fillRect/>
          </a:stretch>
        </p:blipFill>
        <p:spPr bwMode="auto">
          <a:xfrm>
            <a:off x="1547664" y="3657431"/>
            <a:ext cx="5367486" cy="3200569"/>
          </a:xfrm>
          <a:prstGeom prst="rect">
            <a:avLst/>
          </a:prstGeom>
          <a:noFill/>
        </p:spPr>
      </p:pic>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379</Words>
  <Application>Microsoft Office PowerPoint</Application>
  <PresentationFormat>Ekran Gösterisi (4:3)</PresentationFormat>
  <Paragraphs>80</Paragraphs>
  <Slides>20</Slides>
  <Notes>0</Notes>
  <HiddenSlides>0</HiddenSlides>
  <MMClips>0</MMClips>
  <ScaleCrop>false</ScaleCrop>
  <HeadingPairs>
    <vt:vector size="4" baseType="variant">
      <vt:variant>
        <vt:lpstr>Tema</vt:lpstr>
      </vt:variant>
      <vt:variant>
        <vt:i4>1</vt:i4>
      </vt:variant>
      <vt:variant>
        <vt:lpstr>Slayt Başlıkları</vt:lpstr>
      </vt:variant>
      <vt:variant>
        <vt:i4>20</vt:i4>
      </vt:variant>
    </vt:vector>
  </HeadingPairs>
  <TitlesOfParts>
    <vt:vector size="21" baseType="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EBRU</dc:creator>
  <cp:lastModifiedBy>XP_Pro</cp:lastModifiedBy>
  <cp:revision>15</cp:revision>
  <dcterms:created xsi:type="dcterms:W3CDTF">2011-05-07T14:23:58Z</dcterms:created>
  <dcterms:modified xsi:type="dcterms:W3CDTF">2011-05-11T11:00:10Z</dcterms:modified>
</cp:coreProperties>
</file>