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8" r:id="rId4"/>
    <p:sldId id="278" r:id="rId5"/>
    <p:sldId id="257" r:id="rId6"/>
    <p:sldId id="267" r:id="rId7"/>
    <p:sldId id="260" r:id="rId8"/>
    <p:sldId id="261" r:id="rId9"/>
    <p:sldId id="281" r:id="rId10"/>
    <p:sldId id="269" r:id="rId11"/>
    <p:sldId id="270" r:id="rId12"/>
    <p:sldId id="284" r:id="rId13"/>
    <p:sldId id="282" r:id="rId14"/>
    <p:sldId id="279" r:id="rId15"/>
    <p:sldId id="280" r:id="rId16"/>
    <p:sldId id="271" r:id="rId17"/>
    <p:sldId id="272" r:id="rId18"/>
    <p:sldId id="276" r:id="rId19"/>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CC00CC"/>
    <a:srgbClr val="006600"/>
    <a:srgbClr val="FF3300"/>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95" autoAdjust="0"/>
    <p:restoredTop sz="94660"/>
  </p:normalViewPr>
  <p:slideViewPr>
    <p:cSldViewPr>
      <p:cViewPr varScale="1">
        <p:scale>
          <a:sx n="68" d="100"/>
          <a:sy n="68" d="100"/>
        </p:scale>
        <p:origin x="-127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17" name="Footer Placeholder 16"/>
          <p:cNvSpPr>
            <a:spLocks noGrp="1"/>
          </p:cNvSpPr>
          <p:nvPr>
            <p:ph type="ftr" sz="quarter" idx="11"/>
          </p:nvPr>
        </p:nvSpPr>
        <p:spPr/>
        <p:txBody>
          <a:bodyPr/>
          <a:lstStyle/>
          <a:p>
            <a:endParaRPr lang="tr-TR"/>
          </a:p>
        </p:txBody>
      </p:sp>
      <p:sp>
        <p:nvSpPr>
          <p:cNvPr id="29" name="Slide Number Placeholder 28"/>
          <p:cNvSpPr>
            <a:spLocks noGrp="1"/>
          </p:cNvSpPr>
          <p:nvPr>
            <p:ph type="sldNum" sz="quarter" idx="12"/>
          </p:nvPr>
        </p:nvSpPr>
        <p:spPr/>
        <p:txBody>
          <a:bodyPr/>
          <a:lstStyle/>
          <a:p>
            <a:fld id="{20FA33AD-4F68-4577-9E02-E36514FFE672}" type="slidenum">
              <a:rPr lang="tr-TR" smtClean="0"/>
              <a:pPr/>
              <a:t>‹#›</a:t>
            </a:fld>
            <a:endParaRPr lang="tr-T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tr-T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tr-T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8018832F-AD1B-4D92-B695-DD00ACA3B380}" type="slidenum">
              <a:rPr lang="tr-TR"/>
              <a:pPr/>
              <a:t>‹#›</a:t>
            </a:fld>
            <a:endParaRPr lang="tr-TR"/>
          </a:p>
        </p:txBody>
      </p:sp>
    </p:spTree>
  </p:cSld>
  <p:clrMapOvr>
    <a:masterClrMapping/>
  </p:clrMapOvr>
  <p:transition spd="slow" advTm="300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tr-T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tr-T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34040D5-CB69-4DE1-A698-5270A94BC2F8}" type="slidenum">
              <a:rPr lang="tr-TR"/>
              <a:pPr/>
              <a:t>‹#›</a:t>
            </a:fld>
            <a:endParaRPr lang="tr-TR"/>
          </a:p>
        </p:txBody>
      </p:sp>
    </p:spTree>
  </p:cSld>
  <p:clrMapOvr>
    <a:masterClrMapping/>
  </p:clrMapOvr>
  <p:transition spd="slow" advTm="3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a:xfrm>
            <a:off x="7924800" y="6416675"/>
            <a:ext cx="762000" cy="365125"/>
          </a:xfrm>
        </p:spPr>
        <p:txBody>
          <a:bodyPr/>
          <a:lstStyle/>
          <a:p>
            <a:fld id="{20FA33AD-4F68-4577-9E02-E36514FFE672}"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9A511DD-1AD0-4E4C-8E37-90EF082C1710}" type="datetimeFigureOut">
              <a:rPr lang="tr-TR" smtClean="0"/>
              <a:pPr/>
              <a:t>24.01.2011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0FA33AD-4F68-4577-9E02-E36514FFE672}"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9A511DD-1AD0-4E4C-8E37-90EF082C1710}" type="datetimeFigureOut">
              <a:rPr lang="tr-TR" smtClean="0"/>
              <a:pPr/>
              <a:t>24.01.2011</a:t>
            </a:fld>
            <a:endParaRPr lang="tr-T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tr-T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0FA33AD-4F68-4577-9E02-E36514FFE672}" type="slidenum">
              <a:rPr lang="tr-TR" smtClean="0"/>
              <a:pPr/>
              <a:t>‹#›</a:t>
            </a:fld>
            <a:endParaRPr lang="tr-TR"/>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9" r:id="rId12"/>
    <p:sldLayoutId id="2147483710" r:id="rId13"/>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mystudiyo.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cakmakprimary.wikispaces.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cakmakptimary1to1computing@googlegroups.com/" TargetMode="Externa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hyperlink" Target="http://cakmakprimary.com/" TargetMode="External"/><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hyperlink" Target="http://www.1to1computing.googlegroup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188640"/>
            <a:ext cx="8229600" cy="1224136"/>
          </a:xfrm>
        </p:spPr>
        <p:txBody>
          <a:bodyPr>
            <a:normAutofit fontScale="90000"/>
          </a:bodyPr>
          <a:lstStyle/>
          <a:p>
            <a:r>
              <a:rPr lang="tr-TR" sz="3200" dirty="0" smtClean="0">
                <a:solidFill>
                  <a:schemeClr val="accent6">
                    <a:lumMod val="50000"/>
                  </a:schemeClr>
                </a:solidFill>
              </a:rPr>
              <a:t/>
            </a:r>
            <a:br>
              <a:rPr lang="tr-TR" sz="3200" dirty="0" smtClean="0">
                <a:solidFill>
                  <a:schemeClr val="accent6">
                    <a:lumMod val="50000"/>
                  </a:schemeClr>
                </a:solidFill>
              </a:rPr>
            </a:br>
            <a:r>
              <a:rPr lang="tr-TR" sz="3200" dirty="0" smtClean="0">
                <a:solidFill>
                  <a:schemeClr val="accent6">
                    <a:lumMod val="50000"/>
                  </a:schemeClr>
                </a:solidFill>
              </a:rPr>
              <a:t/>
            </a:r>
            <a:br>
              <a:rPr lang="tr-TR" sz="3200" dirty="0" smtClean="0">
                <a:solidFill>
                  <a:schemeClr val="accent6">
                    <a:lumMod val="50000"/>
                  </a:schemeClr>
                </a:solidFill>
              </a:rPr>
            </a:br>
            <a:r>
              <a:rPr lang="tr-TR" sz="3200" dirty="0" smtClean="0">
                <a:solidFill>
                  <a:schemeClr val="accent6">
                    <a:lumMod val="50000"/>
                  </a:schemeClr>
                </a:solidFill>
              </a:rPr>
              <a:t/>
            </a:r>
            <a:br>
              <a:rPr lang="tr-TR" sz="3200" dirty="0" smtClean="0">
                <a:solidFill>
                  <a:schemeClr val="accent6">
                    <a:lumMod val="50000"/>
                  </a:schemeClr>
                </a:solidFill>
              </a:rPr>
            </a:br>
            <a:r>
              <a:rPr lang="tr-TR" sz="3200" dirty="0" smtClean="0">
                <a:solidFill>
                  <a:schemeClr val="accent6">
                    <a:lumMod val="50000"/>
                  </a:schemeClr>
                </a:solidFill>
              </a:rPr>
              <a:t>CAKMAK İLKÖĞRETİM OKULU</a:t>
            </a:r>
            <a:br>
              <a:rPr lang="tr-TR" sz="3200" dirty="0" smtClean="0">
                <a:solidFill>
                  <a:schemeClr val="accent6">
                    <a:lumMod val="50000"/>
                  </a:schemeClr>
                </a:solidFill>
              </a:rPr>
            </a:br>
            <a:endParaRPr lang="tr-TR" dirty="0"/>
          </a:p>
        </p:txBody>
      </p:sp>
      <p:sp>
        <p:nvSpPr>
          <p:cNvPr id="3" name="Subtitle 2"/>
          <p:cNvSpPr>
            <a:spLocks noGrp="1"/>
          </p:cNvSpPr>
          <p:nvPr>
            <p:ph type="subTitle" idx="1"/>
          </p:nvPr>
        </p:nvSpPr>
        <p:spPr/>
        <p:txBody>
          <a:bodyPr/>
          <a:lstStyle/>
          <a:p>
            <a:r>
              <a:rPr lang="tr-TR" dirty="0" smtClean="0"/>
              <a:t>Acer European Pilot report</a:t>
            </a:r>
            <a:endParaRPr lang="tr-TR" dirty="0"/>
          </a:p>
        </p:txBody>
      </p:sp>
      <p:pic>
        <p:nvPicPr>
          <p:cNvPr id="6" name="Picture 5" descr="DSC00299.JPG"/>
          <p:cNvPicPr>
            <a:picLocks noChangeAspect="1"/>
          </p:cNvPicPr>
          <p:nvPr/>
        </p:nvPicPr>
        <p:blipFill>
          <a:blip r:embed="rId2" cstate="email"/>
          <a:stretch>
            <a:fillRect/>
          </a:stretch>
        </p:blipFill>
        <p:spPr>
          <a:xfrm>
            <a:off x="1259632" y="2492896"/>
            <a:ext cx="6479771" cy="3890356"/>
          </a:xfrm>
          <a:prstGeom prst="rect">
            <a:avLst/>
          </a:prstGeom>
          <a:noFill/>
          <a:ln>
            <a:noFill/>
          </a:ln>
        </p:spPr>
      </p:pic>
      <p:pic>
        <p:nvPicPr>
          <p:cNvPr id="7" name="Picture 5" descr="01"/>
          <p:cNvPicPr>
            <a:picLocks noChangeAspect="1" noChangeArrowheads="1"/>
          </p:cNvPicPr>
          <p:nvPr/>
        </p:nvPicPr>
        <p:blipFill>
          <a:blip r:embed="rId3" cstate="email"/>
          <a:srcRect/>
          <a:stretch>
            <a:fillRect/>
          </a:stretch>
        </p:blipFill>
        <p:spPr>
          <a:xfrm>
            <a:off x="179512" y="188640"/>
            <a:ext cx="1476672" cy="1872208"/>
          </a:xfrm>
          <a:prstGeom prst="rect">
            <a:avLst/>
          </a:prstGeom>
          <a:noFill/>
          <a:ln/>
        </p:spPr>
      </p:pic>
      <p:pic>
        <p:nvPicPr>
          <p:cNvPr id="8" name="Picture 5"/>
          <p:cNvPicPr>
            <a:picLocks noChangeAspect="1" noChangeArrowheads="1"/>
          </p:cNvPicPr>
          <p:nvPr/>
        </p:nvPicPr>
        <p:blipFill>
          <a:blip r:embed="rId4" cstate="email"/>
          <a:srcRect/>
          <a:stretch>
            <a:fillRect/>
          </a:stretch>
        </p:blipFill>
        <p:spPr>
          <a:xfrm>
            <a:off x="1835696" y="1052736"/>
            <a:ext cx="5616624" cy="93610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8229600" cy="1368152"/>
          </a:xfrm>
        </p:spPr>
        <p:txBody>
          <a:bodyPr>
            <a:noAutofit/>
          </a:bodyPr>
          <a:lstStyle/>
          <a:p>
            <a:r>
              <a:rPr lang="tr-TR" sz="2000" dirty="0" smtClean="0">
                <a:solidFill>
                  <a:srgbClr val="C00000"/>
                </a:solidFill>
              </a:rPr>
              <a:t>İngilizce</a:t>
            </a:r>
            <a:r>
              <a:rPr lang="tr-TR" sz="2000" dirty="0" smtClean="0">
                <a:solidFill>
                  <a:schemeClr val="bg1">
                    <a:lumMod val="95000"/>
                    <a:lumOff val="5000"/>
                  </a:schemeClr>
                </a:solidFill>
              </a:rPr>
              <a:t> derslerimiz netbooklar ve smart board sayesinde artık çok daha interaktif ve eğlenceli ayrıca diğer acer pilot sınıflarla diaolog halinde olup ödevler yapmak öğrenciler için heyecan verici olmanın yanında dil yeteneklerini de geliştirmekte</a:t>
            </a:r>
            <a:r>
              <a:rPr lang="tr-TR" sz="2000" dirty="0" smtClean="0"/>
              <a:t>.</a:t>
            </a:r>
            <a:endParaRPr lang="tr-TR" sz="2000" dirty="0"/>
          </a:p>
        </p:txBody>
      </p:sp>
      <p:pic>
        <p:nvPicPr>
          <p:cNvPr id="5" name="Content Placeholder 4" descr="DSC00235.JPG"/>
          <p:cNvPicPr>
            <a:picLocks noGrp="1" noChangeAspect="1"/>
          </p:cNvPicPr>
          <p:nvPr>
            <p:ph idx="1"/>
          </p:nvPr>
        </p:nvPicPr>
        <p:blipFill>
          <a:blip r:embed="rId2" cstate="email"/>
          <a:stretch>
            <a:fillRect/>
          </a:stretch>
        </p:blipFill>
        <p:spPr>
          <a:xfrm>
            <a:off x="539552" y="2060848"/>
            <a:ext cx="3888432" cy="4248472"/>
          </a:xfrm>
        </p:spPr>
      </p:pic>
      <p:pic>
        <p:nvPicPr>
          <p:cNvPr id="6" name="Picture 5" descr="DSCN1594.jpg"/>
          <p:cNvPicPr>
            <a:picLocks noChangeAspect="1"/>
          </p:cNvPicPr>
          <p:nvPr/>
        </p:nvPicPr>
        <p:blipFill>
          <a:blip r:embed="rId3" cstate="email"/>
          <a:stretch>
            <a:fillRect/>
          </a:stretch>
        </p:blipFill>
        <p:spPr>
          <a:xfrm>
            <a:off x="4499992" y="2060848"/>
            <a:ext cx="4176464" cy="424847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3573016"/>
            <a:ext cx="7056784" cy="2736344"/>
          </a:xfrm>
        </p:spPr>
        <p:txBody>
          <a:bodyPr>
            <a:normAutofit fontScale="92500" lnSpcReduction="20000"/>
          </a:bodyPr>
          <a:lstStyle/>
          <a:p>
            <a:r>
              <a:rPr lang="tr-TR" dirty="0" smtClean="0"/>
              <a:t>Özellikle </a:t>
            </a:r>
            <a:r>
              <a:rPr lang="tr-TR" dirty="0" smtClean="0">
                <a:solidFill>
                  <a:srgbClr val="FF0000"/>
                </a:solidFill>
              </a:rPr>
              <a:t>DYNED</a:t>
            </a:r>
            <a:r>
              <a:rPr lang="tr-TR" dirty="0" smtClean="0"/>
              <a:t>  eğitim programını işletme konusunda netbookların okul eğitimine  katkısı çok büyüktür. Hepimizin bildiği gibi DYNED birebir eğitimi destekleyen bir dil programıdır. Derslerimizde bu programı netbooklar sayesinde son derece etkin bir şekilde kullanabilmekteyiz.</a:t>
            </a:r>
            <a:endParaRPr lang="tr-TR" dirty="0"/>
          </a:p>
        </p:txBody>
      </p:sp>
      <p:pic>
        <p:nvPicPr>
          <p:cNvPr id="25602" name="Picture 2" descr="http://okulweb.meb.gov.tr/35/16/313383/images/dyned/dyned3.jpg"/>
          <p:cNvPicPr>
            <a:picLocks noChangeAspect="1" noChangeArrowheads="1"/>
          </p:cNvPicPr>
          <p:nvPr/>
        </p:nvPicPr>
        <p:blipFill>
          <a:blip r:embed="rId2" cstate="email"/>
          <a:srcRect/>
          <a:stretch>
            <a:fillRect/>
          </a:stretch>
        </p:blipFill>
        <p:spPr bwMode="auto">
          <a:xfrm>
            <a:off x="251520" y="188640"/>
            <a:ext cx="4176464" cy="3240360"/>
          </a:xfrm>
          <a:prstGeom prst="rect">
            <a:avLst/>
          </a:prstGeom>
          <a:noFill/>
        </p:spPr>
      </p:pic>
      <p:pic>
        <p:nvPicPr>
          <p:cNvPr id="25604" name="Picture 4" descr="http://www.backbonecommunications.com/wp-content/themes/backbonecomm/images/dyned.jpg"/>
          <p:cNvPicPr>
            <a:picLocks noChangeAspect="1" noChangeArrowheads="1"/>
          </p:cNvPicPr>
          <p:nvPr/>
        </p:nvPicPr>
        <p:blipFill>
          <a:blip r:embed="rId3" cstate="email"/>
          <a:srcRect/>
          <a:stretch>
            <a:fillRect/>
          </a:stretch>
        </p:blipFill>
        <p:spPr bwMode="auto">
          <a:xfrm>
            <a:off x="7020272" y="6000749"/>
            <a:ext cx="1905000" cy="668611"/>
          </a:xfrm>
          <a:prstGeom prst="rect">
            <a:avLst/>
          </a:prstGeom>
          <a:noFill/>
        </p:spPr>
      </p:pic>
      <p:pic>
        <p:nvPicPr>
          <p:cNvPr id="7" name="Picture 6" descr="DSC00236.JPG"/>
          <p:cNvPicPr>
            <a:picLocks noChangeAspect="1"/>
          </p:cNvPicPr>
          <p:nvPr/>
        </p:nvPicPr>
        <p:blipFill>
          <a:blip r:embed="rId4" cstate="email"/>
          <a:stretch>
            <a:fillRect/>
          </a:stretch>
        </p:blipFill>
        <p:spPr>
          <a:xfrm>
            <a:off x="4788024" y="260648"/>
            <a:ext cx="3960440" cy="309634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hlinkClick r:id="rId2"/>
              </a:rPr>
              <a:t>www.mystudiyo.com</a:t>
            </a:r>
            <a:r>
              <a:rPr lang="tr-TR" dirty="0" smtClean="0"/>
              <a:t> sitesinde online quizler hazırlandı.</a:t>
            </a:r>
            <a:endParaRPr lang="tr-TR" dirty="0"/>
          </a:p>
        </p:txBody>
      </p:sp>
      <p:pic>
        <p:nvPicPr>
          <p:cNvPr id="1026" name="Picture 2" descr="C:\Users\ELT\Desktop\1111.jpg"/>
          <p:cNvPicPr>
            <a:picLocks noGrp="1" noChangeAspect="1" noChangeArrowheads="1"/>
          </p:cNvPicPr>
          <p:nvPr>
            <p:ph idx="1"/>
          </p:nvPr>
        </p:nvPicPr>
        <p:blipFill>
          <a:blip r:embed="rId3" cstate="email"/>
          <a:srcRect/>
          <a:stretch>
            <a:fillRect/>
          </a:stretch>
        </p:blipFill>
        <p:spPr bwMode="auto">
          <a:xfrm>
            <a:off x="395536" y="1412776"/>
            <a:ext cx="8229600" cy="504056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tr-TR" sz="2800" dirty="0" smtClean="0">
                <a:solidFill>
                  <a:srgbClr val="7030A0"/>
                </a:solidFill>
              </a:rPr>
              <a:t>.</a:t>
            </a:r>
            <a:r>
              <a:rPr lang="tr-TR" sz="2400" dirty="0" smtClean="0">
                <a:solidFill>
                  <a:srgbClr val="7030A0"/>
                </a:solidFill>
              </a:rPr>
              <a:t> İngilizce derslerinde proje kapsamında ocak ayına kadar aşağıdaki başlıklar altında 7/Dsınıfı ve partner okulların öğrencileri sunumlar hazırladı ayrıca kültür turu düzenlend</a:t>
            </a:r>
            <a:r>
              <a:rPr lang="tr-TR" sz="2800" dirty="0" smtClean="0">
                <a:solidFill>
                  <a:srgbClr val="7030A0"/>
                </a:solidFill>
              </a:rPr>
              <a:t>i</a:t>
            </a:r>
            <a:endParaRPr lang="tr-TR" sz="2800" dirty="0">
              <a:solidFill>
                <a:srgbClr val="7030A0"/>
              </a:solidFill>
            </a:endParaRPr>
          </a:p>
        </p:txBody>
      </p:sp>
      <p:sp>
        <p:nvSpPr>
          <p:cNvPr id="3" name="Content Placeholder 2"/>
          <p:cNvSpPr>
            <a:spLocks noGrp="1"/>
          </p:cNvSpPr>
          <p:nvPr>
            <p:ph idx="1"/>
          </p:nvPr>
        </p:nvSpPr>
        <p:spPr>
          <a:xfrm>
            <a:off x="457200" y="1700808"/>
            <a:ext cx="3898776" cy="3816424"/>
          </a:xfrm>
        </p:spPr>
        <p:txBody>
          <a:bodyPr>
            <a:normAutofit fontScale="85000" lnSpcReduction="20000"/>
          </a:bodyPr>
          <a:lstStyle/>
          <a:p>
            <a:r>
              <a:rPr lang="tr-TR" dirty="0" smtClean="0"/>
              <a:t>My School: </a:t>
            </a:r>
          </a:p>
          <a:p>
            <a:r>
              <a:rPr lang="tr-TR" dirty="0" smtClean="0"/>
              <a:t>My City</a:t>
            </a:r>
          </a:p>
          <a:p>
            <a:r>
              <a:rPr lang="tr-TR" dirty="0" smtClean="0"/>
              <a:t>Me myself ( mektuplaşma başladı)</a:t>
            </a:r>
          </a:p>
          <a:p>
            <a:r>
              <a:rPr lang="tr-TR" dirty="0" smtClean="0"/>
              <a:t>Our customs and traditions</a:t>
            </a:r>
          </a:p>
          <a:p>
            <a:r>
              <a:rPr lang="tr-TR" dirty="0" smtClean="0"/>
              <a:t>Our Cuisine</a:t>
            </a:r>
          </a:p>
          <a:p>
            <a:r>
              <a:rPr lang="tr-TR" dirty="0" smtClean="0"/>
              <a:t>Our English lessons </a:t>
            </a:r>
          </a:p>
          <a:p>
            <a:pPr>
              <a:buNone/>
            </a:pPr>
            <a:r>
              <a:rPr lang="tr-TR" dirty="0" smtClean="0"/>
              <a:t>     Worksheet alışverişi yapıldı</a:t>
            </a:r>
          </a:p>
          <a:p>
            <a:endParaRPr lang="tr-TR" dirty="0"/>
          </a:p>
        </p:txBody>
      </p:sp>
      <p:pic>
        <p:nvPicPr>
          <p:cNvPr id="3074" name="Picture 2" descr="C:\Users\ELT\AppData\Local\Microsoft\Windows\Temporary Internet Files\Low\Content.IE5\AX1QH2CS\Ayasofya_Mosque_and_my_lovely_students[1].jpg"/>
          <p:cNvPicPr>
            <a:picLocks noChangeAspect="1" noChangeArrowheads="1"/>
          </p:cNvPicPr>
          <p:nvPr/>
        </p:nvPicPr>
        <p:blipFill>
          <a:blip r:embed="rId2" cstate="email"/>
          <a:srcRect/>
          <a:stretch>
            <a:fillRect/>
          </a:stretch>
        </p:blipFill>
        <p:spPr bwMode="auto">
          <a:xfrm>
            <a:off x="4211960" y="2132856"/>
            <a:ext cx="4680520" cy="386104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Resim" descr="27122010138.jpg"/>
          <p:cNvPicPr>
            <a:picLocks noChangeAspect="1"/>
          </p:cNvPicPr>
          <p:nvPr/>
        </p:nvPicPr>
        <p:blipFill>
          <a:blip r:embed="rId2" cstate="email"/>
          <a:stretch>
            <a:fillRect/>
          </a:stretch>
        </p:blipFill>
        <p:spPr>
          <a:xfrm>
            <a:off x="857224" y="1556792"/>
            <a:ext cx="7819232" cy="4824536"/>
          </a:xfrm>
          <a:prstGeom prst="rect">
            <a:avLst/>
          </a:prstGeom>
        </p:spPr>
      </p:pic>
      <p:sp>
        <p:nvSpPr>
          <p:cNvPr id="4" name="3 Metin kutusu"/>
          <p:cNvSpPr txBox="1"/>
          <p:nvPr/>
        </p:nvSpPr>
        <p:spPr>
          <a:xfrm flipH="1">
            <a:off x="1857355" y="285728"/>
            <a:ext cx="5143536" cy="1200329"/>
          </a:xfrm>
          <a:prstGeom prst="rect">
            <a:avLst/>
          </a:prstGeom>
          <a:solidFill>
            <a:schemeClr val="accent2"/>
          </a:solidFill>
        </p:spPr>
        <p:txBody>
          <a:bodyPr wrap="square" rtlCol="0">
            <a:spAutoFit/>
          </a:bodyPr>
          <a:lstStyle/>
          <a:p>
            <a:pPr algn="ctr"/>
            <a:r>
              <a:rPr lang="tr-TR" dirty="0" smtClean="0"/>
              <a:t>TÜRKÇE:DERSLERİMİZİ AKILLI TAHTADAN İŞLERKEN ÖĞRENCİLERİMİZ NETBOOKLARINDAN TAKİP EDİP  ÖNEMLİ YERLERİ  KAYDEDEBİLDİLER.</a:t>
            </a:r>
            <a:endParaRPr lang="tr-TR" dirty="0"/>
          </a:p>
        </p:txBody>
      </p:sp>
    </p:spTree>
  </p:cSld>
  <p:clrMapOvr>
    <a:masterClrMapping/>
  </p:clrMapOvr>
  <p:transition advTm="6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536" y="260648"/>
            <a:ext cx="8229600" cy="1143000"/>
          </a:xfrm>
        </p:spPr>
        <p:txBody>
          <a:bodyPr>
            <a:noAutofit/>
          </a:bodyPr>
          <a:lstStyle/>
          <a:p>
            <a:r>
              <a:rPr lang="tr-TR" sz="3200" dirty="0" smtClean="0">
                <a:solidFill>
                  <a:schemeClr val="bg1">
                    <a:lumMod val="95000"/>
                    <a:lumOff val="5000"/>
                  </a:schemeClr>
                </a:solidFill>
              </a:rPr>
              <a:t>Catch the rainbow projesi adına kültürümüzü tanıtmak için drama çalışmalarımız başladı</a:t>
            </a:r>
            <a:endParaRPr lang="tr-TR" sz="3200" dirty="0">
              <a:solidFill>
                <a:schemeClr val="bg1">
                  <a:lumMod val="95000"/>
                  <a:lumOff val="5000"/>
                </a:schemeClr>
              </a:solidFill>
            </a:endParaRPr>
          </a:p>
        </p:txBody>
      </p:sp>
      <p:sp>
        <p:nvSpPr>
          <p:cNvPr id="13315" name="Rectangle 3"/>
          <p:cNvSpPr>
            <a:spLocks noGrp="1" noChangeArrowheads="1"/>
          </p:cNvSpPr>
          <p:nvPr>
            <p:ph type="body" idx="1"/>
          </p:nvPr>
        </p:nvSpPr>
        <p:spPr>
          <a:xfrm>
            <a:off x="457200" y="1600200"/>
            <a:ext cx="4402832" cy="4709160"/>
          </a:xfrm>
        </p:spPr>
        <p:txBody>
          <a:bodyPr>
            <a:normAutofit fontScale="92500" lnSpcReduction="10000"/>
          </a:bodyPr>
          <a:lstStyle/>
          <a:p>
            <a:pPr marL="609600" indent="-609600">
              <a:buFontTx/>
              <a:buAutoNum type="arabicParenR"/>
            </a:pPr>
            <a:r>
              <a:rPr lang="tr-TR" dirty="0"/>
              <a:t>Hacivat ve karagözü oyunlarla tanıtmak.</a:t>
            </a:r>
          </a:p>
          <a:p>
            <a:pPr marL="609600" indent="-609600">
              <a:buFontTx/>
              <a:buAutoNum type="arabicParenR"/>
            </a:pPr>
            <a:r>
              <a:rPr lang="tr-TR" dirty="0"/>
              <a:t>Keloğlan’ı oyunlarla tanıtmak.</a:t>
            </a:r>
          </a:p>
          <a:p>
            <a:pPr marL="609600" indent="-609600">
              <a:buFontTx/>
              <a:buAutoNum type="arabicParenR"/>
            </a:pPr>
            <a:r>
              <a:rPr lang="tr-TR" dirty="0"/>
              <a:t>Türkülerimizin çıkış hikayesini canlandırmak.</a:t>
            </a:r>
          </a:p>
          <a:p>
            <a:pPr marL="609600" indent="-609600">
              <a:buFontTx/>
              <a:buAutoNum type="arabicParenR"/>
            </a:pPr>
            <a:r>
              <a:rPr lang="tr-TR" dirty="0"/>
              <a:t>Deyimlerimizin hikayesini canlandırmak.</a:t>
            </a:r>
          </a:p>
          <a:p>
            <a:pPr marL="609600" indent="-609600">
              <a:buFontTx/>
              <a:buAutoNum type="arabicParenR"/>
            </a:pPr>
            <a:r>
              <a:rPr lang="tr-TR" dirty="0" smtClean="0"/>
              <a:t>Folklor çalışmalarmaları yapmak.</a:t>
            </a:r>
            <a:endParaRPr lang="tr-TR" dirty="0"/>
          </a:p>
          <a:p>
            <a:pPr marL="609600" indent="-609600">
              <a:buFontTx/>
              <a:buAutoNum type="arabicParenR"/>
            </a:pPr>
            <a:endParaRPr lang="tr-TR" dirty="0"/>
          </a:p>
        </p:txBody>
      </p:sp>
      <p:pic>
        <p:nvPicPr>
          <p:cNvPr id="4" name="Picture 4" descr="DSC02813"/>
          <p:cNvPicPr>
            <a:picLocks noChangeAspect="1" noChangeArrowheads="1"/>
          </p:cNvPicPr>
          <p:nvPr/>
        </p:nvPicPr>
        <p:blipFill>
          <a:blip r:embed="rId2" cstate="email"/>
          <a:srcRect/>
          <a:stretch>
            <a:fillRect/>
          </a:stretch>
        </p:blipFill>
        <p:spPr bwMode="auto">
          <a:xfrm>
            <a:off x="4860032" y="1628800"/>
            <a:ext cx="3672408" cy="2520280"/>
          </a:xfrm>
          <a:prstGeom prst="rect">
            <a:avLst/>
          </a:prstGeom>
          <a:noFill/>
        </p:spPr>
      </p:pic>
      <p:pic>
        <p:nvPicPr>
          <p:cNvPr id="5" name="Picture 4" descr="21122010321"/>
          <p:cNvPicPr>
            <a:picLocks noChangeAspect="1" noChangeArrowheads="1"/>
          </p:cNvPicPr>
          <p:nvPr/>
        </p:nvPicPr>
        <p:blipFill>
          <a:blip r:embed="rId3" cstate="email"/>
          <a:srcRect/>
          <a:stretch>
            <a:fillRect/>
          </a:stretch>
        </p:blipFill>
        <p:spPr bwMode="auto">
          <a:xfrm>
            <a:off x="5436096" y="4365104"/>
            <a:ext cx="2760985" cy="223224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sz="2200" dirty="0" smtClean="0"/>
              <a:t>Fen Derslerimizde ‘Bu benim eserim’ projesine birçok proje gönderildi.Derslerde de müfredata uygun sunumlar hazırlandı,testler çözüldü.</a:t>
            </a:r>
            <a:endParaRPr lang="tr-TR" sz="2200" dirty="0"/>
          </a:p>
        </p:txBody>
      </p:sp>
      <p:pic>
        <p:nvPicPr>
          <p:cNvPr id="1026" name="Picture 2" descr="C:\Users\ELT\Desktop\IMG_1988.JPG"/>
          <p:cNvPicPr>
            <a:picLocks noGrp="1" noChangeAspect="1" noChangeArrowheads="1"/>
          </p:cNvPicPr>
          <p:nvPr>
            <p:ph idx="1"/>
          </p:nvPr>
        </p:nvPicPr>
        <p:blipFill>
          <a:blip r:embed="rId2" cstate="email"/>
          <a:srcRect/>
          <a:stretch>
            <a:fillRect/>
          </a:stretch>
        </p:blipFill>
        <p:spPr bwMode="auto">
          <a:xfrm>
            <a:off x="755577" y="1600200"/>
            <a:ext cx="3096344" cy="4708525"/>
          </a:xfrm>
          <a:prstGeom prst="rect">
            <a:avLst/>
          </a:prstGeom>
          <a:noFill/>
        </p:spPr>
      </p:pic>
      <p:pic>
        <p:nvPicPr>
          <p:cNvPr id="5" name="Picture 5" descr="Fotoğraf-0013j"/>
          <p:cNvPicPr>
            <a:picLocks noChangeAspect="1" noChangeArrowheads="1"/>
          </p:cNvPicPr>
          <p:nvPr/>
        </p:nvPicPr>
        <p:blipFill>
          <a:blip r:embed="rId3" cstate="email"/>
          <a:srcRect/>
          <a:stretch>
            <a:fillRect/>
          </a:stretch>
        </p:blipFill>
        <p:spPr>
          <a:xfrm>
            <a:off x="4572000" y="1628800"/>
            <a:ext cx="3394075" cy="4680520"/>
          </a:xfrm>
          <a:prstGeom prst="rect">
            <a:avLst/>
          </a:prstGeom>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MATEMATİK DERSİnİN İşlenİŞİ</a:t>
            </a:r>
            <a:endParaRPr lang="tr-TR" dirty="0"/>
          </a:p>
        </p:txBody>
      </p:sp>
      <p:sp>
        <p:nvSpPr>
          <p:cNvPr id="3" name="Content Placeholder 2"/>
          <p:cNvSpPr>
            <a:spLocks noGrp="1"/>
          </p:cNvSpPr>
          <p:nvPr>
            <p:ph idx="1"/>
          </p:nvPr>
        </p:nvSpPr>
        <p:spPr>
          <a:xfrm>
            <a:off x="457200" y="1600200"/>
            <a:ext cx="3898776" cy="4709160"/>
          </a:xfrm>
        </p:spPr>
        <p:txBody>
          <a:bodyPr>
            <a:normAutofit fontScale="55000" lnSpcReduction="20000"/>
          </a:bodyPr>
          <a:lstStyle/>
          <a:p>
            <a:r>
              <a:rPr lang="tr-TR" dirty="0" smtClean="0"/>
              <a:t>Dersin işlenişini etkili hale getirmek için öğrencilerimizle birlikte bilgisayarı aktif bir şekilde kullanarak matematik dersinin somutlaştırılması ve günlük hayatla ilişkilendirilmesini sağladık.</a:t>
            </a:r>
          </a:p>
          <a:p>
            <a:r>
              <a:rPr lang="tr-TR" dirty="0" smtClean="0"/>
              <a:t>Öğrenciler işlenen konularla ilgili sunum hazırladı ve sunumlarını derslerde sundular.</a:t>
            </a:r>
          </a:p>
          <a:p>
            <a:r>
              <a:rPr lang="tr-TR" dirty="0" smtClean="0">
                <a:solidFill>
                  <a:srgbClr val="FF3300"/>
                </a:solidFill>
              </a:rPr>
              <a:t>Cabrio 3D ve Cabrio plus </a:t>
            </a:r>
            <a:r>
              <a:rPr lang="tr-TR" dirty="0" smtClean="0">
                <a:solidFill>
                  <a:srgbClr val="002060"/>
                </a:solidFill>
              </a:rPr>
              <a:t>programları ile matematik dersi geometri çalışmalarının yapılması için program öğrencilerin bilgisayarlarına yüklenmiş ve çalışmaları sağlanmıştır.</a:t>
            </a:r>
            <a:r>
              <a:rPr lang="tr-TR" dirty="0" smtClean="0"/>
              <a:t> Geometri konuları ağırlıklı olarak  ikinci yarıyılda olduğu için bu programları ikinci yarıyılda daha aktif bir şekilde kullanmaları sağlanacaktır.</a:t>
            </a:r>
          </a:p>
        </p:txBody>
      </p:sp>
      <p:pic>
        <p:nvPicPr>
          <p:cNvPr id="4" name="Picture 2"/>
          <p:cNvPicPr>
            <a:picLocks noChangeAspect="1" noChangeArrowheads="1"/>
          </p:cNvPicPr>
          <p:nvPr/>
        </p:nvPicPr>
        <p:blipFill>
          <a:blip r:embed="rId2" cstate="email"/>
          <a:srcRect/>
          <a:stretch>
            <a:fillRect/>
          </a:stretch>
        </p:blipFill>
        <p:spPr>
          <a:xfrm>
            <a:off x="4355976" y="1268760"/>
            <a:ext cx="4608512" cy="4680520"/>
          </a:xfrm>
          <a:prstGeom prst="rect">
            <a:avLst/>
          </a:prstGeom>
        </p:spPr>
      </p:pic>
      <p:pic>
        <p:nvPicPr>
          <p:cNvPr id="5" name="Picture 4"/>
          <p:cNvPicPr>
            <a:picLocks noChangeAspect="1" noChangeArrowheads="1"/>
          </p:cNvPicPr>
          <p:nvPr/>
        </p:nvPicPr>
        <p:blipFill>
          <a:blip r:embed="rId3" cstate="email"/>
          <a:srcRect/>
          <a:stretch>
            <a:fillRect/>
          </a:stretch>
        </p:blipFill>
        <p:spPr bwMode="auto">
          <a:xfrm>
            <a:off x="251520" y="5229200"/>
            <a:ext cx="2232248" cy="1412776"/>
          </a:xfrm>
          <a:prstGeom prst="rect">
            <a:avLst/>
          </a:prstGeom>
          <a:noFill/>
          <a:ln w="9525">
            <a:noFill/>
            <a:miter lim="800000"/>
            <a:headEnd/>
            <a:tailEnd/>
          </a:ln>
        </p:spPr>
      </p:pic>
      <p:cxnSp>
        <p:nvCxnSpPr>
          <p:cNvPr id="7" name="Straight Arrow Connector 6"/>
          <p:cNvCxnSpPr/>
          <p:nvPr/>
        </p:nvCxnSpPr>
        <p:spPr>
          <a:xfrm rot="10800000" flipV="1">
            <a:off x="1475656" y="4941168"/>
            <a:ext cx="864096"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aa.jpg"/>
          <p:cNvPicPr>
            <a:picLocks noGrp="1" noChangeAspect="1"/>
          </p:cNvPicPr>
          <p:nvPr>
            <p:ph/>
          </p:nvPr>
        </p:nvPicPr>
        <p:blipFill>
          <a:blip r:embed="rId2" cstate="email"/>
          <a:stretch>
            <a:fillRect/>
          </a:stretch>
        </p:blipFill>
        <p:spPr>
          <a:xfrm>
            <a:off x="2051720" y="908720"/>
            <a:ext cx="5400600" cy="2695575"/>
          </a:xfrm>
          <a:prstGeom prst="rect">
            <a:avLst/>
          </a:prstGeom>
        </p:spPr>
      </p:pic>
      <p:sp>
        <p:nvSpPr>
          <p:cNvPr id="5" name="TextBox 4"/>
          <p:cNvSpPr txBox="1"/>
          <p:nvPr/>
        </p:nvSpPr>
        <p:spPr>
          <a:xfrm>
            <a:off x="1331640" y="4941168"/>
            <a:ext cx="7327647" cy="369332"/>
          </a:xfrm>
          <a:prstGeom prst="rect">
            <a:avLst/>
          </a:prstGeom>
          <a:noFill/>
        </p:spPr>
        <p:txBody>
          <a:bodyPr wrap="none" rtlCol="0">
            <a:spAutoFit/>
          </a:bodyPr>
          <a:lstStyle/>
          <a:p>
            <a:r>
              <a:rPr lang="tr-TR" dirty="0" smtClean="0">
                <a:solidFill>
                  <a:srgbClr val="0000CC"/>
                </a:solidFill>
              </a:rPr>
              <a:t>                                                 HAZIRLAYAN : DİDEM BALCI YILMAZ</a:t>
            </a:r>
            <a:endParaRPr lang="tr-TR" dirty="0">
              <a:solidFill>
                <a:srgbClr val="0000CC"/>
              </a:solidFill>
            </a:endParaRPr>
          </a:p>
        </p:txBody>
      </p:sp>
    </p:spTree>
  </p:cSld>
  <p:clrMapOvr>
    <a:masterClrMapping/>
  </p:clrMapOvr>
  <p:transition advTm="1000">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38138"/>
          </a:xfrm>
        </p:spPr>
        <p:txBody>
          <a:bodyPr>
            <a:normAutofit fontScale="90000"/>
          </a:bodyPr>
          <a:lstStyle/>
          <a:p>
            <a:r>
              <a:rPr lang="tr-TR" dirty="0" smtClean="0">
                <a:solidFill>
                  <a:srgbClr val="006600"/>
                </a:solidFill>
              </a:rPr>
              <a:t>EYLÜL : PROJEMİZİ OLUŞTURAN DERSLER</a:t>
            </a:r>
            <a:endParaRPr lang="tr-TR" dirty="0">
              <a:solidFill>
                <a:srgbClr val="006600"/>
              </a:solidFill>
            </a:endParaRPr>
          </a:p>
        </p:txBody>
      </p:sp>
      <p:sp>
        <p:nvSpPr>
          <p:cNvPr id="3" name="Content Placeholder 2"/>
          <p:cNvSpPr>
            <a:spLocks noGrp="1"/>
          </p:cNvSpPr>
          <p:nvPr>
            <p:ph idx="1"/>
          </p:nvPr>
        </p:nvSpPr>
        <p:spPr>
          <a:xfrm>
            <a:off x="457200" y="1412776"/>
            <a:ext cx="8229600" cy="4896584"/>
          </a:xfrm>
        </p:spPr>
        <p:txBody>
          <a:bodyPr>
            <a:noAutofit/>
          </a:bodyPr>
          <a:lstStyle/>
          <a:p>
            <a:pPr>
              <a:buNone/>
            </a:pPr>
            <a:r>
              <a:rPr lang="tr-TR" sz="1600" dirty="0" smtClean="0"/>
              <a:t> </a:t>
            </a:r>
          </a:p>
          <a:p>
            <a:r>
              <a:rPr lang="tr-TR" sz="1600" b="1" dirty="0" smtClean="0">
                <a:solidFill>
                  <a:srgbClr val="FF0000"/>
                </a:solidFill>
              </a:rPr>
              <a:t>Fen ve teknoloji</a:t>
            </a:r>
            <a:r>
              <a:rPr lang="tr-TR" sz="1600" dirty="0" smtClean="0">
                <a:solidFill>
                  <a:srgbClr val="FF0000"/>
                </a:solidFill>
              </a:rPr>
              <a:t> </a:t>
            </a:r>
            <a:r>
              <a:rPr lang="tr-TR" sz="1600" dirty="0" smtClean="0"/>
              <a:t>:Özgür Karaer</a:t>
            </a:r>
          </a:p>
          <a:p>
            <a:r>
              <a:rPr lang="tr-TR" sz="1600" b="1" dirty="0" smtClean="0">
                <a:solidFill>
                  <a:srgbClr val="7030A0"/>
                </a:solidFill>
              </a:rPr>
              <a:t>Matematik :</a:t>
            </a:r>
            <a:r>
              <a:rPr lang="tr-TR" sz="1600" dirty="0" smtClean="0">
                <a:solidFill>
                  <a:srgbClr val="7030A0"/>
                </a:solidFill>
              </a:rPr>
              <a:t> </a:t>
            </a:r>
            <a:r>
              <a:rPr lang="tr-TR" sz="1600" dirty="0" smtClean="0"/>
              <a:t>Fatma Aydur                                    </a:t>
            </a:r>
          </a:p>
          <a:p>
            <a:r>
              <a:rPr lang="tr-TR" sz="1600" b="1" dirty="0" smtClean="0">
                <a:solidFill>
                  <a:srgbClr val="006600"/>
                </a:solidFill>
              </a:rPr>
              <a:t>Türkçe :</a:t>
            </a:r>
            <a:r>
              <a:rPr lang="tr-TR" sz="1600" dirty="0" smtClean="0">
                <a:solidFill>
                  <a:srgbClr val="006600"/>
                </a:solidFill>
              </a:rPr>
              <a:t> </a:t>
            </a:r>
            <a:r>
              <a:rPr lang="tr-TR" sz="1600" dirty="0" smtClean="0"/>
              <a:t>Vildan Akar </a:t>
            </a:r>
          </a:p>
          <a:p>
            <a:r>
              <a:rPr lang="tr-TR" sz="1600" b="1" dirty="0" smtClean="0">
                <a:solidFill>
                  <a:srgbClr val="0000CC"/>
                </a:solidFill>
              </a:rPr>
              <a:t>Bilişim Teknolojileri  :</a:t>
            </a:r>
            <a:r>
              <a:rPr lang="tr-TR" sz="1600" dirty="0" smtClean="0">
                <a:solidFill>
                  <a:srgbClr val="0000CC"/>
                </a:solidFill>
              </a:rPr>
              <a:t> </a:t>
            </a:r>
            <a:r>
              <a:rPr lang="tr-TR" sz="1600" dirty="0" smtClean="0"/>
              <a:t>İmran Sungur</a:t>
            </a:r>
          </a:p>
          <a:p>
            <a:r>
              <a:rPr lang="tr-TR" sz="1600" b="1" dirty="0" smtClean="0">
                <a:solidFill>
                  <a:srgbClr val="FF3300"/>
                </a:solidFill>
              </a:rPr>
              <a:t>Drama:</a:t>
            </a:r>
            <a:r>
              <a:rPr lang="tr-TR" sz="1600" dirty="0" smtClean="0"/>
              <a:t> Ruşen Unutkanlar</a:t>
            </a:r>
          </a:p>
          <a:p>
            <a:r>
              <a:rPr lang="tr-TR" sz="1600" b="1" dirty="0" smtClean="0">
                <a:solidFill>
                  <a:srgbClr val="0070C0"/>
                </a:solidFill>
              </a:rPr>
              <a:t>Müzik :</a:t>
            </a:r>
            <a:r>
              <a:rPr lang="tr-TR" sz="1600" dirty="0" smtClean="0"/>
              <a:t> Makbule Konak  </a:t>
            </a:r>
          </a:p>
          <a:p>
            <a:r>
              <a:rPr lang="tr-TR" sz="1600" b="1" dirty="0" smtClean="0">
                <a:solidFill>
                  <a:srgbClr val="FFCC00"/>
                </a:solidFill>
              </a:rPr>
              <a:t>Resim :</a:t>
            </a:r>
            <a:r>
              <a:rPr lang="tr-TR" sz="1600" dirty="0" smtClean="0">
                <a:solidFill>
                  <a:srgbClr val="FFCC00"/>
                </a:solidFill>
              </a:rPr>
              <a:t> </a:t>
            </a:r>
            <a:r>
              <a:rPr lang="tr-TR" sz="1600" dirty="0" smtClean="0"/>
              <a:t>Derya İşler</a:t>
            </a:r>
          </a:p>
          <a:p>
            <a:r>
              <a:rPr lang="tr-TR" sz="1600" b="1" dirty="0" smtClean="0">
                <a:solidFill>
                  <a:srgbClr val="CC00CC"/>
                </a:solidFill>
              </a:rPr>
              <a:t>İngilizce:</a:t>
            </a:r>
            <a:r>
              <a:rPr lang="tr-TR" sz="1600" dirty="0" smtClean="0"/>
              <a:t> Didem Yılmaz</a:t>
            </a:r>
          </a:p>
          <a:p>
            <a:r>
              <a:rPr lang="tr-TR" sz="1600" dirty="0" smtClean="0"/>
              <a:t> </a:t>
            </a:r>
          </a:p>
          <a:p>
            <a:pPr lvl="0"/>
            <a:r>
              <a:rPr lang="tr-TR" sz="1600" dirty="0" smtClean="0"/>
              <a:t>Görevli Öğretmenler sorumlulukları ile ilgili öğretmen klavuzlarını imzalamışlardır. </a:t>
            </a:r>
          </a:p>
          <a:p>
            <a:pPr lvl="0"/>
            <a:r>
              <a:rPr lang="tr-TR" sz="1600" dirty="0" smtClean="0"/>
              <a:t>Tüm proje öğretmenlerine, öğretmen klavuzu ve pilot uygulama ile ilgili dökümanlardan oluşan bir dosya teslim edilmiştir.</a:t>
            </a:r>
          </a:p>
          <a:p>
            <a:pPr lvl="0"/>
            <a:r>
              <a:rPr lang="tr-TR" sz="1600" dirty="0" smtClean="0"/>
              <a:t>Pilot sınıf olan 7/D sınıfı öğrencileri </a:t>
            </a:r>
            <a:r>
              <a:rPr lang="tr-TR" sz="1600" u="sng" dirty="0" smtClean="0">
                <a:solidFill>
                  <a:srgbClr val="FFC000"/>
                </a:solidFill>
              </a:rPr>
              <a:t>velileri ile bir toplantı</a:t>
            </a:r>
            <a:r>
              <a:rPr lang="tr-TR" sz="1600" dirty="0" smtClean="0">
                <a:solidFill>
                  <a:srgbClr val="FFC000"/>
                </a:solidFill>
              </a:rPr>
              <a:t> </a:t>
            </a:r>
            <a:r>
              <a:rPr lang="tr-TR" sz="1600" dirty="0" smtClean="0"/>
              <a:t>organize edilmiş, onlara proje hakkında bilgi verilmiştir. Veli- okul-öğretmen işbirliğinin önemi vurgulanmıştır.</a:t>
            </a:r>
          </a:p>
          <a:p>
            <a:r>
              <a:rPr lang="tr-TR" sz="1600" dirty="0" smtClean="0"/>
              <a:t>Velilere veli ve öğrencilerin sorumluluklarıyla ilgili sözleşmeler imzalatılmıştır</a:t>
            </a:r>
            <a:endParaRPr lang="tr-TR" sz="1600" dirty="0"/>
          </a:p>
        </p:txBody>
      </p:sp>
      <p:pic>
        <p:nvPicPr>
          <p:cNvPr id="6" name="Picture 1"/>
          <p:cNvPicPr>
            <a:picLocks noChangeAspect="1" noChangeArrowheads="1"/>
          </p:cNvPicPr>
          <p:nvPr/>
        </p:nvPicPr>
        <p:blipFill>
          <a:blip r:embed="rId2" cstate="email"/>
          <a:srcRect/>
          <a:stretch>
            <a:fillRect/>
          </a:stretch>
        </p:blipFill>
        <p:spPr bwMode="auto">
          <a:xfrm>
            <a:off x="4932040" y="1412776"/>
            <a:ext cx="3888432" cy="28803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498178"/>
          </a:xfrm>
        </p:spPr>
        <p:txBody>
          <a:bodyPr>
            <a:normAutofit/>
          </a:bodyPr>
          <a:lstStyle/>
          <a:p>
            <a:r>
              <a:rPr lang="tr-TR" sz="2400" dirty="0" smtClean="0"/>
              <a:t>Proje sınıfımız 7/D sınıfıdır</a:t>
            </a:r>
            <a:br>
              <a:rPr lang="tr-TR" sz="2400" dirty="0" smtClean="0"/>
            </a:br>
            <a:r>
              <a:rPr lang="tr-TR" sz="2400" dirty="0" smtClean="0"/>
              <a:t>Pilot sınıfta hedeflenen başarı deneme sonuçlarında açık ara farkla gözlemlenmiştir.</a:t>
            </a:r>
            <a:endParaRPr lang="tr-TR" sz="2400" dirty="0"/>
          </a:p>
        </p:txBody>
      </p:sp>
      <p:pic>
        <p:nvPicPr>
          <p:cNvPr id="7" name="Picture 2" descr="D:\DCIM\101MSDCF\DSC00293.JPG"/>
          <p:cNvPicPr>
            <a:picLocks noGrp="1" noChangeAspect="1" noChangeArrowheads="1"/>
          </p:cNvPicPr>
          <p:nvPr>
            <p:ph idx="1"/>
          </p:nvPr>
        </p:nvPicPr>
        <p:blipFill>
          <a:blip r:embed="rId2" cstate="email"/>
          <a:srcRect/>
          <a:stretch>
            <a:fillRect/>
          </a:stretch>
        </p:blipFill>
        <p:spPr bwMode="auto">
          <a:xfrm>
            <a:off x="5220072" y="1772816"/>
            <a:ext cx="3708666" cy="4482569"/>
          </a:xfrm>
          <a:prstGeom prst="rect">
            <a:avLst/>
          </a:prstGeom>
          <a:noFill/>
        </p:spPr>
      </p:pic>
      <p:pic>
        <p:nvPicPr>
          <p:cNvPr id="4" name="Picture 7"/>
          <p:cNvPicPr>
            <a:picLocks noChangeAspect="1" noChangeArrowheads="1"/>
          </p:cNvPicPr>
          <p:nvPr/>
        </p:nvPicPr>
        <p:blipFill>
          <a:blip r:embed="rId3" cstate="email"/>
          <a:srcRect/>
          <a:stretch>
            <a:fillRect/>
          </a:stretch>
        </p:blipFill>
        <p:spPr bwMode="auto">
          <a:xfrm>
            <a:off x="251520" y="2204864"/>
            <a:ext cx="4464495" cy="2689789"/>
          </a:xfrm>
          <a:prstGeom prst="rect">
            <a:avLst/>
          </a:prstGeom>
          <a:noFill/>
          <a:ln w="9525">
            <a:noFill/>
            <a:miter lim="800000"/>
            <a:headEnd/>
            <a:tailEnd/>
          </a:ln>
        </p:spPr>
      </p:pic>
      <p:cxnSp>
        <p:nvCxnSpPr>
          <p:cNvPr id="6" name="Straight Arrow Connector 5"/>
          <p:cNvCxnSpPr/>
          <p:nvPr/>
        </p:nvCxnSpPr>
        <p:spPr>
          <a:xfrm rot="10800000" flipV="1">
            <a:off x="2843808" y="1700808"/>
            <a:ext cx="1080120" cy="10081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5" name="Rectangle 7"/>
          <p:cNvSpPr>
            <a:spLocks noGrp="1" noChangeArrowheads="1"/>
          </p:cNvSpPr>
          <p:nvPr>
            <p:ph type="body" sz="half" idx="1"/>
          </p:nvPr>
        </p:nvSpPr>
        <p:spPr>
          <a:xfrm>
            <a:off x="0" y="476672"/>
            <a:ext cx="4932363" cy="6381328"/>
          </a:xfrm>
        </p:spPr>
        <p:txBody>
          <a:bodyPr>
            <a:normAutofit lnSpcReduction="10000"/>
          </a:bodyPr>
          <a:lstStyle/>
          <a:p>
            <a:pPr>
              <a:lnSpc>
                <a:spcPct val="90000"/>
              </a:lnSpc>
            </a:pPr>
            <a:r>
              <a:rPr lang="tr-TR" sz="2000" dirty="0" smtClean="0">
                <a:solidFill>
                  <a:srgbClr val="CC00CC"/>
                </a:solidFill>
              </a:rPr>
              <a:t>BİLİŞİM TEKNOLOJİLERİ</a:t>
            </a:r>
          </a:p>
          <a:p>
            <a:pPr>
              <a:lnSpc>
                <a:spcPct val="90000"/>
              </a:lnSpc>
            </a:pPr>
            <a:endParaRPr lang="tr-TR" sz="2000" dirty="0" smtClean="0">
              <a:solidFill>
                <a:schemeClr val="bg1"/>
              </a:solidFill>
            </a:endParaRPr>
          </a:p>
          <a:p>
            <a:pPr>
              <a:lnSpc>
                <a:spcPct val="90000"/>
              </a:lnSpc>
            </a:pPr>
            <a:r>
              <a:rPr lang="tr-TR" sz="2000" dirty="0" smtClean="0">
                <a:solidFill>
                  <a:schemeClr val="bg1"/>
                </a:solidFill>
              </a:rPr>
              <a:t>Netbooklar </a:t>
            </a:r>
            <a:r>
              <a:rPr lang="tr-TR" sz="2000" dirty="0">
                <a:solidFill>
                  <a:schemeClr val="bg1"/>
                </a:solidFill>
              </a:rPr>
              <a:t>öğrencilere dağıtıldı. netbooklar kuruldu.</a:t>
            </a:r>
          </a:p>
          <a:p>
            <a:pPr>
              <a:lnSpc>
                <a:spcPct val="90000"/>
              </a:lnSpc>
            </a:pPr>
            <a:endParaRPr lang="tr-TR" sz="2000" dirty="0">
              <a:solidFill>
                <a:schemeClr val="bg1"/>
              </a:solidFill>
            </a:endParaRPr>
          </a:p>
          <a:p>
            <a:pPr>
              <a:lnSpc>
                <a:spcPct val="90000"/>
              </a:lnSpc>
            </a:pPr>
            <a:r>
              <a:rPr lang="tr-TR" sz="2000" dirty="0">
                <a:solidFill>
                  <a:schemeClr val="bg1"/>
                </a:solidFill>
              </a:rPr>
              <a:t>Netbooklara gerekli olan yazılımlar yüklendi.</a:t>
            </a:r>
          </a:p>
          <a:p>
            <a:pPr>
              <a:lnSpc>
                <a:spcPct val="90000"/>
              </a:lnSpc>
            </a:pPr>
            <a:endParaRPr lang="tr-TR" sz="2000" dirty="0">
              <a:solidFill>
                <a:schemeClr val="bg1"/>
              </a:solidFill>
            </a:endParaRPr>
          </a:p>
          <a:p>
            <a:pPr>
              <a:lnSpc>
                <a:spcPct val="90000"/>
              </a:lnSpc>
            </a:pPr>
            <a:r>
              <a:rPr lang="tr-TR" sz="2000" dirty="0">
                <a:solidFill>
                  <a:schemeClr val="bg1"/>
                </a:solidFill>
              </a:rPr>
              <a:t>Her öğrencinin gmail adresi alabilmesi sağlanarak Googlegroup oluşturuldu.</a:t>
            </a:r>
          </a:p>
          <a:p>
            <a:pPr>
              <a:lnSpc>
                <a:spcPct val="90000"/>
              </a:lnSpc>
            </a:pPr>
            <a:endParaRPr lang="tr-TR" sz="2000" dirty="0">
              <a:solidFill>
                <a:schemeClr val="bg1"/>
              </a:solidFill>
            </a:endParaRPr>
          </a:p>
          <a:p>
            <a:pPr>
              <a:lnSpc>
                <a:spcPct val="90000"/>
              </a:lnSpc>
            </a:pPr>
            <a:r>
              <a:rPr lang="tr-TR" sz="2000" dirty="0" smtClean="0">
                <a:solidFill>
                  <a:schemeClr val="bg1"/>
                </a:solidFill>
              </a:rPr>
              <a:t>openID </a:t>
            </a:r>
            <a:r>
              <a:rPr lang="tr-TR" sz="2000" dirty="0">
                <a:solidFill>
                  <a:schemeClr val="bg1"/>
                </a:solidFill>
              </a:rPr>
              <a:t>numarası alındı.</a:t>
            </a:r>
          </a:p>
          <a:p>
            <a:pPr>
              <a:lnSpc>
                <a:spcPct val="90000"/>
              </a:lnSpc>
            </a:pPr>
            <a:endParaRPr lang="tr-TR" sz="2000" dirty="0">
              <a:solidFill>
                <a:schemeClr val="bg1"/>
              </a:solidFill>
            </a:endParaRPr>
          </a:p>
          <a:p>
            <a:pPr>
              <a:lnSpc>
                <a:spcPct val="90000"/>
              </a:lnSpc>
            </a:pPr>
            <a:r>
              <a:rPr lang="tr-TR" sz="2000" dirty="0">
                <a:solidFill>
                  <a:schemeClr val="bg1"/>
                </a:solidFill>
              </a:rPr>
              <a:t>Tüm netbooklara Dyned kuruldu.</a:t>
            </a:r>
          </a:p>
          <a:p>
            <a:pPr>
              <a:lnSpc>
                <a:spcPct val="90000"/>
              </a:lnSpc>
            </a:pPr>
            <a:endParaRPr lang="tr-TR" sz="2000" dirty="0">
              <a:solidFill>
                <a:schemeClr val="bg1"/>
              </a:solidFill>
            </a:endParaRPr>
          </a:p>
          <a:p>
            <a:pPr>
              <a:lnSpc>
                <a:spcPct val="90000"/>
              </a:lnSpc>
            </a:pPr>
            <a:r>
              <a:rPr lang="tr-TR" sz="2000" dirty="0">
                <a:solidFill>
                  <a:schemeClr val="bg1"/>
                </a:solidFill>
              </a:rPr>
              <a:t>Acer Classroom Manager  kuruldu.</a:t>
            </a:r>
          </a:p>
          <a:p>
            <a:pPr>
              <a:lnSpc>
                <a:spcPct val="90000"/>
              </a:lnSpc>
            </a:pPr>
            <a:endParaRPr lang="tr-TR" sz="2000" dirty="0">
              <a:solidFill>
                <a:schemeClr val="bg1"/>
              </a:solidFill>
            </a:endParaRPr>
          </a:p>
          <a:p>
            <a:pPr>
              <a:lnSpc>
                <a:spcPct val="90000"/>
              </a:lnSpc>
            </a:pPr>
            <a:r>
              <a:rPr lang="tr-TR" sz="2000" dirty="0">
                <a:solidFill>
                  <a:schemeClr val="bg1"/>
                </a:solidFill>
              </a:rPr>
              <a:t>Cabri II Plus and Cabri3D Öğretmen bilgisayarına kuruldu</a:t>
            </a:r>
          </a:p>
          <a:p>
            <a:pPr>
              <a:lnSpc>
                <a:spcPct val="90000"/>
              </a:lnSpc>
            </a:pPr>
            <a:endParaRPr lang="tr-TR" sz="2000" dirty="0">
              <a:solidFill>
                <a:schemeClr val="bg1"/>
              </a:solidFill>
            </a:endParaRPr>
          </a:p>
        </p:txBody>
      </p:sp>
      <p:pic>
        <p:nvPicPr>
          <p:cNvPr id="43013" name="Picture 5" descr="Fotoğraf-0021"/>
          <p:cNvPicPr>
            <a:picLocks noGrp="1" noChangeAspect="1" noChangeArrowheads="1"/>
          </p:cNvPicPr>
          <p:nvPr>
            <p:ph sz="half" idx="2"/>
          </p:nvPr>
        </p:nvPicPr>
        <p:blipFill>
          <a:blip r:embed="rId2" cstate="email"/>
          <a:srcRect/>
          <a:stretch>
            <a:fillRect/>
          </a:stretch>
        </p:blipFill>
        <p:spPr>
          <a:xfrm>
            <a:off x="5068888" y="0"/>
            <a:ext cx="4075112" cy="6858000"/>
          </a:xfrm>
          <a:noFill/>
          <a:ln/>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solidFill>
                  <a:srgbClr val="006600"/>
                </a:solidFill>
              </a:rPr>
              <a:t>ENGLISH</a:t>
            </a:r>
            <a:r>
              <a:rPr lang="tr-TR" smtClean="0">
                <a:solidFill>
                  <a:srgbClr val="006600"/>
                </a:solidFill>
              </a:rPr>
              <a:t/>
            </a:r>
            <a:br>
              <a:rPr lang="tr-TR" smtClean="0">
                <a:solidFill>
                  <a:srgbClr val="006600"/>
                </a:solidFill>
              </a:rPr>
            </a:br>
            <a:r>
              <a:rPr lang="tr-TR" smtClean="0">
                <a:solidFill>
                  <a:srgbClr val="006600"/>
                </a:solidFill>
              </a:rPr>
              <a:t>5/13</a:t>
            </a:r>
            <a:endParaRPr lang="tr-TR" dirty="0"/>
          </a:p>
        </p:txBody>
      </p:sp>
      <p:sp>
        <p:nvSpPr>
          <p:cNvPr id="3" name="Content Placeholder 2"/>
          <p:cNvSpPr>
            <a:spLocks noGrp="1"/>
          </p:cNvSpPr>
          <p:nvPr>
            <p:ph idx="1"/>
          </p:nvPr>
        </p:nvSpPr>
        <p:spPr>
          <a:xfrm>
            <a:off x="457200" y="1600200"/>
            <a:ext cx="5266928" cy="4709160"/>
          </a:xfrm>
        </p:spPr>
        <p:txBody>
          <a:bodyPr>
            <a:normAutofit fontScale="62500" lnSpcReduction="20000"/>
          </a:bodyPr>
          <a:lstStyle/>
          <a:p>
            <a:pPr>
              <a:buNone/>
            </a:pPr>
            <a:endParaRPr lang="tr-TR" dirty="0" smtClean="0">
              <a:solidFill>
                <a:srgbClr val="00B050"/>
              </a:solidFill>
            </a:endParaRPr>
          </a:p>
          <a:p>
            <a:pPr lvl="0"/>
            <a:r>
              <a:rPr lang="tr-TR" b="1" dirty="0" smtClean="0">
                <a:solidFill>
                  <a:srgbClr val="CC00CC"/>
                </a:solidFill>
              </a:rPr>
              <a:t> ‘ CATCH THE RAINBOW- </a:t>
            </a:r>
            <a:r>
              <a:rPr lang="tr-TR" b="1" dirty="0" smtClean="0"/>
              <a:t>Gökkuşağını Yakalayın’</a:t>
            </a:r>
            <a:r>
              <a:rPr lang="tr-TR" dirty="0" smtClean="0"/>
              <a:t> adlı bir e-twinning projesi acer pilot uygulaması adına başlatılmıştır. PARTNERLER ;</a:t>
            </a:r>
          </a:p>
          <a:p>
            <a:pPr lvl="0"/>
            <a:r>
              <a:rPr lang="tr-TR" dirty="0" smtClean="0">
                <a:solidFill>
                  <a:schemeClr val="bg1">
                    <a:lumMod val="95000"/>
                    <a:lumOff val="5000"/>
                  </a:schemeClr>
                </a:solidFill>
              </a:rPr>
              <a:t>Liberro Pigozzi </a:t>
            </a:r>
            <a:r>
              <a:rPr lang="tr-TR" b="1" dirty="0" smtClean="0">
                <a:solidFill>
                  <a:schemeClr val="bg1">
                    <a:lumMod val="95000"/>
                    <a:lumOff val="5000"/>
                  </a:schemeClr>
                </a:solidFill>
              </a:rPr>
              <a:t>(ITALY</a:t>
            </a:r>
            <a:r>
              <a:rPr lang="tr-TR" dirty="0" smtClean="0">
                <a:solidFill>
                  <a:schemeClr val="bg1">
                    <a:lumMod val="95000"/>
                    <a:lumOff val="5000"/>
                  </a:schemeClr>
                </a:solidFill>
              </a:rPr>
              <a:t>)</a:t>
            </a:r>
          </a:p>
          <a:p>
            <a:pPr lvl="0"/>
            <a:r>
              <a:rPr lang="tr-TR" dirty="0" smtClean="0">
                <a:solidFill>
                  <a:schemeClr val="bg1">
                    <a:lumMod val="95000"/>
                    <a:lumOff val="5000"/>
                  </a:schemeClr>
                </a:solidFill>
              </a:rPr>
              <a:t>Celine Pian ( </a:t>
            </a:r>
            <a:r>
              <a:rPr lang="tr-TR" b="1" dirty="0" smtClean="0">
                <a:solidFill>
                  <a:schemeClr val="bg1">
                    <a:lumMod val="95000"/>
                    <a:lumOff val="5000"/>
                  </a:schemeClr>
                </a:solidFill>
              </a:rPr>
              <a:t>FRANCE</a:t>
            </a:r>
            <a:r>
              <a:rPr lang="tr-TR" dirty="0" smtClean="0">
                <a:solidFill>
                  <a:schemeClr val="bg1">
                    <a:lumMod val="95000"/>
                    <a:lumOff val="5000"/>
                  </a:schemeClr>
                </a:solidFill>
              </a:rPr>
              <a:t>)</a:t>
            </a:r>
          </a:p>
          <a:p>
            <a:pPr lvl="0"/>
            <a:r>
              <a:rPr lang="tr-TR" dirty="0" smtClean="0">
                <a:solidFill>
                  <a:schemeClr val="bg1">
                    <a:lumMod val="95000"/>
                    <a:lumOff val="5000"/>
                  </a:schemeClr>
                </a:solidFill>
              </a:rPr>
              <a:t>Carmen Pena Atta    ( </a:t>
            </a:r>
            <a:r>
              <a:rPr lang="tr-TR" b="1" dirty="0" smtClean="0">
                <a:solidFill>
                  <a:schemeClr val="bg1">
                    <a:lumMod val="95000"/>
                    <a:lumOff val="5000"/>
                  </a:schemeClr>
                </a:solidFill>
              </a:rPr>
              <a:t>SPAIN </a:t>
            </a:r>
            <a:r>
              <a:rPr lang="tr-TR" dirty="0" smtClean="0">
                <a:solidFill>
                  <a:schemeClr val="bg1">
                    <a:lumMod val="95000"/>
                    <a:lumOff val="5000"/>
                  </a:schemeClr>
                </a:solidFill>
              </a:rPr>
              <a:t>)</a:t>
            </a:r>
          </a:p>
          <a:p>
            <a:pPr lvl="0"/>
            <a:r>
              <a:rPr lang="tr-TR" dirty="0" smtClean="0">
                <a:solidFill>
                  <a:schemeClr val="bg1">
                    <a:lumMod val="95000"/>
                    <a:lumOff val="5000"/>
                  </a:schemeClr>
                </a:solidFill>
              </a:rPr>
              <a:t>Kerstin Unger ( </a:t>
            </a:r>
            <a:r>
              <a:rPr lang="tr-TR" b="1" dirty="0" smtClean="0">
                <a:solidFill>
                  <a:schemeClr val="bg1">
                    <a:lumMod val="95000"/>
                    <a:lumOff val="5000"/>
                  </a:schemeClr>
                </a:solidFill>
              </a:rPr>
              <a:t>GERMANY</a:t>
            </a:r>
            <a:r>
              <a:rPr lang="tr-TR" dirty="0" smtClean="0">
                <a:solidFill>
                  <a:schemeClr val="bg1">
                    <a:lumMod val="95000"/>
                    <a:lumOff val="5000"/>
                  </a:schemeClr>
                </a:solidFill>
              </a:rPr>
              <a:t>)</a:t>
            </a:r>
          </a:p>
          <a:p>
            <a:pPr>
              <a:buNone/>
            </a:pPr>
            <a:r>
              <a:rPr lang="tr-TR" dirty="0" smtClean="0">
                <a:solidFill>
                  <a:schemeClr val="bg1">
                    <a:lumMod val="95000"/>
                    <a:lumOff val="5000"/>
                  </a:schemeClr>
                </a:solidFill>
              </a:rPr>
              <a:t>  </a:t>
            </a:r>
          </a:p>
          <a:p>
            <a:r>
              <a:rPr lang="tr-TR" dirty="0" smtClean="0"/>
              <a:t>Yine </a:t>
            </a:r>
            <a:r>
              <a:rPr lang="tr-TR" dirty="0" smtClean="0">
                <a:solidFill>
                  <a:srgbClr val="FFC000"/>
                </a:solidFill>
              </a:rPr>
              <a:t>acer pilot okullarıdır</a:t>
            </a:r>
            <a:r>
              <a:rPr lang="tr-TR" dirty="0" smtClean="0"/>
              <a:t>. Bu okullar haricinde </a:t>
            </a:r>
            <a:r>
              <a:rPr lang="tr-TR" b="1" dirty="0" smtClean="0"/>
              <a:t>GREECE</a:t>
            </a:r>
            <a:r>
              <a:rPr lang="tr-TR" dirty="0" smtClean="0"/>
              <a:t>- Yunanistan, </a:t>
            </a:r>
            <a:r>
              <a:rPr lang="tr-TR" b="1" dirty="0" smtClean="0"/>
              <a:t>PORTUGAL</a:t>
            </a:r>
            <a:r>
              <a:rPr lang="tr-TR" dirty="0" smtClean="0"/>
              <a:t> – Portekiz , </a:t>
            </a:r>
          </a:p>
          <a:p>
            <a:r>
              <a:rPr lang="tr-TR" b="1" dirty="0" smtClean="0"/>
              <a:t>Chez Republic</a:t>
            </a:r>
            <a:r>
              <a:rPr lang="tr-TR" dirty="0" smtClean="0"/>
              <a:t> –Çek Cumhuriyeti,  </a:t>
            </a:r>
            <a:r>
              <a:rPr lang="tr-TR" b="1" dirty="0" smtClean="0"/>
              <a:t>Netherlands</a:t>
            </a:r>
            <a:r>
              <a:rPr lang="tr-TR" dirty="0" smtClean="0"/>
              <a:t>- Hollanda , </a:t>
            </a:r>
            <a:r>
              <a:rPr lang="tr-TR" b="1" dirty="0" smtClean="0"/>
              <a:t>Bulgaria</a:t>
            </a:r>
            <a:r>
              <a:rPr lang="tr-TR" dirty="0" smtClean="0"/>
              <a:t> , </a:t>
            </a:r>
            <a:r>
              <a:rPr lang="tr-TR" b="1" dirty="0" smtClean="0"/>
              <a:t>Romania</a:t>
            </a:r>
            <a:r>
              <a:rPr lang="tr-TR" dirty="0" smtClean="0"/>
              <a:t> ve </a:t>
            </a:r>
            <a:r>
              <a:rPr lang="tr-TR" b="1" dirty="0" smtClean="0"/>
              <a:t>Slovakia </a:t>
            </a:r>
            <a:r>
              <a:rPr lang="tr-TR" dirty="0" smtClean="0"/>
              <a:t>da partnerlerimiz arasındadır. </a:t>
            </a:r>
          </a:p>
          <a:p>
            <a:endParaRPr lang="tr-TR" dirty="0"/>
          </a:p>
        </p:txBody>
      </p:sp>
      <p:pic>
        <p:nvPicPr>
          <p:cNvPr id="11266" name="Picture 2" descr="http://t3.gstatic.com/images?q=tbn:ANd9GcSXKX6PPDD71g5C9TEBoMvh4Ejy3uxlX_CBtZH5hlnJ7H7JxvCFig"/>
          <p:cNvPicPr>
            <a:picLocks noChangeAspect="1" noChangeArrowheads="1"/>
          </p:cNvPicPr>
          <p:nvPr/>
        </p:nvPicPr>
        <p:blipFill>
          <a:blip r:embed="rId2" cstate="email"/>
          <a:srcRect/>
          <a:stretch>
            <a:fillRect/>
          </a:stretch>
        </p:blipFill>
        <p:spPr bwMode="auto">
          <a:xfrm>
            <a:off x="251520" y="260648"/>
            <a:ext cx="1980728" cy="1285976"/>
          </a:xfrm>
          <a:prstGeom prst="rect">
            <a:avLst/>
          </a:prstGeom>
          <a:noFill/>
        </p:spPr>
      </p:pic>
      <p:pic>
        <p:nvPicPr>
          <p:cNvPr id="5" name="Picture 4" descr="rainbow-beans.jpg"/>
          <p:cNvPicPr>
            <a:picLocks noChangeAspect="1"/>
          </p:cNvPicPr>
          <p:nvPr/>
        </p:nvPicPr>
        <p:blipFill>
          <a:blip r:embed="rId3" cstate="email"/>
          <a:stretch>
            <a:fillRect/>
          </a:stretch>
        </p:blipFill>
        <p:spPr>
          <a:xfrm>
            <a:off x="5796136" y="1916832"/>
            <a:ext cx="2952328" cy="381642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tr-TR" sz="2400" dirty="0" smtClean="0"/>
              <a:t>Öğrencilerimiz </a:t>
            </a:r>
            <a:r>
              <a:rPr lang="tr-TR" sz="2400" dirty="0" smtClean="0">
                <a:solidFill>
                  <a:srgbClr val="FFC000"/>
                </a:solidFill>
              </a:rPr>
              <a:t>twinspace </a:t>
            </a:r>
            <a:r>
              <a:rPr lang="tr-TR" sz="2400" dirty="0" smtClean="0"/>
              <a:t>i aktif olarak kullanmakta ve yabancı arkadaşlarıyla ortak ödevler yapmaktadırlar....</a:t>
            </a:r>
            <a:endParaRPr lang="tr-TR" sz="2400" dirty="0"/>
          </a:p>
        </p:txBody>
      </p:sp>
      <p:pic>
        <p:nvPicPr>
          <p:cNvPr id="2050" name="Picture 2" descr="C:\Users\ELT\Desktop\3.JPG"/>
          <p:cNvPicPr>
            <a:picLocks noGrp="1" noChangeAspect="1" noChangeArrowheads="1"/>
          </p:cNvPicPr>
          <p:nvPr>
            <p:ph sz="half" idx="1"/>
          </p:nvPr>
        </p:nvPicPr>
        <p:blipFill>
          <a:blip r:embed="rId2" cstate="email"/>
          <a:srcRect/>
          <a:stretch>
            <a:fillRect/>
          </a:stretch>
        </p:blipFill>
        <p:spPr bwMode="auto">
          <a:xfrm>
            <a:off x="0" y="1484784"/>
            <a:ext cx="4495800" cy="4968552"/>
          </a:xfrm>
          <a:prstGeom prst="rect">
            <a:avLst/>
          </a:prstGeom>
          <a:noFill/>
        </p:spPr>
      </p:pic>
      <p:pic>
        <p:nvPicPr>
          <p:cNvPr id="6" name="Picture 2" descr="C:\Users\ELT\Desktop\5.JPG"/>
          <p:cNvPicPr>
            <a:picLocks noGrp="1" noChangeAspect="1" noChangeArrowheads="1"/>
          </p:cNvPicPr>
          <p:nvPr>
            <p:ph sz="half" idx="2"/>
          </p:nvPr>
        </p:nvPicPr>
        <p:blipFill>
          <a:blip r:embed="rId3" cstate="email"/>
          <a:srcRect/>
          <a:stretch>
            <a:fillRect/>
          </a:stretch>
        </p:blipFill>
        <p:spPr bwMode="auto">
          <a:xfrm>
            <a:off x="4572000" y="1484784"/>
            <a:ext cx="4320480" cy="496855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sz="3200" u="sng" dirty="0" smtClean="0">
                <a:hlinkClick r:id="rId2"/>
              </a:rPr>
              <a:t>http://cakmakprimary.wikispaces.com</a:t>
            </a:r>
            <a:r>
              <a:rPr lang="tr-TR" sz="3200" i="1" dirty="0" smtClean="0"/>
              <a:t> </a:t>
            </a:r>
            <a:r>
              <a:rPr lang="tr-TR" sz="3200" dirty="0" smtClean="0"/>
              <a:t/>
            </a:r>
            <a:br>
              <a:rPr lang="tr-TR" sz="3200" dirty="0" smtClean="0"/>
            </a:br>
            <a:endParaRPr lang="tr-TR" sz="3200" dirty="0"/>
          </a:p>
        </p:txBody>
      </p:sp>
      <p:sp>
        <p:nvSpPr>
          <p:cNvPr id="3" name="Content Placeholder 2"/>
          <p:cNvSpPr>
            <a:spLocks noGrp="1"/>
          </p:cNvSpPr>
          <p:nvPr>
            <p:ph idx="1"/>
          </p:nvPr>
        </p:nvSpPr>
        <p:spPr>
          <a:xfrm>
            <a:off x="457200" y="5877272"/>
            <a:ext cx="7571184" cy="980728"/>
          </a:xfrm>
        </p:spPr>
        <p:txBody>
          <a:bodyPr>
            <a:normAutofit fontScale="77500" lnSpcReduction="20000"/>
          </a:bodyPr>
          <a:lstStyle/>
          <a:p>
            <a:r>
              <a:rPr lang="tr-TR" b="1" dirty="0" smtClean="0"/>
              <a:t>EKİM: </a:t>
            </a:r>
          </a:p>
          <a:p>
            <a:r>
              <a:rPr lang="tr-TR" dirty="0" smtClean="0"/>
              <a:t>Adresindeki sitemize proje kapsamındaki tüm derslerle ilgili veriler ve öğrenci çalışmaları yüklendi.</a:t>
            </a:r>
          </a:p>
        </p:txBody>
      </p:sp>
      <p:pic>
        <p:nvPicPr>
          <p:cNvPr id="4" name="Picture 2"/>
          <p:cNvPicPr>
            <a:picLocks noChangeAspect="1" noChangeArrowheads="1"/>
          </p:cNvPicPr>
          <p:nvPr/>
        </p:nvPicPr>
        <p:blipFill>
          <a:blip r:embed="rId3" cstate="email"/>
          <a:srcRect/>
          <a:stretch>
            <a:fillRect/>
          </a:stretch>
        </p:blipFill>
        <p:spPr>
          <a:xfrm>
            <a:off x="1691680" y="908720"/>
            <a:ext cx="5796136" cy="453650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sz="3600" u="sng" dirty="0" smtClean="0">
                <a:hlinkClick r:id="rId2"/>
              </a:rPr>
              <a:t>www.cakmakprimary1to1computing@googlegroups.com</a:t>
            </a:r>
            <a:endParaRPr lang="tr-TR" sz="3600" dirty="0"/>
          </a:p>
        </p:txBody>
      </p:sp>
      <p:sp>
        <p:nvSpPr>
          <p:cNvPr id="3" name="Content Placeholder 2"/>
          <p:cNvSpPr>
            <a:spLocks noGrp="1"/>
          </p:cNvSpPr>
          <p:nvPr>
            <p:ph idx="1"/>
          </p:nvPr>
        </p:nvSpPr>
        <p:spPr>
          <a:xfrm>
            <a:off x="457200" y="1600200"/>
            <a:ext cx="4762872" cy="2260848"/>
          </a:xfrm>
        </p:spPr>
        <p:txBody>
          <a:bodyPr>
            <a:normAutofit fontScale="55000" lnSpcReduction="20000"/>
          </a:bodyPr>
          <a:lstStyle/>
          <a:p>
            <a:pPr lvl="0"/>
            <a:r>
              <a:rPr lang="tr-TR" dirty="0" smtClean="0"/>
              <a:t>Ödev vermek ve çalışmaların düzenli takibi için her öğrenci adına gmail hesabı oluşturuldu.</a:t>
            </a:r>
          </a:p>
          <a:p>
            <a:pPr lvl="0"/>
            <a:r>
              <a:rPr lang="tr-TR" dirty="0" smtClean="0"/>
              <a:t>Sınıfa ait gmail grubu oluşturulup ,gruba birkaç veli de eklenerek öğrencilerin izletilmesi sağlandı.</a:t>
            </a:r>
          </a:p>
          <a:p>
            <a:pPr lvl="0"/>
            <a:r>
              <a:rPr lang="tr-TR" dirty="0" smtClean="0"/>
              <a:t>Proje öğretmenleri de grupta etkin olarak öğrencilerle dialog haline girip online çalışmalara başladı. Örneğin; konu tarama testleri ,faydalı dökümanlar gibi.</a:t>
            </a:r>
          </a:p>
          <a:p>
            <a:endParaRPr lang="tr-TR" dirty="0"/>
          </a:p>
        </p:txBody>
      </p:sp>
      <p:pic>
        <p:nvPicPr>
          <p:cNvPr id="4" name="Picture 2"/>
          <p:cNvPicPr>
            <a:picLocks noChangeAspect="1" noChangeArrowheads="1"/>
          </p:cNvPicPr>
          <p:nvPr/>
        </p:nvPicPr>
        <p:blipFill>
          <a:blip r:embed="rId3" cstate="email"/>
          <a:srcRect/>
          <a:stretch>
            <a:fillRect/>
          </a:stretch>
        </p:blipFill>
        <p:spPr>
          <a:xfrm>
            <a:off x="5255568" y="1412776"/>
            <a:ext cx="3708920" cy="3339569"/>
          </a:xfrm>
          <a:prstGeom prst="rect">
            <a:avLst/>
          </a:prstGeom>
        </p:spPr>
      </p:pic>
      <p:pic>
        <p:nvPicPr>
          <p:cNvPr id="4098" name="Picture 2" descr="C:\Users\ELT\Desktop\gg.jpg"/>
          <p:cNvPicPr>
            <a:picLocks noChangeAspect="1" noChangeArrowheads="1"/>
          </p:cNvPicPr>
          <p:nvPr/>
        </p:nvPicPr>
        <p:blipFill>
          <a:blip r:embed="rId4" cstate="email"/>
          <a:srcRect/>
          <a:stretch>
            <a:fillRect/>
          </a:stretch>
        </p:blipFill>
        <p:spPr bwMode="auto">
          <a:xfrm>
            <a:off x="539552" y="3573016"/>
            <a:ext cx="5569471" cy="313129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Resim" descr="27122010142.jpg"/>
          <p:cNvPicPr>
            <a:picLocks noChangeAspect="1"/>
          </p:cNvPicPr>
          <p:nvPr/>
        </p:nvPicPr>
        <p:blipFill>
          <a:blip r:embed="rId2" cstate="email"/>
          <a:stretch>
            <a:fillRect/>
          </a:stretch>
        </p:blipFill>
        <p:spPr>
          <a:xfrm>
            <a:off x="428596" y="0"/>
            <a:ext cx="8715404" cy="6858000"/>
          </a:xfrm>
          <a:prstGeom prst="rect">
            <a:avLst/>
          </a:prstGeom>
        </p:spPr>
      </p:pic>
      <p:sp>
        <p:nvSpPr>
          <p:cNvPr id="3" name="2 Metin kutusu"/>
          <p:cNvSpPr txBox="1"/>
          <p:nvPr/>
        </p:nvSpPr>
        <p:spPr>
          <a:xfrm>
            <a:off x="714348" y="571480"/>
            <a:ext cx="8429652" cy="646331"/>
          </a:xfrm>
          <a:prstGeom prst="rect">
            <a:avLst/>
          </a:prstGeom>
          <a:solidFill>
            <a:schemeClr val="accent2"/>
          </a:solidFill>
        </p:spPr>
        <p:txBody>
          <a:bodyPr wrap="square" rtlCol="0">
            <a:spAutoFit/>
          </a:bodyPr>
          <a:lstStyle/>
          <a:p>
            <a:pPr algn="ctr"/>
            <a:r>
              <a:rPr lang="tr-TR" dirty="0" smtClean="0">
                <a:hlinkClick r:id="rId3"/>
              </a:rPr>
              <a:t>http://</a:t>
            </a:r>
            <a:r>
              <a:rPr lang="tr-TR" u="sng" dirty="0" smtClean="0">
                <a:hlinkClick r:id="rId4"/>
              </a:rPr>
              <a:t>www.1to1computing.googlegroups.com</a:t>
            </a:r>
            <a:r>
              <a:rPr lang="tr-TR" dirty="0" smtClean="0"/>
              <a:t> adresine yüklemiş olduğumuz çalışma kağıtları ve slaytlarla pilot sınıfımız derslerini pekiştirmiş oldular.</a:t>
            </a:r>
            <a:endParaRPr lang="tr-TR" dirty="0"/>
          </a:p>
        </p:txBody>
      </p:sp>
    </p:spTree>
  </p:cSld>
  <p:clrMapOvr>
    <a:masterClrMapping/>
  </p:clrMapOvr>
  <p:transition advTm="6000"/>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655</TotalTime>
  <Words>470</Words>
  <Application>Microsoft Office PowerPoint</Application>
  <PresentationFormat>On-screen Show (4:3)</PresentationFormat>
  <Paragraphs>76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Apex</vt:lpstr>
      <vt:lpstr>   CAKMAK İLKÖĞRETİM OKULU </vt:lpstr>
      <vt:lpstr>EYLÜL : PROJEMİZİ OLUŞTURAN DERSLER</vt:lpstr>
      <vt:lpstr>Proje sınıfımız 7/D sınıfıdır Pilot sınıfta hedeflenen başarı deneme sonuçlarında açık ara farkla gözlemlenmiştir.</vt:lpstr>
      <vt:lpstr>Slide 4</vt:lpstr>
      <vt:lpstr>ENGLISH 5/13</vt:lpstr>
      <vt:lpstr>Öğrencilerimiz twinspace i aktif olarak kullanmakta ve yabancı arkadaşlarıyla ortak ödevler yapmaktadırlar....</vt:lpstr>
      <vt:lpstr>http://cakmakprimary.wikispaces.com  </vt:lpstr>
      <vt:lpstr>www.cakmakprimary1to1computing@googlegroups.com</vt:lpstr>
      <vt:lpstr>Slide 9</vt:lpstr>
      <vt:lpstr>İngilizce derslerimiz netbooklar ve smart board sayesinde artık çok daha interaktif ve eğlenceli ayrıca diğer acer pilot sınıflarla diaolog halinde olup ödevler yapmak öğrenciler için heyecan verici olmanın yanında dil yeteneklerini de geliştirmekte.</vt:lpstr>
      <vt:lpstr>Slide 11</vt:lpstr>
      <vt:lpstr>www.mystudiyo.com sitesinde online quizler hazırlandı.</vt:lpstr>
      <vt:lpstr>. İngilizce derslerinde proje kapsamında ocak ayına kadar aşağıdaki başlıklar altında 7/Dsınıfı ve partner okulların öğrencileri sunumlar hazırladı ayrıca kültür turu düzenlendi</vt:lpstr>
      <vt:lpstr>Slide 14</vt:lpstr>
      <vt:lpstr>Catch the rainbow projesi adına kültürümüzü tanıtmak için drama çalışmalarımız başladı</vt:lpstr>
      <vt:lpstr>Fen Derslerimizde ‘Bu benim eserim’ projesine birçok proje gönderildi.Derslerde de müfredata uygun sunumlar hazırlandı,testler çözüldü.</vt:lpstr>
      <vt:lpstr>MATEMATİK DERSİnİN İşlenİŞİ</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CAKMAK PRIMARY SCHOOL 2010-2011 ACADEMIC YEAR 1ST TERM</dc:title>
  <dc:creator>ELT</dc:creator>
  <cp:lastModifiedBy>ELT</cp:lastModifiedBy>
  <cp:revision>60</cp:revision>
  <dcterms:created xsi:type="dcterms:W3CDTF">2011-01-23T13:17:48Z</dcterms:created>
  <dcterms:modified xsi:type="dcterms:W3CDTF">2011-01-24T20:55:11Z</dcterms:modified>
</cp:coreProperties>
</file>