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321" r:id="rId4"/>
    <p:sldId id="289" r:id="rId5"/>
    <p:sldId id="260" r:id="rId6"/>
    <p:sldId id="309" r:id="rId7"/>
    <p:sldId id="320" r:id="rId8"/>
    <p:sldId id="311" r:id="rId9"/>
    <p:sldId id="312" r:id="rId10"/>
    <p:sldId id="313" r:id="rId11"/>
    <p:sldId id="317" r:id="rId12"/>
    <p:sldId id="318" r:id="rId13"/>
    <p:sldId id="319" r:id="rId14"/>
    <p:sldId id="314" r:id="rId15"/>
    <p:sldId id="295" r:id="rId16"/>
    <p:sldId id="322" r:id="rId17"/>
    <p:sldId id="316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66"/>
    <a:srgbClr val="EE6612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42" autoAdjust="0"/>
    <p:restoredTop sz="94709" autoAdjust="0"/>
  </p:normalViewPr>
  <p:slideViewPr>
    <p:cSldViewPr>
      <p:cViewPr>
        <p:scale>
          <a:sx n="75" d="100"/>
          <a:sy n="75" d="100"/>
        </p:scale>
        <p:origin x="180" y="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7052627-7A5E-424E-8A57-872187D58C9F}" type="datetimeFigureOut">
              <a:rPr lang="tr-TR"/>
              <a:pPr>
                <a:defRPr/>
              </a:pPr>
              <a:t>15.06.2011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 smtClean="0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noProof="0" smtClean="0"/>
              <a:t>Asıl metin stillerini düzenlemek için tıklatın</a:t>
            </a:r>
          </a:p>
          <a:p>
            <a:pPr lvl="1"/>
            <a:r>
              <a:rPr lang="tr-TR" noProof="0" smtClean="0"/>
              <a:t>İkinci düzey</a:t>
            </a:r>
          </a:p>
          <a:p>
            <a:pPr lvl="2"/>
            <a:r>
              <a:rPr lang="tr-TR" noProof="0" smtClean="0"/>
              <a:t>Üçüncü düzey</a:t>
            </a:r>
          </a:p>
          <a:p>
            <a:pPr lvl="3"/>
            <a:r>
              <a:rPr lang="tr-TR" noProof="0" smtClean="0"/>
              <a:t>Dördüncü düzey</a:t>
            </a:r>
          </a:p>
          <a:p>
            <a:pPr lvl="4"/>
            <a:r>
              <a:rPr lang="tr-TR" noProof="0" smtClean="0"/>
              <a:t>Beşinci düzey</a:t>
            </a: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1B62FE5-2788-4277-B7B3-0EFF2A455F9F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Slayt Görüntüsü Yer Tutucusu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2 Not Yer Tutucusu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26628" name="3 Slayt Numarası Yer Tutucusu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D1E45BC-F64F-4712-A794-83D6336AFED0}" type="slidenum">
              <a:rPr lang="tr-TR"/>
              <a:pPr/>
              <a:t>17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4"/>
          <p:cNvSpPr>
            <a:spLocks noChangeArrowheads="1"/>
          </p:cNvSpPr>
          <p:nvPr/>
        </p:nvSpPr>
        <p:spPr bwMode="auto">
          <a:xfrm>
            <a:off x="0" y="3527425"/>
            <a:ext cx="9144000" cy="33575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tr-TR"/>
          </a:p>
        </p:txBody>
      </p:sp>
      <p:sp>
        <p:nvSpPr>
          <p:cNvPr id="5" name="Oval 25"/>
          <p:cNvSpPr>
            <a:spLocks noChangeArrowheads="1"/>
          </p:cNvSpPr>
          <p:nvPr/>
        </p:nvSpPr>
        <p:spPr bwMode="ltGray">
          <a:xfrm>
            <a:off x="1258888" y="4508500"/>
            <a:ext cx="4248150" cy="180022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tr-TR"/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gray">
          <a:xfrm>
            <a:off x="0" y="3141663"/>
            <a:ext cx="9144000" cy="431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tr-TR"/>
          </a:p>
        </p:txBody>
      </p:sp>
      <p:sp>
        <p:nvSpPr>
          <p:cNvPr id="7" name="Oval 18"/>
          <p:cNvSpPr>
            <a:spLocks noChangeArrowheads="1"/>
          </p:cNvSpPr>
          <p:nvPr/>
        </p:nvSpPr>
        <p:spPr bwMode="gray">
          <a:xfrm>
            <a:off x="276225" y="1255713"/>
            <a:ext cx="4656138" cy="483711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dist="172739" dir="3238358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tr-TR"/>
          </a:p>
        </p:txBody>
      </p:sp>
      <p:sp>
        <p:nvSpPr>
          <p:cNvPr id="8" name="Freeform 20" descr="1"/>
          <p:cNvSpPr>
            <a:spLocks/>
          </p:cNvSpPr>
          <p:nvPr/>
        </p:nvSpPr>
        <p:spPr bwMode="gray">
          <a:xfrm>
            <a:off x="1130300" y="1416050"/>
            <a:ext cx="2873375" cy="2182813"/>
          </a:xfrm>
          <a:custGeom>
            <a:avLst/>
            <a:gdLst/>
            <a:ahLst/>
            <a:cxnLst>
              <a:cxn ang="0">
                <a:pos x="905" y="1375"/>
              </a:cxn>
              <a:cxn ang="0">
                <a:pos x="1810" y="395"/>
              </a:cxn>
              <a:cxn ang="0">
                <a:pos x="876" y="24"/>
              </a:cxn>
              <a:cxn ang="0">
                <a:pos x="0" y="396"/>
              </a:cxn>
              <a:cxn ang="0">
                <a:pos x="905" y="1375"/>
              </a:cxn>
            </a:cxnLst>
            <a:rect l="0" t="0" r="r" b="b"/>
            <a:pathLst>
              <a:path w="1810" h="1375">
                <a:moveTo>
                  <a:pt x="905" y="1375"/>
                </a:moveTo>
                <a:lnTo>
                  <a:pt x="1810" y="395"/>
                </a:lnTo>
                <a:cubicBezTo>
                  <a:pt x="1612" y="176"/>
                  <a:pt x="1300" y="0"/>
                  <a:pt x="876" y="24"/>
                </a:cubicBezTo>
                <a:cubicBezTo>
                  <a:pt x="452" y="48"/>
                  <a:pt x="252" y="149"/>
                  <a:pt x="0" y="396"/>
                </a:cubicBezTo>
                <a:lnTo>
                  <a:pt x="905" y="1375"/>
                </a:ln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 w="76200" cmpd="sng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9" name="Freeform 21" descr="2"/>
          <p:cNvSpPr>
            <a:spLocks/>
          </p:cNvSpPr>
          <p:nvPr/>
        </p:nvSpPr>
        <p:spPr bwMode="gray">
          <a:xfrm>
            <a:off x="376238" y="2147888"/>
            <a:ext cx="2103437" cy="3032125"/>
          </a:xfrm>
          <a:custGeom>
            <a:avLst/>
            <a:gdLst/>
            <a:ahLst/>
            <a:cxnLst>
              <a:cxn ang="0">
                <a:pos x="1325" y="960"/>
              </a:cxn>
              <a:cxn ang="0">
                <a:pos x="414" y="0"/>
              </a:cxn>
              <a:cxn ang="0">
                <a:pos x="27" y="1014"/>
              </a:cxn>
              <a:cxn ang="0">
                <a:pos x="402" y="1910"/>
              </a:cxn>
              <a:cxn ang="0">
                <a:pos x="1325" y="960"/>
              </a:cxn>
            </a:cxnLst>
            <a:rect l="0" t="0" r="r" b="b"/>
            <a:pathLst>
              <a:path w="1325" h="1910">
                <a:moveTo>
                  <a:pt x="1325" y="960"/>
                </a:moveTo>
                <a:lnTo>
                  <a:pt x="414" y="0"/>
                </a:lnTo>
                <a:cubicBezTo>
                  <a:pt x="238" y="162"/>
                  <a:pt x="0" y="570"/>
                  <a:pt x="27" y="1014"/>
                </a:cubicBezTo>
                <a:cubicBezTo>
                  <a:pt x="53" y="1458"/>
                  <a:pt x="233" y="1748"/>
                  <a:pt x="402" y="1910"/>
                </a:cubicBezTo>
                <a:lnTo>
                  <a:pt x="1325" y="960"/>
                </a:lnTo>
                <a:close/>
              </a:path>
            </a:pathLst>
          </a:custGeom>
          <a:blipFill dpi="0" rotWithShape="1">
            <a:blip r:embed="rId3" cstate="print"/>
            <a:srcRect/>
            <a:stretch>
              <a:fillRect/>
            </a:stretch>
          </a:blipFill>
          <a:ln w="76200" cmpd="sng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0" name="Freeform 22" descr="55282"/>
          <p:cNvSpPr>
            <a:spLocks/>
          </p:cNvSpPr>
          <p:nvPr/>
        </p:nvSpPr>
        <p:spPr bwMode="gray">
          <a:xfrm>
            <a:off x="1085850" y="3730625"/>
            <a:ext cx="2962275" cy="2219325"/>
          </a:xfrm>
          <a:custGeom>
            <a:avLst/>
            <a:gdLst/>
            <a:ahLst/>
            <a:cxnLst>
              <a:cxn ang="0">
                <a:pos x="927" y="0"/>
              </a:cxn>
              <a:cxn ang="0">
                <a:pos x="0" y="975"/>
              </a:cxn>
              <a:cxn ang="0">
                <a:pos x="996" y="1387"/>
              </a:cxn>
              <a:cxn ang="0">
                <a:pos x="1866" y="996"/>
              </a:cxn>
              <a:cxn ang="0">
                <a:pos x="927" y="0"/>
              </a:cxn>
            </a:cxnLst>
            <a:rect l="0" t="0" r="r" b="b"/>
            <a:pathLst>
              <a:path w="1866" h="1398">
                <a:moveTo>
                  <a:pt x="927" y="0"/>
                </a:moveTo>
                <a:lnTo>
                  <a:pt x="0" y="975"/>
                </a:lnTo>
                <a:cubicBezTo>
                  <a:pt x="203" y="1204"/>
                  <a:pt x="607" y="1398"/>
                  <a:pt x="996" y="1387"/>
                </a:cubicBezTo>
                <a:cubicBezTo>
                  <a:pt x="1385" y="1375"/>
                  <a:pt x="1707" y="1159"/>
                  <a:pt x="1866" y="996"/>
                </a:cubicBezTo>
                <a:lnTo>
                  <a:pt x="927" y="0"/>
                </a:lnTo>
                <a:close/>
              </a:path>
            </a:pathLst>
          </a:custGeom>
          <a:blipFill dpi="0" rotWithShape="1">
            <a:blip r:embed="rId4" cstate="print"/>
            <a:srcRect/>
            <a:stretch>
              <a:fillRect/>
            </a:stretch>
          </a:blipFill>
          <a:ln w="76200" cmpd="sng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1" name="Freeform 19" descr="4"/>
          <p:cNvSpPr>
            <a:spLocks/>
          </p:cNvSpPr>
          <p:nvPr/>
        </p:nvSpPr>
        <p:spPr bwMode="gray">
          <a:xfrm>
            <a:off x="2625725" y="2119313"/>
            <a:ext cx="2139950" cy="3116262"/>
          </a:xfrm>
          <a:custGeom>
            <a:avLst/>
            <a:gdLst/>
            <a:ahLst/>
            <a:cxnLst>
              <a:cxn ang="0">
                <a:pos x="951" y="1963"/>
              </a:cxn>
              <a:cxn ang="0">
                <a:pos x="1338" y="977"/>
              </a:cxn>
              <a:cxn ang="0">
                <a:pos x="905" y="0"/>
              </a:cxn>
              <a:cxn ang="0">
                <a:pos x="0" y="987"/>
              </a:cxn>
              <a:cxn ang="0">
                <a:pos x="951" y="1963"/>
              </a:cxn>
            </a:cxnLst>
            <a:rect l="0" t="0" r="r" b="b"/>
            <a:pathLst>
              <a:path w="1348" h="1963">
                <a:moveTo>
                  <a:pt x="951" y="1963"/>
                </a:moveTo>
                <a:cubicBezTo>
                  <a:pt x="1244" y="1689"/>
                  <a:pt x="1348" y="1323"/>
                  <a:pt x="1338" y="977"/>
                </a:cubicBezTo>
                <a:cubicBezTo>
                  <a:pt x="1329" y="629"/>
                  <a:pt x="1132" y="226"/>
                  <a:pt x="905" y="0"/>
                </a:cubicBezTo>
                <a:lnTo>
                  <a:pt x="0" y="987"/>
                </a:lnTo>
                <a:lnTo>
                  <a:pt x="951" y="1963"/>
                </a:lnTo>
                <a:close/>
              </a:path>
            </a:pathLst>
          </a:custGeom>
          <a:blipFill dpi="0" rotWithShape="1">
            <a:blip r:embed="rId5" cstate="print"/>
            <a:srcRect/>
            <a:stretch>
              <a:fillRect/>
            </a:stretch>
          </a:blipFill>
          <a:ln w="76200" cmpd="sng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2" name="Oval 23"/>
          <p:cNvSpPr>
            <a:spLocks noChangeArrowheads="1"/>
          </p:cNvSpPr>
          <p:nvPr/>
        </p:nvSpPr>
        <p:spPr bwMode="gray">
          <a:xfrm>
            <a:off x="1806575" y="2954338"/>
            <a:ext cx="1655763" cy="165576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tr-TR"/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1981200" y="3505200"/>
            <a:ext cx="1308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>
                <a:latin typeface="Verdana" pitchFamily="34" charset="0"/>
              </a:rPr>
              <a:t>LOGO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24200" y="762000"/>
            <a:ext cx="5715000" cy="1828800"/>
          </a:xfrm>
        </p:spPr>
        <p:txBody>
          <a:bodyPr/>
          <a:lstStyle>
            <a:lvl1pPr algn="r">
              <a:defRPr sz="4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</a:t>
            </a:r>
            <a:br>
              <a:rPr lang="en-US"/>
            </a:br>
            <a:r>
              <a:rPr lang="en-US"/>
              <a:t>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4343400" y="3178175"/>
            <a:ext cx="4572000" cy="381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486525"/>
            <a:ext cx="2133600" cy="168275"/>
          </a:xfrm>
        </p:spPr>
        <p:txBody>
          <a:bodyPr/>
          <a:lstStyle>
            <a:lvl1pPr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86525"/>
            <a:ext cx="2895600" cy="168275"/>
          </a:xfrm>
        </p:spPr>
        <p:txBody>
          <a:bodyPr/>
          <a:lstStyle>
            <a:lvl1pPr algn="ctr">
              <a:defRPr sz="1200" b="0" smtClean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86525"/>
            <a:ext cx="2133600" cy="168275"/>
          </a:xfrm>
        </p:spPr>
        <p:txBody>
          <a:bodyPr/>
          <a:lstStyle>
            <a:lvl1pPr>
              <a:defRPr sz="12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F8BE2A1-59DA-4533-A968-5C9F11B427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874FB-EAAC-427F-8DFF-A369A55914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10350" y="152400"/>
            <a:ext cx="2076450" cy="6337300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076950" cy="6337300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3789E-8641-427D-8997-78537F1A9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5F4BF-4C4C-4ADE-80AE-D0753096BD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7E795-E6B8-4116-89F7-8C9D0BB1FB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2414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2414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15B0A-8DCF-4063-8F21-620FF9DA79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B8544-0144-45AF-B0E8-DB9DDCFF1A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DFE4C-3B64-4176-945F-15AA55F20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E83C5-7BBF-4BCA-8D08-2B5E502C78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97134-1751-4A72-AB7E-A3FF0136D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 smtClean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8C35B-4B4D-4E2D-9787-2287327534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0" y="798513"/>
            <a:ext cx="9144000" cy="3127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tr-TR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white">
          <a:xfrm>
            <a:off x="0" y="0"/>
            <a:ext cx="9144000" cy="83661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tr-TR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414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381000" y="838200"/>
            <a:ext cx="59436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24600" y="6564313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24200" y="6553200"/>
            <a:ext cx="21336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31C05D6-F035-4B84-8BD0-95652739FB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381000" y="15240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33" name="Group 17"/>
          <p:cNvGrpSpPr>
            <a:grpSpLocks/>
          </p:cNvGrpSpPr>
          <p:nvPr/>
        </p:nvGrpSpPr>
        <p:grpSpPr bwMode="auto">
          <a:xfrm>
            <a:off x="7308850" y="188913"/>
            <a:ext cx="1665288" cy="1512887"/>
            <a:chOff x="4604" y="119"/>
            <a:chExt cx="1049" cy="953"/>
          </a:xfrm>
        </p:grpSpPr>
        <p:sp>
          <p:nvSpPr>
            <p:cNvPr id="1042" name="Oval 18"/>
            <p:cNvSpPr>
              <a:spLocks noChangeArrowheads="1"/>
            </p:cNvSpPr>
            <p:nvPr userDrawn="1"/>
          </p:nvSpPr>
          <p:spPr bwMode="gray">
            <a:xfrm>
              <a:off x="4921" y="845"/>
              <a:ext cx="732" cy="22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0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043" name="Oval 19"/>
            <p:cNvSpPr>
              <a:spLocks noChangeArrowheads="1"/>
            </p:cNvSpPr>
            <p:nvPr userDrawn="1"/>
          </p:nvSpPr>
          <p:spPr bwMode="gray">
            <a:xfrm>
              <a:off x="4604" y="119"/>
              <a:ext cx="932" cy="91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dist="63500" dir="2212194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044" name="Freeform 20" descr="4"/>
            <p:cNvSpPr>
              <a:spLocks/>
            </p:cNvSpPr>
            <p:nvPr userDrawn="1"/>
          </p:nvSpPr>
          <p:spPr bwMode="gray">
            <a:xfrm>
              <a:off x="5077" y="281"/>
              <a:ext cx="426" cy="588"/>
            </a:xfrm>
            <a:custGeom>
              <a:avLst/>
              <a:gdLst/>
              <a:ahLst/>
              <a:cxnLst>
                <a:cxn ang="0">
                  <a:pos x="951" y="1963"/>
                </a:cxn>
                <a:cxn ang="0">
                  <a:pos x="1338" y="977"/>
                </a:cxn>
                <a:cxn ang="0">
                  <a:pos x="905" y="0"/>
                </a:cxn>
                <a:cxn ang="0">
                  <a:pos x="0" y="987"/>
                </a:cxn>
                <a:cxn ang="0">
                  <a:pos x="951" y="1963"/>
                </a:cxn>
              </a:cxnLst>
              <a:rect l="0" t="0" r="r" b="b"/>
              <a:pathLst>
                <a:path w="1348" h="1963">
                  <a:moveTo>
                    <a:pt x="951" y="1963"/>
                  </a:moveTo>
                  <a:cubicBezTo>
                    <a:pt x="1244" y="1689"/>
                    <a:pt x="1348" y="1323"/>
                    <a:pt x="1338" y="977"/>
                  </a:cubicBezTo>
                  <a:cubicBezTo>
                    <a:pt x="1329" y="629"/>
                    <a:pt x="1132" y="226"/>
                    <a:pt x="905" y="0"/>
                  </a:cubicBezTo>
                  <a:lnTo>
                    <a:pt x="0" y="987"/>
                  </a:lnTo>
                  <a:lnTo>
                    <a:pt x="951" y="1963"/>
                  </a:lnTo>
                  <a:close/>
                </a:path>
              </a:pathLst>
            </a:custGeom>
            <a:blipFill dpi="0" rotWithShape="1">
              <a:blip r:embed="rId13" cstate="print"/>
              <a:srcRect/>
              <a:stretch>
                <a:fillRect/>
              </a:stretch>
            </a:blipFill>
            <a:ln w="762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045" name="Freeform 21" descr="1"/>
            <p:cNvSpPr>
              <a:spLocks/>
            </p:cNvSpPr>
            <p:nvPr userDrawn="1"/>
          </p:nvSpPr>
          <p:spPr bwMode="gray">
            <a:xfrm>
              <a:off x="4779" y="144"/>
              <a:ext cx="572" cy="416"/>
            </a:xfrm>
            <a:custGeom>
              <a:avLst/>
              <a:gdLst/>
              <a:ahLst/>
              <a:cxnLst>
                <a:cxn ang="0">
                  <a:pos x="905" y="1388"/>
                </a:cxn>
                <a:cxn ang="0">
                  <a:pos x="1810" y="408"/>
                </a:cxn>
                <a:cxn ang="0">
                  <a:pos x="874" y="40"/>
                </a:cxn>
                <a:cxn ang="0">
                  <a:pos x="0" y="409"/>
                </a:cxn>
                <a:cxn ang="0">
                  <a:pos x="905" y="1388"/>
                </a:cxn>
              </a:cxnLst>
              <a:rect l="0" t="0" r="r" b="b"/>
              <a:pathLst>
                <a:path w="1810" h="1388">
                  <a:moveTo>
                    <a:pt x="905" y="1388"/>
                  </a:moveTo>
                  <a:lnTo>
                    <a:pt x="1810" y="408"/>
                  </a:lnTo>
                  <a:cubicBezTo>
                    <a:pt x="1612" y="189"/>
                    <a:pt x="1272" y="0"/>
                    <a:pt x="874" y="40"/>
                  </a:cubicBezTo>
                  <a:cubicBezTo>
                    <a:pt x="541" y="52"/>
                    <a:pt x="252" y="162"/>
                    <a:pt x="0" y="409"/>
                  </a:cubicBezTo>
                  <a:lnTo>
                    <a:pt x="905" y="1388"/>
                  </a:lnTo>
                  <a:close/>
                </a:path>
              </a:pathLst>
            </a:custGeom>
            <a:blipFill dpi="0" rotWithShape="1">
              <a:blip r:embed="rId14" cstate="print"/>
              <a:srcRect/>
              <a:stretch>
                <a:fillRect/>
              </a:stretch>
            </a:blipFill>
            <a:ln w="762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046" name="Freeform 22" descr="2"/>
            <p:cNvSpPr>
              <a:spLocks/>
            </p:cNvSpPr>
            <p:nvPr userDrawn="1"/>
          </p:nvSpPr>
          <p:spPr bwMode="gray">
            <a:xfrm>
              <a:off x="4629" y="286"/>
              <a:ext cx="419" cy="572"/>
            </a:xfrm>
            <a:custGeom>
              <a:avLst/>
              <a:gdLst/>
              <a:ahLst/>
              <a:cxnLst>
                <a:cxn ang="0">
                  <a:pos x="1325" y="960"/>
                </a:cxn>
                <a:cxn ang="0">
                  <a:pos x="414" y="0"/>
                </a:cxn>
                <a:cxn ang="0">
                  <a:pos x="27" y="1014"/>
                </a:cxn>
                <a:cxn ang="0">
                  <a:pos x="402" y="1910"/>
                </a:cxn>
                <a:cxn ang="0">
                  <a:pos x="1325" y="960"/>
                </a:cxn>
              </a:cxnLst>
              <a:rect l="0" t="0" r="r" b="b"/>
              <a:pathLst>
                <a:path w="1325" h="1910">
                  <a:moveTo>
                    <a:pt x="1325" y="960"/>
                  </a:moveTo>
                  <a:lnTo>
                    <a:pt x="414" y="0"/>
                  </a:lnTo>
                  <a:cubicBezTo>
                    <a:pt x="238" y="162"/>
                    <a:pt x="0" y="570"/>
                    <a:pt x="27" y="1014"/>
                  </a:cubicBezTo>
                  <a:cubicBezTo>
                    <a:pt x="53" y="1458"/>
                    <a:pt x="233" y="1748"/>
                    <a:pt x="402" y="1910"/>
                  </a:cubicBezTo>
                  <a:lnTo>
                    <a:pt x="1325" y="960"/>
                  </a:lnTo>
                  <a:close/>
                </a:path>
              </a:pathLst>
            </a:custGeom>
            <a:blipFill dpi="0" rotWithShape="1">
              <a:blip r:embed="rId15" cstate="print"/>
              <a:srcRect/>
              <a:stretch>
                <a:fillRect/>
              </a:stretch>
            </a:blipFill>
            <a:ln w="762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047" name="Freeform 23" descr="55282"/>
            <p:cNvSpPr>
              <a:spLocks/>
            </p:cNvSpPr>
            <p:nvPr userDrawn="1"/>
          </p:nvSpPr>
          <p:spPr bwMode="gray">
            <a:xfrm>
              <a:off x="4770" y="585"/>
              <a:ext cx="590" cy="418"/>
            </a:xfrm>
            <a:custGeom>
              <a:avLst/>
              <a:gdLst/>
              <a:ahLst/>
              <a:cxnLst>
                <a:cxn ang="0">
                  <a:pos x="927" y="0"/>
                </a:cxn>
                <a:cxn ang="0">
                  <a:pos x="0" y="975"/>
                </a:cxn>
                <a:cxn ang="0">
                  <a:pos x="996" y="1387"/>
                </a:cxn>
                <a:cxn ang="0">
                  <a:pos x="1866" y="996"/>
                </a:cxn>
                <a:cxn ang="0">
                  <a:pos x="927" y="0"/>
                </a:cxn>
              </a:cxnLst>
              <a:rect l="0" t="0" r="r" b="b"/>
              <a:pathLst>
                <a:path w="1866" h="1398">
                  <a:moveTo>
                    <a:pt x="927" y="0"/>
                  </a:moveTo>
                  <a:lnTo>
                    <a:pt x="0" y="975"/>
                  </a:lnTo>
                  <a:cubicBezTo>
                    <a:pt x="203" y="1204"/>
                    <a:pt x="607" y="1398"/>
                    <a:pt x="996" y="1387"/>
                  </a:cubicBezTo>
                  <a:cubicBezTo>
                    <a:pt x="1385" y="1375"/>
                    <a:pt x="1707" y="1159"/>
                    <a:pt x="1866" y="996"/>
                  </a:cubicBezTo>
                  <a:lnTo>
                    <a:pt x="927" y="0"/>
                  </a:lnTo>
                  <a:close/>
                </a:path>
              </a:pathLst>
            </a:custGeom>
            <a:blipFill dpi="0" rotWithShape="1">
              <a:blip r:embed="rId16" cstate="print"/>
              <a:srcRect/>
              <a:stretch>
                <a:fillRect/>
              </a:stretch>
            </a:blipFill>
            <a:ln w="76200" cmpd="sng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048" name="Oval 24"/>
            <p:cNvSpPr>
              <a:spLocks noChangeArrowheads="1"/>
            </p:cNvSpPr>
            <p:nvPr userDrawn="1"/>
          </p:nvSpPr>
          <p:spPr bwMode="gray">
            <a:xfrm>
              <a:off x="4914" y="438"/>
              <a:ext cx="329" cy="31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tr-TR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76672"/>
            <a:ext cx="2699792" cy="1634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21 Resim" descr="cakma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01613"/>
            <a:ext cx="1731963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67944" y="1700808"/>
            <a:ext cx="5551488" cy="1828800"/>
          </a:xfrm>
        </p:spPr>
        <p:txBody>
          <a:bodyPr/>
          <a:lstStyle/>
          <a:p>
            <a:pPr algn="ctr" eaLnBrk="1" hangingPunct="1">
              <a:defRPr/>
            </a:pPr>
            <a:r>
              <a:rPr lang="tr-TR" sz="2800" dirty="0" err="1" smtClean="0">
                <a:latin typeface="+mn-lt"/>
                <a:cs typeface="Arial" pitchFamily="34" charset="0"/>
              </a:rPr>
              <a:t>Designing</a:t>
            </a:r>
            <a:r>
              <a:rPr lang="tr-TR" sz="2800" dirty="0" smtClean="0">
                <a:latin typeface="+mn-lt"/>
                <a:cs typeface="Arial" pitchFamily="34" charset="0"/>
              </a:rPr>
              <a:t> </a:t>
            </a:r>
            <a:r>
              <a:rPr lang="tr-TR" sz="2800" dirty="0" err="1" smtClean="0">
                <a:latin typeface="+mn-lt"/>
                <a:cs typeface="Arial" pitchFamily="34" charset="0"/>
              </a:rPr>
              <a:t>The</a:t>
            </a:r>
            <a:r>
              <a:rPr lang="tr-TR" sz="2800" dirty="0" smtClean="0">
                <a:latin typeface="+mn-lt"/>
                <a:cs typeface="Arial" pitchFamily="34" charset="0"/>
              </a:rPr>
              <a:t> </a:t>
            </a:r>
            <a:br>
              <a:rPr lang="tr-TR" sz="2800" dirty="0" smtClean="0">
                <a:latin typeface="+mn-lt"/>
                <a:cs typeface="Arial" pitchFamily="34" charset="0"/>
              </a:rPr>
            </a:br>
            <a:r>
              <a:rPr lang="tr-TR" sz="2800" dirty="0" err="1" smtClean="0">
                <a:latin typeface="+mn-lt"/>
                <a:cs typeface="Arial" pitchFamily="34" charset="0"/>
              </a:rPr>
              <a:t>Future</a:t>
            </a:r>
            <a:r>
              <a:rPr lang="tr-TR" sz="2800" dirty="0" smtClean="0">
                <a:latin typeface="+mn-lt"/>
                <a:cs typeface="Arial" pitchFamily="34" charset="0"/>
              </a:rPr>
              <a:t> </a:t>
            </a:r>
            <a:r>
              <a:rPr lang="tr-TR" sz="2800" dirty="0" err="1" smtClean="0">
                <a:latin typeface="+mn-lt"/>
                <a:cs typeface="Arial" pitchFamily="34" charset="0"/>
              </a:rPr>
              <a:t>Classroom</a:t>
            </a:r>
            <a:endParaRPr lang="en-US" sz="2800" dirty="0" smtClean="0">
              <a:latin typeface="+mn-lt"/>
              <a:cs typeface="Arial" pitchFamily="34" charset="0"/>
            </a:endParaRPr>
          </a:p>
        </p:txBody>
      </p:sp>
      <p:pic>
        <p:nvPicPr>
          <p:cNvPr id="307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3573463"/>
            <a:ext cx="1152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4714875" y="3748088"/>
            <a:ext cx="44291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tr-TR" sz="20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>
              <a:defRPr/>
            </a:pPr>
            <a:r>
              <a:rPr lang="tr-TR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Altunizade</a:t>
            </a:r>
            <a:r>
              <a:rPr lang="tr-T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</a:t>
            </a:r>
            <a:r>
              <a:rPr lang="tr-TR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Hafize</a:t>
            </a:r>
            <a:r>
              <a:rPr lang="tr-T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Özal İlköğretim </a:t>
            </a:r>
            <a:r>
              <a:rPr lang="tr-T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Okulu</a:t>
            </a:r>
          </a:p>
          <a:p>
            <a:pPr algn="ctr">
              <a:defRPr/>
            </a:pPr>
            <a:endParaRPr lang="tr-TR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algn="ctr">
              <a:defRPr/>
            </a:pPr>
            <a:r>
              <a:rPr lang="tr-T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Çakmak İlköğretim Okulu</a:t>
            </a:r>
          </a:p>
          <a:p>
            <a:pPr algn="ctr">
              <a:defRPr/>
            </a:pP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pic>
        <p:nvPicPr>
          <p:cNvPr id="3079" name="Picture 51" descr="logo_edu_trans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71688" y="3500438"/>
            <a:ext cx="12668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19 Resim" descr="H.Özal_Logo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79183" y="214313"/>
            <a:ext cx="135731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kutusu"/>
          <p:cNvSpPr txBox="1"/>
          <p:nvPr/>
        </p:nvSpPr>
        <p:spPr>
          <a:xfrm>
            <a:off x="323528" y="1408122"/>
            <a:ext cx="835292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b="1" dirty="0" smtClean="0"/>
          </a:p>
          <a:p>
            <a:r>
              <a:rPr lang="tr-TR" b="1" dirty="0" smtClean="0"/>
              <a:t>Öğretmenler, sınıf içi aktiviteleri için ITEC araç ve kaynaklarını kullanabilir.</a:t>
            </a:r>
          </a:p>
          <a:p>
            <a:endParaRPr lang="tr-TR" b="1" dirty="0" smtClean="0"/>
          </a:p>
          <a:p>
            <a:pPr marL="342900" indent="-342900"/>
            <a:r>
              <a:rPr lang="tr-TR" sz="2400" b="1" u="sng" dirty="0" smtClean="0">
                <a:solidFill>
                  <a:srgbClr val="002060"/>
                </a:solidFill>
              </a:rPr>
              <a:t>Örnek 1:</a:t>
            </a:r>
          </a:p>
          <a:p>
            <a:pPr marL="342900" indent="-342900"/>
            <a:endParaRPr lang="tr-TR" sz="2400" b="1" u="sng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tr-TR" b="1" dirty="0" smtClean="0"/>
              <a:t>Öğrencilerin 5'erli şekilde gruplara ayrılır.</a:t>
            </a:r>
          </a:p>
          <a:p>
            <a:pPr>
              <a:buFont typeface="Arial" pitchFamily="34" charset="0"/>
              <a:buChar char="•"/>
            </a:pPr>
            <a:r>
              <a:rPr lang="tr-TR" b="1" dirty="0" smtClean="0"/>
              <a:t>     Bu gruplar kendi araçlarını üretirler.</a:t>
            </a:r>
          </a:p>
          <a:p>
            <a:pPr>
              <a:buFont typeface="Arial" pitchFamily="34" charset="0"/>
              <a:buChar char="•"/>
            </a:pPr>
            <a:r>
              <a:rPr lang="tr-TR" b="1" dirty="0" smtClean="0"/>
              <a:t>     Bu araçlar diğer bir grup tarafından kontrol edilir(akran denetimi). </a:t>
            </a:r>
          </a:p>
          <a:p>
            <a:pPr>
              <a:buFont typeface="Arial" pitchFamily="34" charset="0"/>
              <a:buChar char="•"/>
            </a:pPr>
            <a:r>
              <a:rPr lang="tr-TR" b="1" dirty="0" smtClean="0"/>
              <a:t>     Gerekli düzeltmeler yapıldıktan sonra, gerekli online platforma yüklenir </a:t>
            </a:r>
          </a:p>
          <a:p>
            <a:r>
              <a:rPr lang="tr-TR" b="1" dirty="0" smtClean="0"/>
              <a:t>(Örneğin: LRN, </a:t>
            </a:r>
            <a:r>
              <a:rPr lang="tr-TR" b="1" dirty="0" err="1" smtClean="0"/>
              <a:t>Moodle</a:t>
            </a:r>
            <a:r>
              <a:rPr lang="tr-TR" b="1" dirty="0" smtClean="0"/>
              <a:t>, </a:t>
            </a:r>
            <a:r>
              <a:rPr lang="tr-TR" b="1" dirty="0" err="1" smtClean="0"/>
              <a:t>Wikispace</a:t>
            </a:r>
            <a:r>
              <a:rPr lang="tr-TR" b="1" dirty="0" smtClean="0"/>
              <a:t>, </a:t>
            </a:r>
            <a:r>
              <a:rPr lang="tr-TR" b="1" dirty="0" err="1" smtClean="0"/>
              <a:t>googleDocs</a:t>
            </a:r>
            <a:r>
              <a:rPr lang="tr-TR" b="1" dirty="0" smtClean="0"/>
              <a:t>)</a:t>
            </a:r>
          </a:p>
          <a:p>
            <a:endParaRPr lang="tr-TR" b="1" dirty="0" smtClean="0"/>
          </a:p>
          <a:p>
            <a:endParaRPr lang="tr-TR" b="1" dirty="0" smtClean="0"/>
          </a:p>
          <a:p>
            <a:r>
              <a:rPr lang="tr-TR" sz="2400" b="1" u="sng" dirty="0" smtClean="0">
                <a:solidFill>
                  <a:srgbClr val="002060"/>
                </a:solidFill>
              </a:rPr>
              <a:t>Örnek 2:</a:t>
            </a:r>
          </a:p>
          <a:p>
            <a:endParaRPr lang="tr-TR" b="1" dirty="0" smtClean="0"/>
          </a:p>
          <a:p>
            <a:pPr>
              <a:buFont typeface="Arial" pitchFamily="34" charset="0"/>
              <a:buChar char="•"/>
            </a:pPr>
            <a:r>
              <a:rPr lang="tr-TR" b="1" dirty="0" smtClean="0"/>
              <a:t>     Her öğrenci kendi aracını kendi hazırlar, kontrol eder.</a:t>
            </a:r>
          </a:p>
          <a:p>
            <a:pPr>
              <a:buFont typeface="Arial" pitchFamily="34" charset="0"/>
              <a:buChar char="•"/>
            </a:pPr>
            <a:r>
              <a:rPr lang="tr-TR" b="1" dirty="0" smtClean="0"/>
              <a:t>     Paylaşım sitesine yükler (Örneğin: </a:t>
            </a:r>
            <a:r>
              <a:rPr lang="tr-TR" b="1" dirty="0" err="1" smtClean="0"/>
              <a:t>Facebook</a:t>
            </a:r>
            <a:r>
              <a:rPr lang="tr-TR" b="1" dirty="0" smtClean="0"/>
              <a:t>).</a:t>
            </a:r>
          </a:p>
          <a:p>
            <a:pPr>
              <a:buFont typeface="Arial" pitchFamily="34" charset="0"/>
              <a:buChar char="•"/>
            </a:pPr>
            <a:r>
              <a:rPr lang="tr-TR" b="1" dirty="0" smtClean="0"/>
              <a:t>     Herkes çalışmaları değerlendirir.</a:t>
            </a:r>
          </a:p>
          <a:p>
            <a:endParaRPr lang="tr-TR" b="1" dirty="0" smtClean="0"/>
          </a:p>
          <a:p>
            <a:endParaRPr lang="tr-TR" b="1" dirty="0" smtClean="0"/>
          </a:p>
          <a:p>
            <a:endParaRPr lang="tr-TR" b="1" dirty="0"/>
          </a:p>
        </p:txBody>
      </p:sp>
      <p:sp>
        <p:nvSpPr>
          <p:cNvPr id="6" name="1 Başlık"/>
          <p:cNvSpPr>
            <a:spLocks noGrp="1"/>
          </p:cNvSpPr>
          <p:nvPr>
            <p:ph type="title"/>
          </p:nvPr>
        </p:nvSpPr>
        <p:spPr>
          <a:xfrm>
            <a:off x="381000" y="152400"/>
            <a:ext cx="7391400" cy="563563"/>
          </a:xfrm>
        </p:spPr>
        <p:txBody>
          <a:bodyPr/>
          <a:lstStyle/>
          <a:p>
            <a:r>
              <a:rPr lang="tr-TR" sz="2400" dirty="0" smtClean="0"/>
              <a:t/>
            </a:r>
            <a:br>
              <a:rPr lang="tr-TR" sz="2400" dirty="0" smtClean="0"/>
            </a:br>
            <a:r>
              <a:rPr lang="tr-TR" dirty="0" smtClean="0">
                <a:solidFill>
                  <a:srgbClr val="002060"/>
                </a:solidFill>
              </a:rPr>
              <a:t>Senaryo 7: </a:t>
            </a:r>
            <a:r>
              <a:rPr lang="tr-TR" dirty="0" smtClean="0"/>
              <a:t>Örnekler</a:t>
            </a:r>
            <a:r>
              <a:rPr lang="tr-TR" sz="2400" dirty="0" smtClean="0"/>
              <a:t/>
            </a:r>
            <a:br>
              <a:rPr lang="tr-TR" sz="2400" dirty="0" smtClean="0"/>
            </a:br>
            <a:endParaRPr lang="tr-T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2800" smtClean="0"/>
              <a:t>Peer feedback</a:t>
            </a:r>
            <a:endParaRPr lang="en-US" sz="2800" smtClean="0"/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0938"/>
            <a:ext cx="4629150" cy="444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6475" y="2565400"/>
            <a:ext cx="42926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4932363" y="4941888"/>
            <a:ext cx="576262" cy="576262"/>
          </a:xfrm>
          <a:prstGeom prst="lightningBol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7415" name="AutoShape 7"/>
          <p:cNvSpPr>
            <a:spLocks noChangeArrowheads="1"/>
          </p:cNvSpPr>
          <p:nvPr/>
        </p:nvSpPr>
        <p:spPr bwMode="auto">
          <a:xfrm>
            <a:off x="82550" y="4941888"/>
            <a:ext cx="576263" cy="576262"/>
          </a:xfrm>
          <a:prstGeom prst="lightningBol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black">
          <a:xfrm>
            <a:off x="6659563" y="1857375"/>
            <a:ext cx="183515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tr-TR" sz="2000" b="1">
                <a:latin typeface="Verdana" pitchFamily="34" charset="0"/>
              </a:rPr>
              <a:t>acebook</a:t>
            </a:r>
            <a:endParaRPr lang="en-US" sz="2000" b="1">
              <a:latin typeface="Verdana" pitchFamily="34" charset="0"/>
            </a:endParaRPr>
          </a:p>
        </p:txBody>
      </p:sp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1113" y="1125538"/>
            <a:ext cx="4895851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11" descr="social_faceboo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5600" y="1196975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2800" smtClean="0"/>
              <a:t>Peer Feedback</a:t>
            </a:r>
            <a:endParaRPr lang="en-US" sz="2800" smtClean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6481763"/>
            <a:ext cx="1295400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fa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25538"/>
            <a:ext cx="7308850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1258888" y="3500438"/>
            <a:ext cx="576262" cy="576262"/>
          </a:xfrm>
          <a:prstGeom prst="lightningBol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pic>
        <p:nvPicPr>
          <p:cNvPr id="18439" name="Picture 8" descr="faceboo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850" y="3500438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2800" smtClean="0"/>
              <a:t>Peer Feedback</a:t>
            </a:r>
            <a:endParaRPr lang="en-US" sz="2800" smtClean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6481763"/>
            <a:ext cx="1295400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 descr="zamirl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213"/>
            <a:ext cx="9144000" cy="515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Rectangle 6"/>
          <p:cNvSpPr>
            <a:spLocks noChangeArrowheads="1"/>
          </p:cNvSpPr>
          <p:nvPr/>
        </p:nvSpPr>
        <p:spPr bwMode="black">
          <a:xfrm>
            <a:off x="395288" y="1052513"/>
            <a:ext cx="468153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tr-TR" sz="2800" b="1">
                <a:latin typeface="Verdana" pitchFamily="34" charset="0"/>
              </a:rPr>
              <a:t>WikiSpaces</a:t>
            </a:r>
            <a:endParaRPr lang="en-US" sz="2800" b="1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>
                <a:solidFill>
                  <a:srgbClr val="002060"/>
                </a:solidFill>
              </a:rPr>
              <a:t>Senaryo 7: </a:t>
            </a:r>
            <a:r>
              <a:rPr lang="tr-TR" dirty="0" smtClean="0"/>
              <a:t>Örnekler</a:t>
            </a:r>
            <a:br>
              <a:rPr lang="tr-TR" dirty="0" smtClean="0"/>
            </a:br>
            <a:endParaRPr lang="tr-TR" dirty="0"/>
          </a:p>
        </p:txBody>
      </p:sp>
      <p:sp>
        <p:nvSpPr>
          <p:cNvPr id="5" name="4 Metin kutusu"/>
          <p:cNvSpPr txBox="1"/>
          <p:nvPr/>
        </p:nvSpPr>
        <p:spPr>
          <a:xfrm>
            <a:off x="683568" y="1340768"/>
            <a:ext cx="7200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b="1" dirty="0" smtClean="0"/>
          </a:p>
          <a:p>
            <a:endParaRPr lang="tr-TR" b="1" dirty="0" smtClean="0"/>
          </a:p>
          <a:p>
            <a:r>
              <a:rPr lang="tr-TR" sz="2400" b="1" u="sng" dirty="0" smtClean="0">
                <a:solidFill>
                  <a:srgbClr val="002060"/>
                </a:solidFill>
              </a:rPr>
              <a:t>Örnek 3:</a:t>
            </a:r>
          </a:p>
          <a:p>
            <a:endParaRPr lang="tr-TR" sz="2400" b="1" u="sng" dirty="0" smtClean="0">
              <a:solidFill>
                <a:srgbClr val="002060"/>
              </a:solidFill>
            </a:endParaRPr>
          </a:p>
          <a:p>
            <a:endParaRPr lang="tr-TR" sz="2400" b="1" u="sng" dirty="0" smtClean="0">
              <a:solidFill>
                <a:srgbClr val="002060"/>
              </a:solidFill>
            </a:endParaRPr>
          </a:p>
          <a:p>
            <a:r>
              <a:rPr lang="tr-TR" b="1" dirty="0" smtClean="0"/>
              <a:t>Tüm sınıf bir araya gelerek sanal ortamda bir zihin haritası ve ya bir sunu hazırlar (Örneğin: </a:t>
            </a:r>
            <a:r>
              <a:rPr lang="tr-TR" b="1" dirty="0" err="1" smtClean="0"/>
              <a:t>Mindmeister</a:t>
            </a:r>
            <a:r>
              <a:rPr lang="tr-TR" b="1" dirty="0" smtClean="0"/>
              <a:t>, </a:t>
            </a:r>
            <a:r>
              <a:rPr lang="tr-TR" b="1" dirty="0" err="1" smtClean="0"/>
              <a:t>Exploratree</a:t>
            </a:r>
            <a:r>
              <a:rPr lang="tr-TR" b="1" dirty="0" smtClean="0"/>
              <a:t>)</a:t>
            </a:r>
          </a:p>
          <a:p>
            <a:endParaRPr lang="tr-TR" b="1" dirty="0" smtClean="0"/>
          </a:p>
          <a:p>
            <a:endParaRPr lang="tr-TR" b="1" dirty="0" smtClean="0"/>
          </a:p>
          <a:p>
            <a:r>
              <a:rPr lang="tr-TR" b="1" dirty="0" smtClean="0"/>
              <a:t>ya da </a:t>
            </a:r>
          </a:p>
          <a:p>
            <a:endParaRPr lang="tr-TR" b="1" dirty="0" smtClean="0"/>
          </a:p>
          <a:p>
            <a:endParaRPr lang="tr-TR" b="1" dirty="0" smtClean="0"/>
          </a:p>
          <a:p>
            <a:r>
              <a:rPr lang="tr-TR" b="1" dirty="0" smtClean="0"/>
              <a:t>yıllık planda bir hafta süren bir konunun ders işleme amaçlı olarak video yoluyla anlatılması sağlanabilir.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2800" dirty="0" smtClean="0"/>
              <a:t>www.</a:t>
            </a:r>
            <a:r>
              <a:rPr lang="tr-TR" sz="2800" dirty="0" err="1" smtClean="0"/>
              <a:t>voki</a:t>
            </a:r>
            <a:r>
              <a:rPr lang="tr-TR" sz="2800" dirty="0" smtClean="0"/>
              <a:t>.com</a:t>
            </a:r>
            <a:endParaRPr lang="en-US" sz="2800" dirty="0" smtClean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6481763"/>
            <a:ext cx="1295400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12 Resim" descr="vok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412776"/>
            <a:ext cx="7128792" cy="5189764"/>
          </a:xfrm>
          <a:prstGeom prst="rect">
            <a:avLst/>
          </a:prstGeom>
        </p:spPr>
      </p:pic>
      <p:pic>
        <p:nvPicPr>
          <p:cNvPr id="14" name="13 Resim" descr="Voki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5301208"/>
            <a:ext cx="3214130" cy="10064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İçerik Yer Tutucusu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3150" y="1241425"/>
            <a:ext cx="69977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sz="2800" dirty="0" smtClean="0">
                <a:solidFill>
                  <a:schemeClr val="tx1">
                    <a:lumMod val="75000"/>
                  </a:schemeClr>
                </a:solidFill>
              </a:rPr>
              <a:t>http://www.</a:t>
            </a:r>
            <a:r>
              <a:rPr lang="tr-TR" sz="2800" dirty="0" err="1" smtClean="0">
                <a:solidFill>
                  <a:schemeClr val="tx1">
                    <a:lumMod val="75000"/>
                  </a:schemeClr>
                </a:solidFill>
              </a:rPr>
              <a:t>etwinning</a:t>
            </a:r>
            <a:r>
              <a:rPr lang="tr-TR" sz="2800" dirty="0" smtClean="0">
                <a:solidFill>
                  <a:schemeClr val="tx1">
                    <a:lumMod val="75000"/>
                  </a:schemeClr>
                </a:solidFill>
              </a:rPr>
              <a:t>.</a:t>
            </a:r>
            <a:r>
              <a:rPr lang="tr-TR" sz="2800" dirty="0" err="1" smtClean="0">
                <a:solidFill>
                  <a:schemeClr val="tx1">
                    <a:lumMod val="75000"/>
                  </a:schemeClr>
                </a:solidFill>
              </a:rPr>
              <a:t>lt</a:t>
            </a:r>
            <a:r>
              <a:rPr lang="tr-TR" sz="2800" dirty="0" smtClean="0">
                <a:solidFill>
                  <a:schemeClr val="tx1">
                    <a:lumMod val="75000"/>
                  </a:schemeClr>
                </a:solidFill>
              </a:rPr>
              <a:t>/PDW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563" y="857250"/>
            <a:ext cx="1924050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850" y="6481763"/>
            <a:ext cx="1295400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4 Metin kutusu"/>
          <p:cNvSpPr txBox="1">
            <a:spLocks noChangeArrowheads="1"/>
          </p:cNvSpPr>
          <p:nvPr/>
        </p:nvSpPr>
        <p:spPr bwMode="auto">
          <a:xfrm>
            <a:off x="467544" y="1196752"/>
            <a:ext cx="360007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tr-TR" dirty="0" smtClean="0">
                <a:solidFill>
                  <a:schemeClr val="tx1">
                    <a:lumMod val="75000"/>
                  </a:schemeClr>
                </a:solidFill>
              </a:rPr>
              <a:t>www.</a:t>
            </a:r>
            <a:r>
              <a:rPr lang="tr-TR" dirty="0" err="1" smtClean="0">
                <a:solidFill>
                  <a:schemeClr val="tx1">
                    <a:lumMod val="75000"/>
                  </a:schemeClr>
                </a:solidFill>
              </a:rPr>
              <a:t>wordle</a:t>
            </a:r>
            <a:r>
              <a:rPr lang="tr-TR" dirty="0" smtClean="0">
                <a:solidFill>
                  <a:schemeClr val="tx1">
                    <a:lumMod val="75000"/>
                  </a:schemeClr>
                </a:solidFill>
              </a:rPr>
              <a:t>.net</a:t>
            </a:r>
          </a:p>
          <a:p>
            <a:r>
              <a:rPr lang="tr-TR" dirty="0" smtClean="0">
                <a:solidFill>
                  <a:schemeClr val="tx1">
                    <a:lumMod val="75000"/>
                  </a:schemeClr>
                </a:solidFill>
              </a:rPr>
              <a:t>http://bubbl.us</a:t>
            </a:r>
          </a:p>
          <a:p>
            <a:r>
              <a:rPr lang="tr-TR" dirty="0" smtClean="0">
                <a:solidFill>
                  <a:schemeClr val="tx1">
                    <a:lumMod val="75000"/>
                  </a:schemeClr>
                </a:solidFill>
              </a:rPr>
              <a:t>www.</a:t>
            </a:r>
            <a:r>
              <a:rPr lang="tr-TR" dirty="0" err="1" smtClean="0">
                <a:solidFill>
                  <a:schemeClr val="tx1">
                    <a:lumMod val="75000"/>
                  </a:schemeClr>
                </a:solidFill>
              </a:rPr>
              <a:t>vocaroo</a:t>
            </a:r>
            <a:r>
              <a:rPr lang="tr-TR" dirty="0" smtClean="0">
                <a:solidFill>
                  <a:schemeClr val="tx1">
                    <a:lumMod val="75000"/>
                  </a:schemeClr>
                </a:solidFill>
              </a:rPr>
              <a:t>.com</a:t>
            </a:r>
          </a:p>
          <a:p>
            <a:r>
              <a:rPr lang="tr-TR" dirty="0" smtClean="0">
                <a:solidFill>
                  <a:schemeClr val="tx1">
                    <a:lumMod val="75000"/>
                  </a:schemeClr>
                </a:solidFill>
              </a:rPr>
              <a:t>www.</a:t>
            </a:r>
            <a:r>
              <a:rPr lang="tr-TR" dirty="0" err="1" smtClean="0">
                <a:solidFill>
                  <a:schemeClr val="tx1">
                    <a:lumMod val="75000"/>
                  </a:schemeClr>
                </a:solidFill>
              </a:rPr>
              <a:t>voki</a:t>
            </a:r>
            <a:r>
              <a:rPr lang="tr-TR" dirty="0" smtClean="0">
                <a:solidFill>
                  <a:schemeClr val="tx1">
                    <a:lumMod val="75000"/>
                  </a:schemeClr>
                </a:solidFill>
              </a:rPr>
              <a:t>.com </a:t>
            </a:r>
          </a:p>
          <a:p>
            <a:r>
              <a:rPr lang="tr-TR" dirty="0" smtClean="0">
                <a:solidFill>
                  <a:schemeClr val="tx1">
                    <a:lumMod val="75000"/>
                  </a:schemeClr>
                </a:solidFill>
              </a:rPr>
              <a:t>http://voicethread.com</a:t>
            </a:r>
          </a:p>
          <a:p>
            <a:r>
              <a:rPr lang="tr-TR" dirty="0" smtClean="0">
                <a:solidFill>
                  <a:schemeClr val="tx1">
                    <a:lumMod val="75000"/>
                  </a:schemeClr>
                </a:solidFill>
              </a:rPr>
              <a:t>http://animoto.com </a:t>
            </a:r>
          </a:p>
          <a:p>
            <a:r>
              <a:rPr lang="tr-TR" dirty="0" smtClean="0">
                <a:solidFill>
                  <a:schemeClr val="tx1">
                    <a:lumMod val="75000"/>
                  </a:schemeClr>
                </a:solidFill>
              </a:rPr>
              <a:t>www.</a:t>
            </a:r>
            <a:r>
              <a:rPr lang="tr-TR" dirty="0" err="1" smtClean="0">
                <a:solidFill>
                  <a:schemeClr val="tx1">
                    <a:lumMod val="75000"/>
                  </a:schemeClr>
                </a:solidFill>
              </a:rPr>
              <a:t>xtranormal</a:t>
            </a:r>
            <a:r>
              <a:rPr lang="tr-TR" dirty="0" smtClean="0">
                <a:solidFill>
                  <a:schemeClr val="tx1">
                    <a:lumMod val="75000"/>
                  </a:schemeClr>
                </a:solidFill>
              </a:rPr>
              <a:t>.com</a:t>
            </a:r>
          </a:p>
          <a:p>
            <a:r>
              <a:rPr lang="tr-TR" dirty="0" smtClean="0">
                <a:solidFill>
                  <a:schemeClr val="tx1">
                    <a:lumMod val="75000"/>
                  </a:schemeClr>
                </a:solidFill>
              </a:rPr>
              <a:t>http://quizlet.com</a:t>
            </a:r>
          </a:p>
          <a:p>
            <a:r>
              <a:rPr lang="tr-TR" dirty="0" smtClean="0">
                <a:solidFill>
                  <a:schemeClr val="tx1">
                    <a:lumMod val="75000"/>
                  </a:schemeClr>
                </a:solidFill>
              </a:rPr>
              <a:t>http://prezi.com</a:t>
            </a:r>
          </a:p>
          <a:p>
            <a:r>
              <a:rPr lang="tr-TR" dirty="0" smtClean="0">
                <a:solidFill>
                  <a:schemeClr val="tx1">
                    <a:lumMod val="75000"/>
                  </a:schemeClr>
                </a:solidFill>
              </a:rPr>
              <a:t>www.</a:t>
            </a:r>
            <a:r>
              <a:rPr lang="tr-TR" dirty="0" err="1" smtClean="0">
                <a:solidFill>
                  <a:schemeClr val="tx1">
                    <a:lumMod val="75000"/>
                  </a:schemeClr>
                </a:solidFill>
              </a:rPr>
              <a:t>glogster</a:t>
            </a:r>
            <a:r>
              <a:rPr lang="tr-TR" dirty="0" smtClean="0">
                <a:solidFill>
                  <a:schemeClr val="tx1">
                    <a:lumMod val="75000"/>
                  </a:schemeClr>
                </a:solidFill>
              </a:rPr>
              <a:t>.com </a:t>
            </a:r>
          </a:p>
          <a:p>
            <a:r>
              <a:rPr lang="tr-TR" dirty="0" smtClean="0">
                <a:solidFill>
                  <a:schemeClr val="tx1">
                    <a:lumMod val="75000"/>
                  </a:schemeClr>
                </a:solidFill>
              </a:rPr>
              <a:t>http://flixtime.com</a:t>
            </a:r>
          </a:p>
          <a:p>
            <a:endParaRPr lang="tr-TR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tr-TR" b="1" dirty="0" smtClean="0">
              <a:solidFill>
                <a:srgbClr val="002060"/>
              </a:solidFill>
            </a:endParaRPr>
          </a:p>
          <a:p>
            <a:endParaRPr lang="tr-TR" b="1" dirty="0" smtClean="0">
              <a:solidFill>
                <a:srgbClr val="002060"/>
              </a:solidFill>
            </a:endParaRPr>
          </a:p>
          <a:p>
            <a:r>
              <a:rPr lang="tr-TR" b="1" dirty="0" smtClean="0">
                <a:solidFill>
                  <a:srgbClr val="002060"/>
                </a:solidFill>
              </a:rPr>
              <a:t>İnternet Sunum Siteleri:</a:t>
            </a:r>
          </a:p>
          <a:p>
            <a:r>
              <a:rPr lang="tr-TR" dirty="0" smtClean="0"/>
              <a:t>http://www.</a:t>
            </a:r>
            <a:r>
              <a:rPr lang="tr-TR" dirty="0" err="1" smtClean="0"/>
              <a:t>slide</a:t>
            </a:r>
            <a:r>
              <a:rPr lang="tr-TR" dirty="0" smtClean="0"/>
              <a:t>.com</a:t>
            </a:r>
          </a:p>
          <a:p>
            <a:r>
              <a:rPr lang="tr-TR" dirty="0" smtClean="0"/>
              <a:t>http://www.</a:t>
            </a:r>
            <a:r>
              <a:rPr lang="tr-TR" dirty="0" err="1" smtClean="0"/>
              <a:t>slideshare</a:t>
            </a:r>
            <a:r>
              <a:rPr lang="tr-TR" dirty="0" smtClean="0"/>
              <a:t>.net</a:t>
            </a:r>
          </a:p>
          <a:p>
            <a:r>
              <a:rPr lang="tr-TR" dirty="0" smtClean="0"/>
              <a:t>http://www.</a:t>
            </a:r>
            <a:r>
              <a:rPr lang="tr-TR" dirty="0" err="1" smtClean="0"/>
              <a:t>empressr</a:t>
            </a:r>
            <a:r>
              <a:rPr lang="tr-TR" dirty="0" smtClean="0"/>
              <a:t>.com</a:t>
            </a:r>
            <a:endParaRPr lang="tr-TR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tr-TR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tr-TR" dirty="0" smtClean="0"/>
              <a:t> </a:t>
            </a:r>
            <a:endParaRPr lang="tr-TR" b="1" dirty="0"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endParaRPr lang="tr-TR" b="1" dirty="0">
              <a:cs typeface="Arial" charset="0"/>
            </a:endParaRPr>
          </a:p>
          <a:p>
            <a:pPr marL="342900" indent="-342900">
              <a:buFontTx/>
              <a:buChar char="•"/>
            </a:pPr>
            <a:endParaRPr lang="tr-TR" b="1" dirty="0">
              <a:cs typeface="Arial" charset="0"/>
            </a:endParaRPr>
          </a:p>
        </p:txBody>
      </p:sp>
      <p:sp>
        <p:nvSpPr>
          <p:cNvPr id="22535" name="Text Box 9"/>
          <p:cNvSpPr txBox="1">
            <a:spLocks noChangeArrowheads="1"/>
          </p:cNvSpPr>
          <p:nvPr/>
        </p:nvSpPr>
        <p:spPr bwMode="auto">
          <a:xfrm>
            <a:off x="4067944" y="1196753"/>
            <a:ext cx="5076056" cy="6047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tr-TR" b="1" dirty="0" smtClean="0">
                <a:solidFill>
                  <a:srgbClr val="002060"/>
                </a:solidFill>
              </a:rPr>
              <a:t>Animasyon Araçları</a:t>
            </a:r>
          </a:p>
          <a:p>
            <a:r>
              <a:rPr lang="tr-TR" dirty="0" smtClean="0"/>
              <a:t>www.</a:t>
            </a:r>
            <a:r>
              <a:rPr lang="tr-TR" dirty="0" err="1" smtClean="0"/>
              <a:t>dvolver</a:t>
            </a:r>
            <a:r>
              <a:rPr lang="tr-TR" dirty="0" smtClean="0"/>
              <a:t>.com</a:t>
            </a:r>
          </a:p>
          <a:p>
            <a:r>
              <a:rPr lang="tr-TR" dirty="0" smtClean="0"/>
              <a:t>http://goanimate.com</a:t>
            </a:r>
          </a:p>
          <a:p>
            <a:r>
              <a:rPr lang="tr-TR" dirty="0" smtClean="0"/>
              <a:t>www.</a:t>
            </a:r>
            <a:r>
              <a:rPr lang="tr-TR" dirty="0" err="1" smtClean="0"/>
              <a:t>toondoo</a:t>
            </a:r>
            <a:r>
              <a:rPr lang="tr-TR" dirty="0" smtClean="0"/>
              <a:t>.com</a:t>
            </a:r>
          </a:p>
          <a:p>
            <a:endParaRPr lang="tr-TR" dirty="0" smtClean="0"/>
          </a:p>
          <a:p>
            <a:r>
              <a:rPr lang="tr-TR" b="1" dirty="0" smtClean="0">
                <a:solidFill>
                  <a:srgbClr val="002060"/>
                </a:solidFill>
              </a:rPr>
              <a:t>Elektronik Kitaplar:</a:t>
            </a:r>
          </a:p>
          <a:p>
            <a:r>
              <a:rPr lang="tr-TR" dirty="0" smtClean="0"/>
              <a:t>www.</a:t>
            </a:r>
            <a:r>
              <a:rPr lang="tr-TR" dirty="0" err="1" smtClean="0"/>
              <a:t>issuu</a:t>
            </a:r>
            <a:r>
              <a:rPr lang="tr-TR" dirty="0" smtClean="0"/>
              <a:t>.com</a:t>
            </a:r>
          </a:p>
          <a:p>
            <a:r>
              <a:rPr lang="tr-TR" dirty="0" smtClean="0"/>
              <a:t>http://www.</a:t>
            </a:r>
            <a:r>
              <a:rPr lang="tr-TR" dirty="0" err="1" smtClean="0"/>
              <a:t>myebook</a:t>
            </a:r>
            <a:r>
              <a:rPr lang="tr-TR" dirty="0" smtClean="0"/>
              <a:t>.com</a:t>
            </a:r>
          </a:p>
          <a:p>
            <a:endParaRPr lang="tr-TR" b="1" dirty="0" smtClean="0">
              <a:solidFill>
                <a:srgbClr val="002060"/>
              </a:solidFill>
            </a:endParaRPr>
          </a:p>
          <a:p>
            <a:r>
              <a:rPr lang="tr-TR" b="1" dirty="0" smtClean="0">
                <a:solidFill>
                  <a:srgbClr val="002060"/>
                </a:solidFill>
              </a:rPr>
              <a:t>Kendi Web Sayfanı Oluşturma:</a:t>
            </a:r>
          </a:p>
          <a:p>
            <a:r>
              <a:rPr lang="tr-TR" dirty="0" smtClean="0"/>
              <a:t>http://www.</a:t>
            </a:r>
            <a:r>
              <a:rPr lang="tr-TR" dirty="0" err="1" smtClean="0"/>
              <a:t>weebly</a:t>
            </a:r>
            <a:r>
              <a:rPr lang="tr-TR" dirty="0" smtClean="0"/>
              <a:t>.com</a:t>
            </a:r>
          </a:p>
          <a:p>
            <a:r>
              <a:rPr lang="tr-TR" dirty="0" smtClean="0"/>
              <a:t>www.</a:t>
            </a:r>
            <a:r>
              <a:rPr lang="tr-TR" dirty="0" err="1" smtClean="0"/>
              <a:t>google</a:t>
            </a:r>
            <a:r>
              <a:rPr lang="tr-TR" dirty="0" smtClean="0"/>
              <a:t>.</a:t>
            </a:r>
            <a:r>
              <a:rPr lang="tr-TR" dirty="0" err="1" smtClean="0"/>
              <a:t>sites</a:t>
            </a:r>
            <a:r>
              <a:rPr lang="tr-TR" dirty="0" smtClean="0"/>
              <a:t>.com</a:t>
            </a:r>
          </a:p>
          <a:p>
            <a:endParaRPr lang="tr-TR" b="1" dirty="0" smtClean="0">
              <a:solidFill>
                <a:srgbClr val="002060"/>
              </a:solidFill>
            </a:endParaRPr>
          </a:p>
          <a:p>
            <a:r>
              <a:rPr lang="tr-TR" b="1" dirty="0" smtClean="0">
                <a:solidFill>
                  <a:srgbClr val="002060"/>
                </a:solidFill>
              </a:rPr>
              <a:t>Ses Kaydı ve Düzenleme Yazılımı</a:t>
            </a:r>
            <a:r>
              <a:rPr lang="tr-TR" dirty="0" smtClean="0"/>
              <a:t>:</a:t>
            </a:r>
          </a:p>
          <a:p>
            <a:r>
              <a:rPr lang="tr-TR" dirty="0" smtClean="0"/>
              <a:t>http://audacity.sourceforge.net</a:t>
            </a:r>
          </a:p>
          <a:p>
            <a:endParaRPr lang="tr-TR" dirty="0" smtClean="0"/>
          </a:p>
          <a:p>
            <a:r>
              <a:rPr lang="tr-TR" b="1" dirty="0" smtClean="0">
                <a:solidFill>
                  <a:srgbClr val="002060"/>
                </a:solidFill>
              </a:rPr>
              <a:t>Dijital Öğrenme Kaynakları:</a:t>
            </a:r>
          </a:p>
          <a:p>
            <a:pPr marL="342900" indent="-342900"/>
            <a:r>
              <a:rPr lang="tr-TR" dirty="0" smtClean="0">
                <a:solidFill>
                  <a:schemeClr val="tx1">
                    <a:lumMod val="75000"/>
                  </a:schemeClr>
                </a:solidFill>
              </a:rPr>
              <a:t>http://lreforschools.eun.org</a:t>
            </a:r>
          </a:p>
          <a:p>
            <a:endParaRPr lang="tr-TR" dirty="0" smtClean="0"/>
          </a:p>
          <a:p>
            <a:endParaRPr lang="tr-TR" dirty="0" smtClean="0"/>
          </a:p>
          <a:p>
            <a:pPr marL="342900" indent="-342900">
              <a:spcBef>
                <a:spcPct val="50000"/>
              </a:spcBef>
              <a:buFontTx/>
              <a:buChar char="•"/>
            </a:pPr>
            <a:endParaRPr lang="tr-TR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692696"/>
            <a:ext cx="2699792" cy="1634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1" name="WordArt 5"/>
          <p:cNvSpPr>
            <a:spLocks noChangeArrowheads="1" noChangeShapeType="1" noTextEdit="1"/>
          </p:cNvSpPr>
          <p:nvPr/>
        </p:nvSpPr>
        <p:spPr bwMode="gray">
          <a:xfrm>
            <a:off x="4932363" y="2349500"/>
            <a:ext cx="3887787" cy="6477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tr-TR" sz="36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133150"/>
                </a:solidFill>
                <a:effectLst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Teşekkürler !</a:t>
            </a:r>
          </a:p>
        </p:txBody>
      </p:sp>
      <p:pic>
        <p:nvPicPr>
          <p:cNvPr id="2457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050" y="3573463"/>
            <a:ext cx="11525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4" name="Text Box 8"/>
          <p:cNvSpPr txBox="1">
            <a:spLocks noChangeArrowheads="1"/>
          </p:cNvSpPr>
          <p:nvPr/>
        </p:nvSpPr>
        <p:spPr bwMode="auto">
          <a:xfrm>
            <a:off x="5715000" y="4429125"/>
            <a:ext cx="275267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Nazife  KUŞAKSIZ</a:t>
            </a:r>
            <a:endParaRPr lang="en-US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>
              <a:defRPr/>
            </a:pPr>
            <a:r>
              <a:rPr lang="tr-T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Didem YILMAZ</a:t>
            </a:r>
            <a:endParaRPr lang="tr-TR" sz="20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pic>
        <p:nvPicPr>
          <p:cNvPr id="24581" name="19 Resim" descr="H.Özal_Log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38" y="357188"/>
            <a:ext cx="13573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21 Resim" descr="cakmak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404664"/>
            <a:ext cx="1731962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51" descr="logo_edu_trans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00250" y="3500438"/>
            <a:ext cx="12668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2250"/>
            <a:ext cx="7391400" cy="563563"/>
          </a:xfrm>
        </p:spPr>
        <p:txBody>
          <a:bodyPr/>
          <a:lstStyle/>
          <a:p>
            <a:pPr eaLnBrk="1" hangingPunct="1"/>
            <a:r>
              <a:rPr lang="tr-TR" smtClean="0">
                <a:cs typeface="Arial" charset="0"/>
              </a:rPr>
              <a:t>İçerik</a:t>
            </a:r>
            <a:endParaRPr lang="en-US" smtClean="0">
              <a:solidFill>
                <a:schemeClr val="accent1"/>
              </a:solidFill>
              <a:cs typeface="Arial" charset="0"/>
            </a:endParaRP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tr-TR"/>
          </a:p>
        </p:txBody>
      </p:sp>
      <p:sp>
        <p:nvSpPr>
          <p:cNvPr id="67588" name="AutoShape 4"/>
          <p:cNvSpPr>
            <a:spLocks noChangeArrowheads="1"/>
          </p:cNvSpPr>
          <p:nvPr/>
        </p:nvSpPr>
        <p:spPr bwMode="ltGray">
          <a:xfrm rot="5400000">
            <a:off x="-2422526" y="16271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tr-TR"/>
          </a:p>
        </p:txBody>
      </p:sp>
      <p:sp>
        <p:nvSpPr>
          <p:cNvPr id="4102" name="AutoShape 5"/>
          <p:cNvSpPr>
            <a:spLocks noChangeArrowheads="1"/>
          </p:cNvSpPr>
          <p:nvPr/>
        </p:nvSpPr>
        <p:spPr bwMode="ltGray">
          <a:xfrm rot="5400000" flipH="1">
            <a:off x="-2016918" y="2062956"/>
            <a:ext cx="4032250" cy="3929063"/>
          </a:xfrm>
          <a:custGeom>
            <a:avLst/>
            <a:gdLst>
              <a:gd name="T0" fmla="*/ 2016125 w 21600"/>
              <a:gd name="T1" fmla="*/ 0 h 21600"/>
              <a:gd name="T2" fmla="*/ 1002836 w 21600"/>
              <a:gd name="T3" fmla="*/ 1964532 h 21600"/>
              <a:gd name="T4" fmla="*/ 2016125 w 21600"/>
              <a:gd name="T5" fmla="*/ 1954345 h 21600"/>
              <a:gd name="T6" fmla="*/ 3029414 w 21600"/>
              <a:gd name="T7" fmla="*/ 1964532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BBE0E3"/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4104" name="AutoShape 7"/>
          <p:cNvSpPr>
            <a:spLocks noChangeArrowheads="1"/>
          </p:cNvSpPr>
          <p:nvPr/>
        </p:nvSpPr>
        <p:spPr bwMode="gray">
          <a:xfrm>
            <a:off x="2384648" y="4937224"/>
            <a:ext cx="4491608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tr-TR" b="1" dirty="0" smtClean="0"/>
              <a:t>Dijital Öğrenme Kaynakları</a:t>
            </a:r>
            <a:endParaRPr lang="en-US" b="1" dirty="0"/>
          </a:p>
        </p:txBody>
      </p:sp>
      <p:sp>
        <p:nvSpPr>
          <p:cNvPr id="4106" name="AutoShape 9"/>
          <p:cNvSpPr>
            <a:spLocks noChangeArrowheads="1"/>
          </p:cNvSpPr>
          <p:nvPr/>
        </p:nvSpPr>
        <p:spPr bwMode="gray">
          <a:xfrm>
            <a:off x="2483768" y="3284984"/>
            <a:ext cx="4733925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tr-TR" b="1" dirty="0" smtClean="0"/>
              <a:t>Senaryo 7</a:t>
            </a:r>
            <a:endParaRPr lang="en-US" b="1" dirty="0"/>
          </a:p>
        </p:txBody>
      </p:sp>
      <p:sp>
        <p:nvSpPr>
          <p:cNvPr id="4107" name="AutoShape 10"/>
          <p:cNvSpPr>
            <a:spLocks noChangeArrowheads="1"/>
          </p:cNvSpPr>
          <p:nvPr/>
        </p:nvSpPr>
        <p:spPr bwMode="gray">
          <a:xfrm>
            <a:off x="2240632" y="2492896"/>
            <a:ext cx="4563616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tr-TR" b="1" dirty="0" smtClean="0"/>
              <a:t>Projede Kullanılan Hardware&amp;Software</a:t>
            </a:r>
            <a:endParaRPr lang="en-US" b="1" dirty="0" smtClean="0"/>
          </a:p>
        </p:txBody>
      </p:sp>
      <p:grpSp>
        <p:nvGrpSpPr>
          <p:cNvPr id="4108" name="Group 11"/>
          <p:cNvGrpSpPr>
            <a:grpSpLocks/>
          </p:cNvGrpSpPr>
          <p:nvPr/>
        </p:nvGrpSpPr>
        <p:grpSpPr bwMode="auto">
          <a:xfrm>
            <a:off x="1835696" y="2564904"/>
            <a:ext cx="381000" cy="381000"/>
            <a:chOff x="2078" y="1680"/>
            <a:chExt cx="1615" cy="1615"/>
          </a:xfrm>
        </p:grpSpPr>
        <p:sp>
          <p:nvSpPr>
            <p:cNvPr id="4143" name="Oval 1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4144" name="Oval 1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67598" name="Oval 14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4146" name="Oval 15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tr-TR"/>
            </a:p>
          </p:txBody>
        </p:sp>
        <p:sp>
          <p:nvSpPr>
            <p:cNvPr id="67600" name="Oval 16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4148" name="Oval 17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tr-TR"/>
            </a:p>
          </p:txBody>
        </p:sp>
      </p:grpSp>
      <p:grpSp>
        <p:nvGrpSpPr>
          <p:cNvPr id="4109" name="Group 18"/>
          <p:cNvGrpSpPr>
            <a:grpSpLocks/>
          </p:cNvGrpSpPr>
          <p:nvPr/>
        </p:nvGrpSpPr>
        <p:grpSpPr bwMode="auto">
          <a:xfrm>
            <a:off x="2051720" y="3356992"/>
            <a:ext cx="381000" cy="381000"/>
            <a:chOff x="2078" y="1680"/>
            <a:chExt cx="1615" cy="1615"/>
          </a:xfrm>
        </p:grpSpPr>
        <p:sp>
          <p:nvSpPr>
            <p:cNvPr id="4137" name="Oval 19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4138" name="Oval 20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67605" name="Oval 21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4140" name="Oval 22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tr-TR"/>
            </a:p>
          </p:txBody>
        </p:sp>
        <p:sp>
          <p:nvSpPr>
            <p:cNvPr id="67607" name="Oval 23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4142" name="Oval 24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tr-TR"/>
            </a:p>
          </p:txBody>
        </p:sp>
      </p:grpSp>
      <p:grpSp>
        <p:nvGrpSpPr>
          <p:cNvPr id="4110" name="Group 25"/>
          <p:cNvGrpSpPr>
            <a:grpSpLocks/>
          </p:cNvGrpSpPr>
          <p:nvPr/>
        </p:nvGrpSpPr>
        <p:grpSpPr bwMode="auto">
          <a:xfrm>
            <a:off x="2133600" y="4200624"/>
            <a:ext cx="381000" cy="381000"/>
            <a:chOff x="2078" y="1680"/>
            <a:chExt cx="1615" cy="1615"/>
          </a:xfrm>
        </p:grpSpPr>
        <p:sp>
          <p:nvSpPr>
            <p:cNvPr id="4131" name="Oval 26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4132" name="Oval 27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67612" name="Oval 28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4134" name="Oval 29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0F5368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tr-TR"/>
            </a:p>
          </p:txBody>
        </p:sp>
        <p:sp>
          <p:nvSpPr>
            <p:cNvPr id="67614" name="Oval 30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4136" name="Oval 31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1057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tr-TR"/>
            </a:p>
          </p:txBody>
        </p:sp>
      </p:grpSp>
      <p:grpSp>
        <p:nvGrpSpPr>
          <p:cNvPr id="4111" name="Group 32"/>
          <p:cNvGrpSpPr>
            <a:grpSpLocks/>
          </p:cNvGrpSpPr>
          <p:nvPr/>
        </p:nvGrpSpPr>
        <p:grpSpPr bwMode="auto">
          <a:xfrm>
            <a:off x="1981200" y="5038824"/>
            <a:ext cx="381000" cy="381000"/>
            <a:chOff x="2078" y="1680"/>
            <a:chExt cx="1615" cy="1615"/>
          </a:xfrm>
        </p:grpSpPr>
        <p:sp>
          <p:nvSpPr>
            <p:cNvPr id="4125" name="Oval 33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4126" name="Oval 34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67619" name="Oval 35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4128" name="Oval 3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8D67E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tr-TR"/>
            </a:p>
          </p:txBody>
        </p:sp>
        <p:sp>
          <p:nvSpPr>
            <p:cNvPr id="67621" name="Oval 37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4130" name="Oval 3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8D67E1"/>
                </a:gs>
                <a:gs pos="100000">
                  <a:srgbClr val="4532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tr-TR"/>
            </a:p>
          </p:txBody>
        </p:sp>
      </p:grpSp>
      <p:pic>
        <p:nvPicPr>
          <p:cNvPr id="4113" name="Picture 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1725" y="6597650"/>
            <a:ext cx="12096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4" name="Picture 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1725" y="6597650"/>
            <a:ext cx="12096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5" name="Picture 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1725" y="6597650"/>
            <a:ext cx="12096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6" name="Picture 51" descr="logo_edu_trans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188" y="6165850"/>
            <a:ext cx="12668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7" name="Picture 52" descr="acer-l-series-desktop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6550" y="4005263"/>
            <a:ext cx="6492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8" name="Picture 54" descr="MEBamblem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3273425"/>
            <a:ext cx="827088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AutoShape 9"/>
          <p:cNvSpPr>
            <a:spLocks noChangeArrowheads="1"/>
          </p:cNvSpPr>
          <p:nvPr/>
        </p:nvSpPr>
        <p:spPr bwMode="gray">
          <a:xfrm>
            <a:off x="2555776" y="4149080"/>
            <a:ext cx="4733925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tr-TR" b="1" dirty="0" smtClean="0"/>
              <a:t>Senaryo 8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Veri Yer Tutucusu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10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Company Logo</a:t>
            </a:r>
          </a:p>
        </p:txBody>
      </p:sp>
      <p:pic>
        <p:nvPicPr>
          <p:cNvPr id="512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85750"/>
            <a:ext cx="7391400" cy="563563"/>
          </a:xfrm>
        </p:spPr>
        <p:txBody>
          <a:bodyPr/>
          <a:lstStyle/>
          <a:p>
            <a:pPr algn="ctr" eaLnBrk="1" hangingPunct="1"/>
            <a:r>
              <a:rPr lang="tr-TR" smtClean="0">
                <a:solidFill>
                  <a:srgbClr val="FF0000"/>
                </a:solidFill>
              </a:rPr>
              <a:t>Bir sınıf düşünün...</a:t>
            </a:r>
          </a:p>
        </p:txBody>
      </p:sp>
      <p:sp>
        <p:nvSpPr>
          <p:cNvPr id="5127" name="Rectangle 5"/>
          <p:cNvSpPr>
            <a:spLocks noChangeArrowheads="1"/>
          </p:cNvSpPr>
          <p:nvPr/>
        </p:nvSpPr>
        <p:spPr bwMode="auto">
          <a:xfrm>
            <a:off x="107950" y="56705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tr-TR" sz="3600" b="1">
                <a:solidFill>
                  <a:srgbClr val="FF0000"/>
                </a:solidFill>
                <a:cs typeface="Arial" charset="0"/>
              </a:rPr>
              <a:t>Geleceğin sınıflarını tasarlıyoruz.</a:t>
            </a:r>
          </a:p>
        </p:txBody>
      </p:sp>
      <p:pic>
        <p:nvPicPr>
          <p:cNvPr id="5128" name="Picture 12" descr="logo_edu_trans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6165850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5" descr="cakmak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550" y="1844675"/>
            <a:ext cx="29527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11 Resim" descr="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0032" y="1556792"/>
            <a:ext cx="3543228" cy="3456384"/>
          </a:xfrm>
          <a:prstGeom prst="rect">
            <a:avLst/>
          </a:prstGeom>
        </p:spPr>
      </p:pic>
      <p:sp>
        <p:nvSpPr>
          <p:cNvPr id="5130" name="Text Box 4"/>
          <p:cNvSpPr txBox="1">
            <a:spLocks noChangeArrowheads="1"/>
          </p:cNvSpPr>
          <p:nvPr/>
        </p:nvSpPr>
        <p:spPr bwMode="auto">
          <a:xfrm>
            <a:off x="1000125" y="908720"/>
            <a:ext cx="7244283" cy="621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tr-TR" sz="2000" b="1" dirty="0">
                <a:cs typeface="Arial" charset="0"/>
              </a:rPr>
              <a:t>Ödevlerin web sayfalarında paylaşıldığı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endParaRPr lang="tr-TR" sz="1200" b="1" dirty="0">
              <a:cs typeface="Arial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tr-TR" sz="2000" b="1" dirty="0">
                <a:cs typeface="Arial" charset="0"/>
              </a:rPr>
              <a:t>Fen ve Teknoloji derslerinde </a:t>
            </a:r>
            <a:r>
              <a:rPr lang="tr-TR" sz="2000" b="1" dirty="0" smtClean="0">
                <a:cs typeface="Arial" charset="0"/>
              </a:rPr>
              <a:t>ekonomik ve güvenli simülasyon deneylerin yapıldığı</a:t>
            </a:r>
            <a:endParaRPr lang="tr-TR" sz="2000" b="1" dirty="0">
              <a:cs typeface="Arial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endParaRPr lang="tr-TR" sz="1200" b="1" dirty="0">
              <a:cs typeface="Arial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tr-TR" sz="2000" b="1" dirty="0">
                <a:cs typeface="Arial" charset="0"/>
              </a:rPr>
              <a:t>Geometrik dönüşüm hareketlerinin doğrudan gözlemlendiği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endParaRPr lang="tr-TR" sz="1200" b="1" dirty="0">
              <a:cs typeface="Arial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tr-TR" sz="2000" b="1" dirty="0">
                <a:cs typeface="Arial" charset="0"/>
              </a:rPr>
              <a:t>Farklı mekanlardaki arkadaşlarınızla görüntülü konuşma yaptığınız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endParaRPr lang="tr-TR" sz="1200" b="1" dirty="0">
              <a:cs typeface="Arial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tr-TR" sz="2000" b="1" dirty="0">
                <a:cs typeface="Arial" charset="0"/>
              </a:rPr>
              <a:t>Çevrimiçi sözlüklerin kullanıldığı</a:t>
            </a:r>
          </a:p>
          <a:p>
            <a:pPr>
              <a:spcBef>
                <a:spcPct val="50000"/>
              </a:spcBef>
            </a:pPr>
            <a:endParaRPr lang="tr-TR" sz="1200" b="1" dirty="0">
              <a:cs typeface="Arial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tr-TR" sz="2000" b="1" dirty="0">
                <a:cs typeface="Arial" charset="0"/>
              </a:rPr>
              <a:t>Sınav olup anında sonuçlarının görüntülendiği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endParaRPr lang="tr-TR" sz="1200" b="1" dirty="0">
              <a:cs typeface="Arial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endParaRPr lang="tr-TR" sz="2000" b="1" dirty="0">
              <a:cs typeface="Arial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endParaRPr lang="tr-TR" sz="2000" b="1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Veri Yer Tutucusu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9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Company Logo</a:t>
            </a: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107950" y="56705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tr-TR" sz="3600" b="1">
                <a:solidFill>
                  <a:srgbClr val="FF0000"/>
                </a:solidFill>
                <a:cs typeface="Arial" charset="0"/>
              </a:rPr>
              <a:t>Geleceğin sınıflarını tasarlıyoruz.</a:t>
            </a:r>
          </a:p>
        </p:txBody>
      </p:sp>
      <p:pic>
        <p:nvPicPr>
          <p:cNvPr id="6151" name="Picture 12" descr="logo_edu_trans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6165850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3" name="Rectangle 3"/>
          <p:cNvSpPr>
            <a:spLocks noChangeArrowheads="1"/>
          </p:cNvSpPr>
          <p:nvPr/>
        </p:nvSpPr>
        <p:spPr bwMode="auto">
          <a:xfrm>
            <a:off x="323528" y="836712"/>
            <a:ext cx="6059016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</a:pPr>
            <a:r>
              <a:rPr lang="tr-TR" b="1" dirty="0">
                <a:cs typeface="Arial" charset="0"/>
              </a:rPr>
              <a:t>Öğrencilerimiz </a:t>
            </a:r>
            <a:r>
              <a:rPr lang="tr-TR" b="1" dirty="0" err="1">
                <a:cs typeface="Arial" charset="0"/>
              </a:rPr>
              <a:t>interaktif</a:t>
            </a:r>
            <a:r>
              <a:rPr lang="tr-TR" b="1" dirty="0">
                <a:cs typeface="Arial" charset="0"/>
              </a:rPr>
              <a:t> tahtalarla ve internet ile bilginin sonsuzluğunu keşfediyor.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tr-TR" b="1" dirty="0">
              <a:cs typeface="Arial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</a:pPr>
            <a:r>
              <a:rPr lang="tr-TR" b="1" dirty="0">
                <a:cs typeface="Arial" charset="0"/>
              </a:rPr>
              <a:t>Dersler görsel, işitsel materyallerle destekleniyor.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</a:pPr>
            <a:endParaRPr lang="tr-TR" b="1" dirty="0">
              <a:cs typeface="Arial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</a:pPr>
            <a:r>
              <a:rPr lang="tr-TR" b="1" dirty="0">
                <a:cs typeface="Arial" charset="0"/>
              </a:rPr>
              <a:t>Derse katılım daha da arttırıyor.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</a:pPr>
            <a:endParaRPr lang="tr-TR" b="1" dirty="0">
              <a:cs typeface="Arial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</a:pPr>
            <a:r>
              <a:rPr lang="tr-TR" b="1" dirty="0">
                <a:cs typeface="Arial" charset="0"/>
              </a:rPr>
              <a:t>Okul içi ve okul dışı deneyimler farklı platformlarda tüm dünyayla paylaşılıyor.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</a:pPr>
            <a:endParaRPr lang="tr-TR" b="1" dirty="0">
              <a:cs typeface="Arial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</a:pPr>
            <a:r>
              <a:rPr lang="tr-TR" b="1" dirty="0">
                <a:cs typeface="Arial" charset="0"/>
              </a:rPr>
              <a:t>Dijital öğrenme kaynaklarının kullanımı ile yeni eğitim </a:t>
            </a:r>
            <a:r>
              <a:rPr lang="tr-TR" b="1" dirty="0" smtClean="0">
                <a:cs typeface="Arial" charset="0"/>
              </a:rPr>
              <a:t>kaynakları </a:t>
            </a:r>
            <a:r>
              <a:rPr lang="tr-TR" b="1" dirty="0">
                <a:cs typeface="Arial" charset="0"/>
              </a:rPr>
              <a:t>oluşturuluyor.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</a:pPr>
            <a:endParaRPr lang="tr-TR" b="1" dirty="0">
              <a:cs typeface="Arial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</a:pPr>
            <a:r>
              <a:rPr lang="tr-TR" b="1" dirty="0">
                <a:cs typeface="Arial" charset="0"/>
              </a:rPr>
              <a:t>Okul içi ve okul dışı birlikte çalışma etkinlikleri gerçekleştiriliyor.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tr-TR" b="1" dirty="0">
              <a:cs typeface="Arial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</a:pPr>
            <a:r>
              <a:rPr lang="tr-TR" b="1" dirty="0">
                <a:cs typeface="Arial" charset="0"/>
              </a:rPr>
              <a:t>Okul-veli-öğrenci iletişimini dijital ortamda sağlanıyor.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</a:pPr>
            <a:endParaRPr lang="tr-TR" b="1" dirty="0">
              <a:latin typeface="Verdana" pitchFamily="34" charset="0"/>
            </a:endParaRPr>
          </a:p>
        </p:txBody>
      </p:sp>
      <p:pic>
        <p:nvPicPr>
          <p:cNvPr id="2050" name="Picture 2" descr="DSC004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836712"/>
            <a:ext cx="2779119" cy="201622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08836" y="3429000"/>
            <a:ext cx="2711636" cy="194421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Company Logo</a:t>
            </a:r>
          </a:p>
        </p:txBody>
      </p:sp>
      <p:pic>
        <p:nvPicPr>
          <p:cNvPr id="7171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1725" y="6597650"/>
            <a:ext cx="12096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AutoShape 3"/>
          <p:cNvSpPr>
            <a:spLocks noChangeArrowheads="1"/>
          </p:cNvSpPr>
          <p:nvPr/>
        </p:nvSpPr>
        <p:spPr bwMode="auto">
          <a:xfrm>
            <a:off x="5491163" y="2428875"/>
            <a:ext cx="2438400" cy="4214813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tr-TR">
              <a:latin typeface="Verdana" pitchFamily="34" charset="0"/>
            </a:endParaRP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357188" y="2344738"/>
            <a:ext cx="2643187" cy="432435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tr-TR">
              <a:latin typeface="Verdana" pitchFamily="34" charset="0"/>
            </a:endParaRP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500063" y="2657475"/>
            <a:ext cx="235743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tr-TR" sz="2000" b="1" dirty="0">
                <a:solidFill>
                  <a:srgbClr val="000000"/>
                </a:solidFill>
              </a:rPr>
              <a:t>Hardware</a:t>
            </a:r>
          </a:p>
          <a:p>
            <a:pPr eaLnBrk="0" hangingPunct="0">
              <a:defRPr/>
            </a:pPr>
            <a:endParaRPr lang="tr-TR" sz="2000" b="1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tr-TR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Netbook</a:t>
            </a:r>
            <a:endParaRPr lang="tr-TR" dirty="0">
              <a:sym typeface="Wingdings" pitchFamily="2" charset="2"/>
            </a:endParaRPr>
          </a:p>
          <a:p>
            <a:pPr>
              <a:defRPr/>
            </a:pPr>
            <a:r>
              <a:rPr lang="tr-TR" dirty="0">
                <a:sym typeface="Wingdings" pitchFamily="2" charset="2"/>
              </a:rPr>
              <a:t>Akıllı tahta(IWB)</a:t>
            </a:r>
          </a:p>
          <a:p>
            <a:pPr>
              <a:defRPr/>
            </a:pPr>
            <a:r>
              <a:rPr lang="tr-TR" dirty="0">
                <a:sym typeface="Wingdings" pitchFamily="2" charset="2"/>
              </a:rPr>
              <a:t>Projeksiyon makinesi</a:t>
            </a:r>
          </a:p>
          <a:p>
            <a:pPr>
              <a:defRPr/>
            </a:pPr>
            <a:r>
              <a:rPr lang="tr-TR" dirty="0">
                <a:sym typeface="Wingdings" pitchFamily="2" charset="2"/>
              </a:rPr>
              <a:t>Hoparlör</a:t>
            </a:r>
          </a:p>
          <a:p>
            <a:pPr>
              <a:defRPr/>
            </a:pPr>
            <a:r>
              <a:rPr lang="tr-TR" dirty="0">
                <a:sym typeface="Wingdings" pitchFamily="2" charset="2"/>
              </a:rPr>
              <a:t>Mikrofon</a:t>
            </a:r>
          </a:p>
          <a:p>
            <a:pPr>
              <a:defRPr/>
            </a:pPr>
            <a:r>
              <a:rPr lang="tr-TR" dirty="0">
                <a:sym typeface="Wingdings" pitchFamily="2" charset="2"/>
              </a:rPr>
              <a:t>Tarayıcı</a:t>
            </a:r>
          </a:p>
          <a:p>
            <a:pPr>
              <a:defRPr/>
            </a:pPr>
            <a:r>
              <a:rPr lang="tr-TR" dirty="0">
                <a:sym typeface="Wingdings" pitchFamily="2" charset="2"/>
              </a:rPr>
              <a:t>Yazıcı</a:t>
            </a:r>
          </a:p>
          <a:p>
            <a:pPr>
              <a:defRPr/>
            </a:pPr>
            <a:r>
              <a:rPr lang="tr-TR" dirty="0">
                <a:sym typeface="Wingdings" pitchFamily="2" charset="2"/>
              </a:rPr>
              <a:t>Kamera</a:t>
            </a:r>
          </a:p>
          <a:p>
            <a:pPr>
              <a:defRPr/>
            </a:pPr>
            <a:r>
              <a:rPr lang="tr-TR" dirty="0">
                <a:sym typeface="Wingdings" pitchFamily="2" charset="2"/>
              </a:rPr>
              <a:t>Fotoğraf Makinesi</a:t>
            </a:r>
          </a:p>
        </p:txBody>
      </p:sp>
      <p:sp>
        <p:nvSpPr>
          <p:cNvPr id="69639" name="Freeform 7"/>
          <p:cNvSpPr>
            <a:spLocks/>
          </p:cNvSpPr>
          <p:nvPr/>
        </p:nvSpPr>
        <p:spPr bwMode="gray">
          <a:xfrm>
            <a:off x="3059113" y="2835275"/>
            <a:ext cx="9032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7176" name="AutoShape 8"/>
          <p:cNvSpPr>
            <a:spLocks noChangeAspect="1" noChangeArrowheads="1" noTextEdit="1"/>
          </p:cNvSpPr>
          <p:nvPr/>
        </p:nvSpPr>
        <p:spPr bwMode="gray">
          <a:xfrm flipH="1">
            <a:off x="4868863" y="3252788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69641" name="Freeform 9"/>
          <p:cNvSpPr>
            <a:spLocks/>
          </p:cNvSpPr>
          <p:nvPr/>
        </p:nvSpPr>
        <p:spPr bwMode="gray">
          <a:xfrm flipH="1">
            <a:off x="4572000" y="2852738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tr-TR"/>
          </a:p>
        </p:txBody>
      </p:sp>
      <p:grpSp>
        <p:nvGrpSpPr>
          <p:cNvPr id="7178" name="Group 10"/>
          <p:cNvGrpSpPr>
            <a:grpSpLocks/>
          </p:cNvGrpSpPr>
          <p:nvPr/>
        </p:nvGrpSpPr>
        <p:grpSpPr bwMode="auto">
          <a:xfrm>
            <a:off x="2771775" y="1179513"/>
            <a:ext cx="2998788" cy="1601787"/>
            <a:chOff x="1997" y="1314"/>
            <a:chExt cx="1889" cy="1009"/>
          </a:xfrm>
        </p:grpSpPr>
        <p:grpSp>
          <p:nvGrpSpPr>
            <p:cNvPr id="7184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69644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tr-TR"/>
              </a:p>
            </p:txBody>
          </p:sp>
          <p:sp>
            <p:nvSpPr>
              <p:cNvPr id="69645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tr-TR"/>
              </a:p>
            </p:txBody>
          </p:sp>
        </p:grpSp>
        <p:sp>
          <p:nvSpPr>
            <p:cNvPr id="69646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69647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69648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69649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tr-TR"/>
            </a:p>
          </p:txBody>
        </p:sp>
      </p:grpSp>
      <p:sp>
        <p:nvSpPr>
          <p:cNvPr id="7179" name="Text Box 18"/>
          <p:cNvSpPr txBox="1">
            <a:spLocks noChangeArrowheads="1"/>
          </p:cNvSpPr>
          <p:nvPr/>
        </p:nvSpPr>
        <p:spPr bwMode="auto">
          <a:xfrm>
            <a:off x="3394075" y="1543050"/>
            <a:ext cx="1970088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tr-TR" sz="1400" b="1"/>
              <a:t>Projede Kullanılan </a:t>
            </a:r>
          </a:p>
          <a:p>
            <a:pPr algn="ctr"/>
            <a:r>
              <a:rPr lang="tr-TR" sz="1400" b="1"/>
              <a:t>Hardware &amp; Software</a:t>
            </a:r>
            <a:endParaRPr lang="en-US" sz="1400" b="1"/>
          </a:p>
        </p:txBody>
      </p:sp>
      <p:sp>
        <p:nvSpPr>
          <p:cNvPr id="7180" name="Text Box 19"/>
          <p:cNvSpPr txBox="1">
            <a:spLocks noChangeArrowheads="1"/>
          </p:cNvSpPr>
          <p:nvPr/>
        </p:nvSpPr>
        <p:spPr bwMode="auto">
          <a:xfrm>
            <a:off x="5643563" y="2571750"/>
            <a:ext cx="2109787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000" b="1" dirty="0">
                <a:solidFill>
                  <a:srgbClr val="000000"/>
                </a:solidFill>
              </a:rPr>
              <a:t>Software</a:t>
            </a:r>
          </a:p>
          <a:p>
            <a:endParaRPr lang="tr-TR" sz="2000" b="1" dirty="0">
              <a:solidFill>
                <a:srgbClr val="000000"/>
              </a:solidFill>
            </a:endParaRPr>
          </a:p>
          <a:p>
            <a:r>
              <a:rPr lang="tr-TR" dirty="0"/>
              <a:t>Office Programları</a:t>
            </a:r>
          </a:p>
          <a:p>
            <a:r>
              <a:rPr lang="tr-TR" dirty="0" err="1" smtClean="0"/>
              <a:t>Media</a:t>
            </a:r>
            <a:r>
              <a:rPr lang="tr-TR" dirty="0" smtClean="0"/>
              <a:t> </a:t>
            </a:r>
            <a:r>
              <a:rPr lang="tr-TR" dirty="0" err="1" smtClean="0"/>
              <a:t>Player</a:t>
            </a:r>
            <a:endParaRPr lang="tr-TR" dirty="0" smtClean="0"/>
          </a:p>
          <a:p>
            <a:r>
              <a:rPr lang="tr-TR" dirty="0" err="1" smtClean="0"/>
              <a:t>Movie</a:t>
            </a:r>
            <a:r>
              <a:rPr lang="tr-TR" dirty="0" smtClean="0"/>
              <a:t> </a:t>
            </a:r>
            <a:r>
              <a:rPr lang="tr-TR" dirty="0" err="1" smtClean="0"/>
              <a:t>Maker</a:t>
            </a:r>
            <a:endParaRPr lang="tr-TR" dirty="0" smtClean="0"/>
          </a:p>
          <a:p>
            <a:r>
              <a:rPr lang="tr-TR" dirty="0" smtClean="0"/>
              <a:t>Eğitim Yazılımları</a:t>
            </a:r>
          </a:p>
          <a:p>
            <a:r>
              <a:rPr lang="tr-TR" dirty="0" err="1" smtClean="0"/>
              <a:t>Adobe</a:t>
            </a:r>
            <a:r>
              <a:rPr lang="tr-TR" dirty="0" smtClean="0"/>
              <a:t> </a:t>
            </a:r>
            <a:r>
              <a:rPr lang="tr-TR" dirty="0" err="1"/>
              <a:t>Photoshop</a:t>
            </a:r>
            <a:endParaRPr lang="tr-TR" dirty="0"/>
          </a:p>
          <a:p>
            <a:r>
              <a:rPr lang="tr-TR" dirty="0" err="1"/>
              <a:t>Acrobat</a:t>
            </a:r>
            <a:r>
              <a:rPr lang="tr-TR" dirty="0"/>
              <a:t> </a:t>
            </a:r>
            <a:r>
              <a:rPr lang="tr-TR" dirty="0" err="1"/>
              <a:t>Reader</a:t>
            </a:r>
            <a:endParaRPr lang="tr-TR" dirty="0"/>
          </a:p>
          <a:p>
            <a:r>
              <a:rPr lang="tr-TR" dirty="0" err="1"/>
              <a:t>Gom</a:t>
            </a:r>
            <a:r>
              <a:rPr lang="tr-TR" dirty="0"/>
              <a:t> </a:t>
            </a:r>
            <a:r>
              <a:rPr lang="tr-TR" dirty="0" err="1"/>
              <a:t>Player</a:t>
            </a:r>
            <a:endParaRPr lang="tr-TR" dirty="0"/>
          </a:p>
          <a:p>
            <a:r>
              <a:rPr lang="tr-TR" dirty="0" err="1" smtClean="0"/>
              <a:t>Crazy</a:t>
            </a:r>
            <a:r>
              <a:rPr lang="tr-TR" dirty="0" smtClean="0"/>
              <a:t> </a:t>
            </a:r>
            <a:r>
              <a:rPr lang="tr-TR" dirty="0"/>
              <a:t>Talk</a:t>
            </a:r>
          </a:p>
          <a:p>
            <a:r>
              <a:rPr lang="tr-TR" dirty="0" err="1"/>
              <a:t>Winrar</a:t>
            </a:r>
            <a:endParaRPr lang="tr-TR" dirty="0"/>
          </a:p>
          <a:p>
            <a:r>
              <a:rPr lang="tr-TR" dirty="0" err="1"/>
              <a:t>Skype</a:t>
            </a:r>
            <a:endParaRPr lang="tr-TR" dirty="0"/>
          </a:p>
        </p:txBody>
      </p:sp>
      <p:pic>
        <p:nvPicPr>
          <p:cNvPr id="7181" name="Picture 51" descr="logo_edu_trans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550" y="6283325"/>
            <a:ext cx="977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2" name="Rectangle 24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7391400" cy="563563"/>
          </a:xfrm>
          <a:noFill/>
        </p:spPr>
        <p:txBody>
          <a:bodyPr/>
          <a:lstStyle/>
          <a:p>
            <a:pPr eaLnBrk="1" hangingPunct="1"/>
            <a:r>
              <a:rPr lang="tr-TR" smtClean="0"/>
              <a:t>Hardware &amp; Software</a:t>
            </a:r>
            <a:endParaRPr lang="en-US" smtClean="0"/>
          </a:p>
        </p:txBody>
      </p:sp>
      <p:sp>
        <p:nvSpPr>
          <p:cNvPr id="7183" name="23 Metin kutusu"/>
          <p:cNvSpPr txBox="1">
            <a:spLocks noChangeArrowheads="1"/>
          </p:cNvSpPr>
          <p:nvPr/>
        </p:nvSpPr>
        <p:spPr bwMode="auto">
          <a:xfrm>
            <a:off x="428625" y="785813"/>
            <a:ext cx="4643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000">
                <a:solidFill>
                  <a:schemeClr val="bg1"/>
                </a:solidFill>
              </a:rPr>
              <a:t>       Donanım             &amp;             Yazılım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69913"/>
            <a:ext cx="7343775" cy="715962"/>
          </a:xfrm>
        </p:spPr>
        <p:txBody>
          <a:bodyPr/>
          <a:lstStyle/>
          <a:p>
            <a:pPr eaLnBrk="1" hangingPunct="1"/>
            <a:r>
              <a:rPr lang="en-US" smtClean="0"/>
              <a:t> </a:t>
            </a:r>
            <a:r>
              <a:rPr lang="tr-TR" smtClean="0"/>
              <a:t>Kullanılan Web Araçları</a:t>
            </a:r>
            <a:br>
              <a:rPr lang="tr-TR" smtClean="0"/>
            </a:br>
            <a:r>
              <a:rPr lang="en-US" b="0" smtClean="0"/>
              <a:t> </a:t>
            </a:r>
            <a:r>
              <a:rPr lang="en-US" sz="2000" b="0" smtClean="0"/>
              <a:t>Web 2.0 tools for education</a:t>
            </a:r>
            <a:r>
              <a:rPr lang="tr-TR" smtClean="0"/>
              <a:t/>
            </a:r>
            <a:br>
              <a:rPr lang="tr-TR" smtClean="0"/>
            </a:br>
            <a:endParaRPr lang="en-US" smtClean="0"/>
          </a:p>
        </p:txBody>
      </p:sp>
      <p:grpSp>
        <p:nvGrpSpPr>
          <p:cNvPr id="23556" name="Group 3"/>
          <p:cNvGrpSpPr>
            <a:grpSpLocks/>
          </p:cNvGrpSpPr>
          <p:nvPr/>
        </p:nvGrpSpPr>
        <p:grpSpPr bwMode="auto">
          <a:xfrm>
            <a:off x="539552" y="1988840"/>
            <a:ext cx="7315200" cy="3943350"/>
            <a:chOff x="480" y="1260"/>
            <a:chExt cx="4608" cy="2484"/>
          </a:xfrm>
        </p:grpSpPr>
        <p:sp>
          <p:nvSpPr>
            <p:cNvPr id="121860" name="Freeform 4"/>
            <p:cNvSpPr>
              <a:spLocks noEditPoints="1"/>
            </p:cNvSpPr>
            <p:nvPr/>
          </p:nvSpPr>
          <p:spPr bwMode="gray">
            <a:xfrm rot="-1358056">
              <a:off x="877" y="1765"/>
              <a:ext cx="3839" cy="1527"/>
            </a:xfrm>
            <a:custGeom>
              <a:avLst/>
              <a:gdLst/>
              <a:ahLst/>
              <a:cxnLst>
                <a:cxn ang="0">
                  <a:pos x="1692" y="12"/>
                </a:cxn>
                <a:cxn ang="0">
                  <a:pos x="1234" y="74"/>
                </a:cxn>
                <a:cxn ang="0">
                  <a:pos x="828" y="182"/>
                </a:cxn>
                <a:cxn ang="0">
                  <a:pos x="486" y="330"/>
                </a:cxn>
                <a:cxn ang="0">
                  <a:pos x="226" y="510"/>
                </a:cxn>
                <a:cxn ang="0">
                  <a:pos x="58" y="718"/>
                </a:cxn>
                <a:cxn ang="0">
                  <a:pos x="0" y="944"/>
                </a:cxn>
                <a:cxn ang="0">
                  <a:pos x="58" y="1170"/>
                </a:cxn>
                <a:cxn ang="0">
                  <a:pos x="226" y="1378"/>
                </a:cxn>
                <a:cxn ang="0">
                  <a:pos x="486" y="1558"/>
                </a:cxn>
                <a:cxn ang="0">
                  <a:pos x="828" y="1706"/>
                </a:cxn>
                <a:cxn ang="0">
                  <a:pos x="1234" y="1814"/>
                </a:cxn>
                <a:cxn ang="0">
                  <a:pos x="1692" y="1876"/>
                </a:cxn>
                <a:cxn ang="0">
                  <a:pos x="2186" y="1884"/>
                </a:cxn>
                <a:cxn ang="0">
                  <a:pos x="2658" y="1840"/>
                </a:cxn>
                <a:cxn ang="0">
                  <a:pos x="3084" y="1746"/>
                </a:cxn>
                <a:cxn ang="0">
                  <a:pos x="3448" y="1612"/>
                </a:cxn>
                <a:cxn ang="0">
                  <a:pos x="3738" y="1442"/>
                </a:cxn>
                <a:cxn ang="0">
                  <a:pos x="3938" y="1242"/>
                </a:cxn>
                <a:cxn ang="0">
                  <a:pos x="4034" y="1022"/>
                </a:cxn>
                <a:cxn ang="0">
                  <a:pos x="4014" y="790"/>
                </a:cxn>
                <a:cxn ang="0">
                  <a:pos x="3882" y="576"/>
                </a:cxn>
                <a:cxn ang="0">
                  <a:pos x="3650" y="386"/>
                </a:cxn>
                <a:cxn ang="0">
                  <a:pos x="3334" y="228"/>
                </a:cxn>
                <a:cxn ang="0">
                  <a:pos x="2948" y="106"/>
                </a:cxn>
                <a:cxn ang="0">
                  <a:pos x="2506" y="28"/>
                </a:cxn>
                <a:cxn ang="0">
                  <a:pos x="2020" y="0"/>
                </a:cxn>
                <a:cxn ang="0">
                  <a:pos x="1606" y="1736"/>
                </a:cxn>
                <a:cxn ang="0">
                  <a:pos x="1164" y="1678"/>
                </a:cxn>
                <a:cxn ang="0">
                  <a:pos x="776" y="1576"/>
                </a:cxn>
                <a:cxn ang="0">
                  <a:pos x="458" y="1436"/>
                </a:cxn>
                <a:cxn ang="0">
                  <a:pos x="224" y="1266"/>
                </a:cxn>
                <a:cxn ang="0">
                  <a:pos x="88" y="1074"/>
                </a:cxn>
                <a:cxn ang="0">
                  <a:pos x="68" y="864"/>
                </a:cxn>
                <a:cxn ang="0">
                  <a:pos x="166" y="664"/>
                </a:cxn>
                <a:cxn ang="0">
                  <a:pos x="370" y="486"/>
                </a:cxn>
                <a:cxn ang="0">
                  <a:pos x="662" y="336"/>
                </a:cxn>
                <a:cxn ang="0">
                  <a:pos x="1028" y="222"/>
                </a:cxn>
                <a:cxn ang="0">
                  <a:pos x="1454" y="148"/>
                </a:cxn>
                <a:cxn ang="0">
                  <a:pos x="1922" y="120"/>
                </a:cxn>
                <a:cxn ang="0">
                  <a:pos x="2392" y="148"/>
                </a:cxn>
                <a:cxn ang="0">
                  <a:pos x="2818" y="222"/>
                </a:cxn>
                <a:cxn ang="0">
                  <a:pos x="3184" y="336"/>
                </a:cxn>
                <a:cxn ang="0">
                  <a:pos x="3476" y="486"/>
                </a:cxn>
                <a:cxn ang="0">
                  <a:pos x="3680" y="664"/>
                </a:cxn>
                <a:cxn ang="0">
                  <a:pos x="3778" y="864"/>
                </a:cxn>
                <a:cxn ang="0">
                  <a:pos x="3758" y="1074"/>
                </a:cxn>
                <a:cxn ang="0">
                  <a:pos x="3622" y="1266"/>
                </a:cxn>
                <a:cxn ang="0">
                  <a:pos x="3388" y="1436"/>
                </a:cxn>
                <a:cxn ang="0">
                  <a:pos x="3070" y="1576"/>
                </a:cxn>
                <a:cxn ang="0">
                  <a:pos x="2682" y="1678"/>
                </a:cxn>
                <a:cxn ang="0">
                  <a:pos x="2240" y="1736"/>
                </a:cxn>
              </a:cxnLst>
              <a:rect l="0" t="0" r="r" b="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30196"/>
                    <a:invGamma/>
                    <a:alpha val="36000"/>
                  </a:schemeClr>
                </a:gs>
                <a:gs pos="100000">
                  <a:schemeClr val="bg2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3560" name="Oval 5"/>
            <p:cNvSpPr>
              <a:spLocks noChangeArrowheads="1"/>
            </p:cNvSpPr>
            <p:nvPr/>
          </p:nvSpPr>
          <p:spPr bwMode="gray">
            <a:xfrm rot="-1543677">
              <a:off x="2736" y="1728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23561" name="Oval 6"/>
            <p:cNvSpPr>
              <a:spLocks noChangeArrowheads="1"/>
            </p:cNvSpPr>
            <p:nvPr/>
          </p:nvSpPr>
          <p:spPr bwMode="gray">
            <a:xfrm rot="-1543677">
              <a:off x="4416" y="1824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23562" name="Oval 7"/>
            <p:cNvSpPr>
              <a:spLocks noChangeArrowheads="1"/>
            </p:cNvSpPr>
            <p:nvPr/>
          </p:nvSpPr>
          <p:spPr bwMode="gray">
            <a:xfrm rot="-1543677">
              <a:off x="1824" y="3504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23563" name="Oval 8"/>
            <p:cNvSpPr>
              <a:spLocks noChangeArrowheads="1"/>
            </p:cNvSpPr>
            <p:nvPr/>
          </p:nvSpPr>
          <p:spPr bwMode="gray">
            <a:xfrm rot="20056323">
              <a:off x="3792" y="2900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23564" name="Oval 9"/>
            <p:cNvSpPr>
              <a:spLocks noChangeArrowheads="1"/>
            </p:cNvSpPr>
            <p:nvPr/>
          </p:nvSpPr>
          <p:spPr bwMode="gray">
            <a:xfrm rot="-1543677">
              <a:off x="1296" y="2592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21866" name="Oval 10"/>
            <p:cNvSpPr>
              <a:spLocks noChangeArrowheads="1"/>
            </p:cNvSpPr>
            <p:nvPr/>
          </p:nvSpPr>
          <p:spPr bwMode="gray">
            <a:xfrm>
              <a:off x="2407" y="1260"/>
              <a:ext cx="819" cy="730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121867" name="Oval 11"/>
            <p:cNvSpPr>
              <a:spLocks noChangeArrowheads="1"/>
            </p:cNvSpPr>
            <p:nvPr/>
          </p:nvSpPr>
          <p:spPr bwMode="gray">
            <a:xfrm>
              <a:off x="999" y="2070"/>
              <a:ext cx="877" cy="750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373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121868" name="Oval 12"/>
            <p:cNvSpPr>
              <a:spLocks noChangeArrowheads="1"/>
            </p:cNvSpPr>
            <p:nvPr/>
          </p:nvSpPr>
          <p:spPr bwMode="gray">
            <a:xfrm>
              <a:off x="1493" y="2970"/>
              <a:ext cx="923" cy="774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121869" name="Oval 13"/>
            <p:cNvSpPr>
              <a:spLocks noChangeArrowheads="1"/>
            </p:cNvSpPr>
            <p:nvPr/>
          </p:nvSpPr>
          <p:spPr bwMode="gray">
            <a:xfrm>
              <a:off x="3065" y="2530"/>
              <a:ext cx="898" cy="791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tr-TR"/>
            </a:p>
          </p:txBody>
        </p:sp>
        <p:sp>
          <p:nvSpPr>
            <p:cNvPr id="121870" name="Oval 14"/>
            <p:cNvSpPr>
              <a:spLocks noChangeArrowheads="1"/>
            </p:cNvSpPr>
            <p:nvPr/>
          </p:nvSpPr>
          <p:spPr bwMode="gray">
            <a:xfrm>
              <a:off x="3791" y="1305"/>
              <a:ext cx="864" cy="720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3451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tr-TR" b="1"/>
            </a:p>
          </p:txBody>
        </p:sp>
        <p:sp>
          <p:nvSpPr>
            <p:cNvPr id="23570" name="Text Box 15"/>
            <p:cNvSpPr txBox="1">
              <a:spLocks noChangeArrowheads="1"/>
            </p:cNvSpPr>
            <p:nvPr/>
          </p:nvSpPr>
          <p:spPr bwMode="gray">
            <a:xfrm>
              <a:off x="1111" y="2295"/>
              <a:ext cx="60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tr-TR" b="1">
                  <a:solidFill>
                    <a:schemeClr val="bg1"/>
                  </a:solidFill>
                  <a:latin typeface="Verdana" pitchFamily="34" charset="0"/>
                </a:rPr>
                <a:t>Skype</a:t>
              </a:r>
              <a:endParaRPr lang="en-US" b="1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23571" name="Text Box 16"/>
            <p:cNvSpPr txBox="1">
              <a:spLocks noChangeArrowheads="1"/>
            </p:cNvSpPr>
            <p:nvPr/>
          </p:nvSpPr>
          <p:spPr bwMode="gray">
            <a:xfrm>
              <a:off x="2506" y="1485"/>
              <a:ext cx="67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tr-TR" b="1" dirty="0" err="1">
                  <a:solidFill>
                    <a:schemeClr val="bg1"/>
                  </a:solidFill>
                  <a:latin typeface="Verdana" pitchFamily="34" charset="0"/>
                </a:rPr>
                <a:t>Google</a:t>
              </a:r>
              <a:endParaRPr lang="en-US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23572" name="Text Box 17"/>
            <p:cNvSpPr txBox="1">
              <a:spLocks noChangeArrowheads="1"/>
            </p:cNvSpPr>
            <p:nvPr/>
          </p:nvSpPr>
          <p:spPr bwMode="gray">
            <a:xfrm>
              <a:off x="3837" y="1532"/>
              <a:ext cx="855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tr-TR" sz="1400" b="1" dirty="0" err="1">
                  <a:solidFill>
                    <a:schemeClr val="bg1"/>
                  </a:solidFill>
                  <a:latin typeface="Verdana" pitchFamily="34" charset="0"/>
                </a:rPr>
                <a:t>Wikispaces</a:t>
              </a:r>
              <a:endParaRPr lang="en-US" sz="1400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23573" name="Text Box 18"/>
            <p:cNvSpPr txBox="1">
              <a:spLocks noChangeArrowheads="1"/>
            </p:cNvSpPr>
            <p:nvPr/>
          </p:nvSpPr>
          <p:spPr bwMode="gray">
            <a:xfrm>
              <a:off x="3065" y="2802"/>
              <a:ext cx="88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tr-TR" b="1" dirty="0" err="1">
                  <a:solidFill>
                    <a:schemeClr val="bg1"/>
                  </a:solidFill>
                  <a:latin typeface="Verdana" pitchFamily="34" charset="0"/>
                </a:rPr>
                <a:t>Facebook</a:t>
              </a:r>
              <a:endParaRPr lang="en-US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23574" name="Text Box 19"/>
            <p:cNvSpPr txBox="1">
              <a:spLocks noChangeArrowheads="1"/>
            </p:cNvSpPr>
            <p:nvPr/>
          </p:nvSpPr>
          <p:spPr bwMode="gray">
            <a:xfrm>
              <a:off x="1471" y="3240"/>
              <a:ext cx="9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tr-TR" b="1">
                  <a:solidFill>
                    <a:schemeClr val="bg1"/>
                  </a:solidFill>
                  <a:latin typeface="Verdana" pitchFamily="34" charset="0"/>
                </a:rPr>
                <a:t>Twinspace</a:t>
              </a:r>
              <a:endParaRPr lang="en-US" b="1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23575" name="Text Box 20"/>
            <p:cNvSpPr txBox="1">
              <a:spLocks noChangeArrowheads="1"/>
            </p:cNvSpPr>
            <p:nvPr/>
          </p:nvSpPr>
          <p:spPr bwMode="gray">
            <a:xfrm>
              <a:off x="2160" y="2304"/>
              <a:ext cx="14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tr-TR" sz="2400" b="1"/>
                <a:t>Araçlar</a:t>
              </a:r>
              <a:endParaRPr lang="en-US" sz="2400" b="1"/>
            </a:p>
          </p:txBody>
        </p:sp>
        <p:sp>
          <p:nvSpPr>
            <p:cNvPr id="23576" name="Line 21"/>
            <p:cNvSpPr>
              <a:spLocks noChangeShapeType="1"/>
            </p:cNvSpPr>
            <p:nvPr/>
          </p:nvSpPr>
          <p:spPr bwMode="gray">
            <a:xfrm>
              <a:off x="1639" y="1545"/>
              <a:ext cx="1025" cy="7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tr-TR"/>
            </a:p>
          </p:txBody>
        </p:sp>
        <p:cxnSp>
          <p:nvCxnSpPr>
            <p:cNvPr id="23577" name="AutoShape 22"/>
            <p:cNvCxnSpPr>
              <a:cxnSpLocks noChangeShapeType="1"/>
            </p:cNvCxnSpPr>
            <p:nvPr/>
          </p:nvCxnSpPr>
          <p:spPr bwMode="gray">
            <a:xfrm flipH="1">
              <a:off x="559" y="1545"/>
              <a:ext cx="108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3578" name="Text Box 23"/>
            <p:cNvSpPr txBox="1">
              <a:spLocks noChangeArrowheads="1"/>
            </p:cNvSpPr>
            <p:nvPr/>
          </p:nvSpPr>
          <p:spPr bwMode="gray">
            <a:xfrm>
              <a:off x="480" y="1296"/>
              <a:ext cx="12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tr-TR" b="1">
                  <a:latin typeface="Verdana" pitchFamily="34" charset="0"/>
                </a:rPr>
                <a:t>Kullanılan</a:t>
              </a:r>
              <a:endParaRPr lang="en-US" b="1">
                <a:latin typeface="Verdana" pitchFamily="34" charset="0"/>
              </a:endParaRPr>
            </a:p>
          </p:txBody>
        </p:sp>
      </p:grpSp>
      <p:pic>
        <p:nvPicPr>
          <p:cNvPr id="23557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1725" y="6597650"/>
            <a:ext cx="12096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51" descr="logo_edu_trans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6165850"/>
            <a:ext cx="12668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kutusu"/>
          <p:cNvSpPr txBox="1"/>
          <p:nvPr/>
        </p:nvSpPr>
        <p:spPr>
          <a:xfrm>
            <a:off x="179512" y="1844824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/>
              <a:t>	Öğretmen ve öğrenciler birlikte hangi yöntemleri hangi konular için kullanabileceklerini planlarlar. </a:t>
            </a:r>
          </a:p>
          <a:p>
            <a:endParaRPr lang="tr-TR" sz="2400" b="1" dirty="0" smtClean="0"/>
          </a:p>
          <a:p>
            <a:endParaRPr lang="tr-TR" sz="2400" b="1" dirty="0" smtClean="0"/>
          </a:p>
          <a:p>
            <a:r>
              <a:rPr lang="tr-TR" sz="2400" b="1" dirty="0" smtClean="0"/>
              <a:t>	Öğrencilere uygun kaynakları seçmek öncelikli olmalıdır (video veya radyo vb araçlar). </a:t>
            </a:r>
          </a:p>
          <a:p>
            <a:endParaRPr lang="tr-TR" sz="2400" b="1" dirty="0" smtClean="0"/>
          </a:p>
          <a:p>
            <a:endParaRPr lang="tr-TR" sz="2400" b="1" dirty="0" smtClean="0"/>
          </a:p>
          <a:p>
            <a:r>
              <a:rPr lang="tr-TR" sz="2400" b="1" dirty="0" smtClean="0"/>
              <a:t>	 Böylece öğrenciler kendi oluşturacakları tekrar etme kaynaklarını, sınav öncesinde de aktif olarak kullanabilecekler.</a:t>
            </a:r>
          </a:p>
          <a:p>
            <a:endParaRPr lang="tr-TR" sz="2400" b="1" dirty="0"/>
          </a:p>
        </p:txBody>
      </p:sp>
      <p:sp>
        <p:nvSpPr>
          <p:cNvPr id="6" name="1 Başlık"/>
          <p:cNvSpPr>
            <a:spLocks noGrp="1"/>
          </p:cNvSpPr>
          <p:nvPr>
            <p:ph type="title"/>
          </p:nvPr>
        </p:nvSpPr>
        <p:spPr>
          <a:xfrm>
            <a:off x="381000" y="152400"/>
            <a:ext cx="7391400" cy="563563"/>
          </a:xfrm>
        </p:spPr>
        <p:txBody>
          <a:bodyPr/>
          <a:lstStyle/>
          <a:p>
            <a:r>
              <a:rPr lang="tr-TR" sz="2400" dirty="0" smtClean="0"/>
              <a:t/>
            </a:r>
            <a:br>
              <a:rPr lang="tr-TR" sz="2400" dirty="0" smtClean="0"/>
            </a:br>
            <a:r>
              <a:rPr lang="tr-TR" sz="2400" dirty="0" smtClean="0">
                <a:solidFill>
                  <a:srgbClr val="002060"/>
                </a:solidFill>
              </a:rPr>
              <a:t>Senaryo 7: </a:t>
            </a:r>
            <a:r>
              <a:rPr lang="tr-TR" sz="2400" dirty="0" smtClean="0"/>
              <a:t>Sınav Hazırlığını Online Öğrenme Etkinlikleri İle Birleştirme</a:t>
            </a:r>
            <a:br>
              <a:rPr lang="tr-TR" sz="2400" dirty="0" smtClean="0"/>
            </a:br>
            <a:endParaRPr lang="tr-T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2400" dirty="0" smtClean="0"/>
              <a:t/>
            </a:r>
            <a:br>
              <a:rPr lang="tr-TR" sz="2400" dirty="0" smtClean="0"/>
            </a:br>
            <a:r>
              <a:rPr lang="tr-TR" sz="2400" dirty="0" smtClean="0">
                <a:solidFill>
                  <a:srgbClr val="002060"/>
                </a:solidFill>
              </a:rPr>
              <a:t>Senaryo 7: </a:t>
            </a:r>
            <a:r>
              <a:rPr lang="tr-TR" sz="2400" dirty="0" smtClean="0"/>
              <a:t>Sınav Hazırlığını Online Öğrenme Etkinlikleri İle Birleştirme</a:t>
            </a:r>
            <a:br>
              <a:rPr lang="tr-TR" sz="2400" dirty="0" smtClean="0"/>
            </a:br>
            <a:endParaRPr lang="tr-TR" sz="2400" dirty="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1638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200" b="0" i="0" u="none" strike="noStrike" cap="none" normalizeH="0" baseline="0" smtClean="0">
                <a:ln>
                  <a:noFill/>
                </a:ln>
                <a:solidFill>
                  <a:srgbClr val="2A2A2A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kumimoji="0" lang="tr-TR" sz="1200" b="0" i="0" u="none" strike="noStrike" cap="none" normalizeH="0" baseline="0" smtClean="0">
                <a:ln>
                  <a:noFill/>
                </a:ln>
                <a:solidFill>
                  <a:srgbClr val="2A2A2A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kumimoji="0" lang="tr-TR" sz="1200" b="0" i="0" u="none" strike="noStrike" cap="none" normalizeH="0" baseline="0" smtClean="0">
                <a:ln>
                  <a:noFill/>
                </a:ln>
                <a:solidFill>
                  <a:srgbClr val="2A2A2A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kumimoji="0" lang="tr-TR" sz="1200" b="0" i="0" u="none" strike="noStrike" cap="none" normalizeH="0" baseline="0" smtClean="0">
                <a:ln>
                  <a:noFill/>
                </a:ln>
                <a:solidFill>
                  <a:srgbClr val="2A2A2A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Metin kutusu"/>
          <p:cNvSpPr txBox="1"/>
          <p:nvPr/>
        </p:nvSpPr>
        <p:spPr>
          <a:xfrm>
            <a:off x="1403648" y="234888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  <p:sp>
        <p:nvSpPr>
          <p:cNvPr id="18" name="17 Metin kutusu"/>
          <p:cNvSpPr txBox="1"/>
          <p:nvPr/>
        </p:nvSpPr>
        <p:spPr>
          <a:xfrm>
            <a:off x="251520" y="1700808"/>
            <a:ext cx="83529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/>
              <a:t>	</a:t>
            </a:r>
          </a:p>
          <a:p>
            <a:r>
              <a:rPr lang="tr-TR" sz="2400" b="1" dirty="0" smtClean="0"/>
              <a:t>	Bu tür etkinlikler diğerlerine göre daha çok zaman ve çaba istediğinden iyi planlanması gerekir.</a:t>
            </a:r>
          </a:p>
          <a:p>
            <a:endParaRPr lang="tr-TR" sz="2400" b="1" dirty="0" smtClean="0"/>
          </a:p>
          <a:p>
            <a:endParaRPr lang="tr-TR" sz="2400" b="1" dirty="0" smtClean="0"/>
          </a:p>
          <a:p>
            <a:endParaRPr lang="tr-TR" sz="2400" b="1" dirty="0" smtClean="0"/>
          </a:p>
          <a:p>
            <a:r>
              <a:rPr lang="tr-TR" sz="2400" b="1" dirty="0" smtClean="0"/>
              <a:t>	Her yerden tek bir şifre ile ulaşılabilecek şekilde online bir platformda depolanmalı ve arzuya göre sınıf-dışındaki kişilerle de paylaşılabilecek şekilde yüklenmelidir.</a:t>
            </a:r>
          </a:p>
          <a:p>
            <a:endParaRPr lang="tr-TR" sz="2400" b="1" dirty="0" smtClean="0"/>
          </a:p>
          <a:p>
            <a:r>
              <a:rPr lang="tr-TR" sz="2400" b="1" dirty="0" smtClean="0"/>
              <a:t> </a:t>
            </a:r>
          </a:p>
          <a:p>
            <a:r>
              <a:rPr lang="tr-TR" sz="2400" b="1" dirty="0" smtClean="0"/>
              <a:t> </a:t>
            </a:r>
          </a:p>
          <a:p>
            <a:endParaRPr lang="tr-T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etin kutusu"/>
          <p:cNvSpPr txBox="1"/>
          <p:nvPr/>
        </p:nvSpPr>
        <p:spPr>
          <a:xfrm>
            <a:off x="611560" y="1194911"/>
            <a:ext cx="6768752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u="sng" dirty="0" smtClean="0"/>
              <a:t>Örneğin öğrenciler;</a:t>
            </a:r>
          </a:p>
          <a:p>
            <a:endParaRPr lang="tr-TR" b="1" dirty="0" smtClean="0"/>
          </a:p>
          <a:p>
            <a:pPr>
              <a:buFont typeface="Arial" pitchFamily="34" charset="0"/>
              <a:buChar char="•"/>
            </a:pPr>
            <a:r>
              <a:rPr lang="tr-TR" b="1" dirty="0" smtClean="0"/>
              <a:t>     </a:t>
            </a:r>
            <a:r>
              <a:rPr lang="tr-TR" b="1" dirty="0" err="1" smtClean="0"/>
              <a:t>Android</a:t>
            </a:r>
            <a:r>
              <a:rPr lang="tr-TR" b="1" dirty="0" smtClean="0"/>
              <a:t> İşletim sistemli telefonlarda kullanılabilen </a:t>
            </a:r>
            <a:r>
              <a:rPr lang="tr-TR" b="1" dirty="0" err="1" smtClean="0"/>
              <a:t>flash</a:t>
            </a:r>
            <a:r>
              <a:rPr lang="tr-TR" b="1" dirty="0" smtClean="0"/>
              <a:t> </a:t>
            </a:r>
            <a:r>
              <a:rPr lang="tr-TR" b="1" dirty="0" err="1" smtClean="0"/>
              <a:t>cardları</a:t>
            </a:r>
            <a:r>
              <a:rPr lang="tr-TR" b="1" dirty="0" smtClean="0"/>
              <a:t>,</a:t>
            </a:r>
          </a:p>
          <a:p>
            <a:endParaRPr lang="tr-TR" b="1" dirty="0" smtClean="0"/>
          </a:p>
          <a:p>
            <a:pPr>
              <a:buFont typeface="Arial" pitchFamily="34" charset="0"/>
              <a:buChar char="•"/>
            </a:pPr>
            <a:r>
              <a:rPr lang="tr-TR" b="1" dirty="0" smtClean="0"/>
              <a:t>     Elektronik ortamda ortaklaşa çalışma yöntemi ile online olarak da hazırlanabilen zihin haritalarını,</a:t>
            </a:r>
          </a:p>
          <a:p>
            <a:pPr>
              <a:buFont typeface="Arial" pitchFamily="34" charset="0"/>
              <a:buChar char="•"/>
            </a:pPr>
            <a:endParaRPr lang="tr-TR" b="1" dirty="0" smtClean="0"/>
          </a:p>
          <a:p>
            <a:pPr>
              <a:buFont typeface="Arial" pitchFamily="34" charset="0"/>
              <a:buChar char="•"/>
            </a:pPr>
            <a:r>
              <a:rPr lang="tr-TR" b="1" dirty="0" smtClean="0"/>
              <a:t>     Klasik karton basım </a:t>
            </a:r>
            <a:r>
              <a:rPr lang="tr-TR" b="1" dirty="0" err="1" smtClean="0"/>
              <a:t>flash</a:t>
            </a:r>
            <a:r>
              <a:rPr lang="tr-TR" b="1" dirty="0" smtClean="0"/>
              <a:t> </a:t>
            </a:r>
            <a:r>
              <a:rPr lang="tr-TR" b="1" dirty="0" err="1" smtClean="0"/>
              <a:t>card'ları</a:t>
            </a:r>
            <a:r>
              <a:rPr lang="tr-TR" b="1" dirty="0" smtClean="0"/>
              <a:t>,</a:t>
            </a:r>
          </a:p>
          <a:p>
            <a:pPr>
              <a:buFont typeface="Arial" pitchFamily="34" charset="0"/>
              <a:buChar char="•"/>
            </a:pPr>
            <a:endParaRPr lang="tr-TR" b="1" dirty="0" smtClean="0"/>
          </a:p>
          <a:p>
            <a:pPr>
              <a:buFont typeface="Arial" pitchFamily="34" charset="0"/>
              <a:buChar char="•"/>
            </a:pPr>
            <a:r>
              <a:rPr lang="tr-TR" b="1" dirty="0" smtClean="0"/>
              <a:t>     Ses kayıtlarını ve videoları,</a:t>
            </a:r>
          </a:p>
          <a:p>
            <a:pPr>
              <a:buFont typeface="Arial" pitchFamily="34" charset="0"/>
              <a:buChar char="•"/>
            </a:pPr>
            <a:endParaRPr lang="tr-TR" b="1" dirty="0" smtClean="0"/>
          </a:p>
          <a:p>
            <a:pPr>
              <a:buFont typeface="Arial" pitchFamily="34" charset="0"/>
              <a:buChar char="•"/>
            </a:pPr>
            <a:r>
              <a:rPr lang="tr-TR" b="1" dirty="0" smtClean="0"/>
              <a:t>     Animasyonları ve simülasyonları,</a:t>
            </a:r>
          </a:p>
          <a:p>
            <a:pPr>
              <a:buFont typeface="Arial" pitchFamily="34" charset="0"/>
              <a:buChar char="•"/>
            </a:pPr>
            <a:endParaRPr lang="tr-TR" b="1" dirty="0" smtClean="0"/>
          </a:p>
          <a:p>
            <a:pPr>
              <a:buFont typeface="Arial" pitchFamily="34" charset="0"/>
              <a:buChar char="•"/>
            </a:pPr>
            <a:r>
              <a:rPr lang="tr-TR" b="1" dirty="0" smtClean="0"/>
              <a:t>     </a:t>
            </a:r>
            <a:r>
              <a:rPr lang="tr-TR" b="1" dirty="0" err="1" smtClean="0"/>
              <a:t>Wiki</a:t>
            </a:r>
            <a:r>
              <a:rPr lang="tr-TR" b="1" dirty="0" smtClean="0"/>
              <a:t> sayfalarını ve </a:t>
            </a:r>
            <a:r>
              <a:rPr lang="tr-TR" b="1" dirty="0" err="1" smtClean="0"/>
              <a:t>quizleri</a:t>
            </a:r>
            <a:r>
              <a:rPr lang="tr-TR" b="1" dirty="0" smtClean="0"/>
              <a:t>,</a:t>
            </a:r>
          </a:p>
          <a:p>
            <a:pPr>
              <a:buFont typeface="Arial" pitchFamily="34" charset="0"/>
              <a:buChar char="•"/>
            </a:pPr>
            <a:endParaRPr lang="tr-TR" b="1" dirty="0" smtClean="0"/>
          </a:p>
          <a:p>
            <a:pPr>
              <a:buFont typeface="Arial" pitchFamily="34" charset="0"/>
              <a:buChar char="•"/>
            </a:pPr>
            <a:r>
              <a:rPr lang="tr-TR" b="1" dirty="0" smtClean="0"/>
              <a:t>     Bulmacaları ve online eğitsel oyunları</a:t>
            </a:r>
          </a:p>
          <a:p>
            <a:endParaRPr lang="tr-TR" b="1" dirty="0" smtClean="0"/>
          </a:p>
          <a:p>
            <a:r>
              <a:rPr lang="tr-TR" sz="2400" b="1" u="sng" dirty="0" smtClean="0"/>
              <a:t>kullanabilirler.</a:t>
            </a:r>
            <a:endParaRPr lang="tr-TR" sz="2400" b="1" u="sng" dirty="0"/>
          </a:p>
        </p:txBody>
      </p:sp>
      <p:sp>
        <p:nvSpPr>
          <p:cNvPr id="6" name="1 Başlık"/>
          <p:cNvSpPr txBox="1">
            <a:spLocks/>
          </p:cNvSpPr>
          <p:nvPr/>
        </p:nvSpPr>
        <p:spPr bwMode="black">
          <a:xfrm>
            <a:off x="395536" y="116632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tr-T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tr-T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Senaryo 7: </a:t>
            </a:r>
            <a:r>
              <a:rPr kumimoji="0" lang="tr-T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Sınav Hazırlığını Online Öğrenme Etkinlikleri İle Birleştirme</a:t>
            </a:r>
            <a:br>
              <a:rPr kumimoji="0" lang="tr-T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tr-T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23l">
  <a:themeElements>
    <a:clrScheme name="cdb2004123l 2">
      <a:dk1>
        <a:srgbClr val="19426B"/>
      </a:dk1>
      <a:lt1>
        <a:srgbClr val="FFFFFF"/>
      </a:lt1>
      <a:dk2>
        <a:srgbClr val="008080"/>
      </a:dk2>
      <a:lt2>
        <a:srgbClr val="B2B2B2"/>
      </a:lt2>
      <a:accent1>
        <a:srgbClr val="35C9C2"/>
      </a:accent1>
      <a:accent2>
        <a:srgbClr val="398AC7"/>
      </a:accent2>
      <a:accent3>
        <a:srgbClr val="FFFFFF"/>
      </a:accent3>
      <a:accent4>
        <a:srgbClr val="14375A"/>
      </a:accent4>
      <a:accent5>
        <a:srgbClr val="AEE1DD"/>
      </a:accent5>
      <a:accent6>
        <a:srgbClr val="337DB4"/>
      </a:accent6>
      <a:hlink>
        <a:srgbClr val="8BBC00"/>
      </a:hlink>
      <a:folHlink>
        <a:srgbClr val="6D50CA"/>
      </a:folHlink>
    </a:clrScheme>
    <a:fontScheme name="cdb2004123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123l 1">
        <a:dk1>
          <a:srgbClr val="000000"/>
        </a:dk1>
        <a:lt1>
          <a:srgbClr val="FFFFFF"/>
        </a:lt1>
        <a:dk2>
          <a:srgbClr val="1640B6"/>
        </a:dk2>
        <a:lt2>
          <a:srgbClr val="B2B2B2"/>
        </a:lt2>
        <a:accent1>
          <a:srgbClr val="48BDEC"/>
        </a:accent1>
        <a:accent2>
          <a:srgbClr val="E68402"/>
        </a:accent2>
        <a:accent3>
          <a:srgbClr val="FFFFFF"/>
        </a:accent3>
        <a:accent4>
          <a:srgbClr val="000000"/>
        </a:accent4>
        <a:accent5>
          <a:srgbClr val="B1DBF4"/>
        </a:accent5>
        <a:accent6>
          <a:srgbClr val="D07702"/>
        </a:accent6>
        <a:hlink>
          <a:srgbClr val="339966"/>
        </a:hlink>
        <a:folHlink>
          <a:srgbClr val="7E88E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23l 2">
        <a:dk1>
          <a:srgbClr val="19426B"/>
        </a:dk1>
        <a:lt1>
          <a:srgbClr val="FFFFFF"/>
        </a:lt1>
        <a:dk2>
          <a:srgbClr val="008080"/>
        </a:dk2>
        <a:lt2>
          <a:srgbClr val="B2B2B2"/>
        </a:lt2>
        <a:accent1>
          <a:srgbClr val="35C9C2"/>
        </a:accent1>
        <a:accent2>
          <a:srgbClr val="398AC7"/>
        </a:accent2>
        <a:accent3>
          <a:srgbClr val="FFFFFF"/>
        </a:accent3>
        <a:accent4>
          <a:srgbClr val="14375A"/>
        </a:accent4>
        <a:accent5>
          <a:srgbClr val="AEE1DD"/>
        </a:accent5>
        <a:accent6>
          <a:srgbClr val="337DB4"/>
        </a:accent6>
        <a:hlink>
          <a:srgbClr val="8BBC00"/>
        </a:hlink>
        <a:folHlink>
          <a:srgbClr val="6D50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23l 3">
        <a:dk1>
          <a:srgbClr val="25095D"/>
        </a:dk1>
        <a:lt1>
          <a:srgbClr val="FFFFFF"/>
        </a:lt1>
        <a:dk2>
          <a:srgbClr val="235752"/>
        </a:dk2>
        <a:lt2>
          <a:srgbClr val="B2B2B2"/>
        </a:lt2>
        <a:accent1>
          <a:srgbClr val="DAAF34"/>
        </a:accent1>
        <a:accent2>
          <a:srgbClr val="6F9A3C"/>
        </a:accent2>
        <a:accent3>
          <a:srgbClr val="FFFFFF"/>
        </a:accent3>
        <a:accent4>
          <a:srgbClr val="1E064E"/>
        </a:accent4>
        <a:accent5>
          <a:srgbClr val="EAD4AE"/>
        </a:accent5>
        <a:accent6>
          <a:srgbClr val="648B35"/>
        </a:accent6>
        <a:hlink>
          <a:srgbClr val="8DAED9"/>
        </a:hlink>
        <a:folHlink>
          <a:srgbClr val="A8CB7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cdb2004123l</Template>
  <TotalTime>824</TotalTime>
  <Words>488</Words>
  <Application>Microsoft Office PowerPoint</Application>
  <PresentationFormat>Ekran Gösterisi (4:3)</PresentationFormat>
  <Paragraphs>204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18</vt:i4>
      </vt:variant>
    </vt:vector>
  </HeadingPairs>
  <TitlesOfParts>
    <vt:vector size="19" baseType="lpstr">
      <vt:lpstr>cdb2004123l</vt:lpstr>
      <vt:lpstr>Designing The  Future Classroom</vt:lpstr>
      <vt:lpstr>İçerik</vt:lpstr>
      <vt:lpstr>Bir sınıf düşünün...</vt:lpstr>
      <vt:lpstr>Slayt 4</vt:lpstr>
      <vt:lpstr>Hardware &amp; Software</vt:lpstr>
      <vt:lpstr> Kullanılan Web Araçları  Web 2.0 tools for education </vt:lpstr>
      <vt:lpstr> Senaryo 7: Sınav Hazırlığını Online Öğrenme Etkinlikleri İle Birleştirme </vt:lpstr>
      <vt:lpstr> Senaryo 7: Sınav Hazırlığını Online Öğrenme Etkinlikleri İle Birleştirme </vt:lpstr>
      <vt:lpstr>Slayt 9</vt:lpstr>
      <vt:lpstr> Senaryo 7: Örnekler </vt:lpstr>
      <vt:lpstr>Peer feedback</vt:lpstr>
      <vt:lpstr>Peer Feedback</vt:lpstr>
      <vt:lpstr>Peer Feedback</vt:lpstr>
      <vt:lpstr> Senaryo 7: Örnekler </vt:lpstr>
      <vt:lpstr>www.voki.com</vt:lpstr>
      <vt:lpstr>Slayt 16</vt:lpstr>
      <vt:lpstr>http://www.etwinning.lt/PDW</vt:lpstr>
      <vt:lpstr>Slayt 18</vt:lpstr>
    </vt:vector>
  </TitlesOfParts>
  <Company>Goodyear lastikleri T.A.S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ITEC Designing The  Future Classroom</dc:title>
  <dc:creator>aa05254</dc:creator>
  <cp:lastModifiedBy>User</cp:lastModifiedBy>
  <cp:revision>81</cp:revision>
  <dcterms:created xsi:type="dcterms:W3CDTF">2011-05-21T18:46:09Z</dcterms:created>
  <dcterms:modified xsi:type="dcterms:W3CDTF">2011-06-15T10:35:37Z</dcterms:modified>
</cp:coreProperties>
</file>