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2"/>
  </p:notesMasterIdLst>
  <p:sldIdLst>
    <p:sldId id="256" r:id="rId2"/>
    <p:sldId id="258" r:id="rId3"/>
    <p:sldId id="257" r:id="rId4"/>
    <p:sldId id="276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7" r:id="rId23"/>
    <p:sldId id="278" r:id="rId24"/>
    <p:sldId id="281" r:id="rId25"/>
    <p:sldId id="282" r:id="rId26"/>
    <p:sldId id="283" r:id="rId27"/>
    <p:sldId id="284" r:id="rId28"/>
    <p:sldId id="279" r:id="rId29"/>
    <p:sldId id="280" r:id="rId30"/>
    <p:sldId id="285" r:id="rId31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3961" autoAdjust="0"/>
  </p:normalViewPr>
  <p:slideViewPr>
    <p:cSldViewPr>
      <p:cViewPr varScale="1">
        <p:scale>
          <a:sx n="69" d="100"/>
          <a:sy n="69" d="100"/>
        </p:scale>
        <p:origin x="-5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Üstbilgi Yer Tutucusu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989609-B9AB-435C-AD6D-CAEE211FBB15}" type="datetimeFigureOut">
              <a:rPr lang="tr-TR" smtClean="0"/>
              <a:t>08.05.2011</a:t>
            </a:fld>
            <a:endParaRPr lang="tr-TR"/>
          </a:p>
        </p:txBody>
      </p:sp>
      <p:sp>
        <p:nvSpPr>
          <p:cNvPr id="4" name="3 Slayt Görüntüsü Yer Tutucusu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4 Not Yer Tutucusu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3F2E7B-FB1B-4BB4-8141-3B01132F7B49}" type="slidenum">
              <a:rPr lang="tr-TR" smtClean="0"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3F2E7B-FB1B-4BB4-8141-3B01132F7B49}" type="slidenum">
              <a:rPr lang="tr-TR" smtClean="0"/>
              <a:t>10</a:t>
            </a:fld>
            <a:endParaRPr lang="tr-T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Başlık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7" name="16 Alt Başlık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tr-TR" smtClean="0"/>
              <a:t>Asıl alt başlık stilini düzenlemek için tıklatın</a:t>
            </a:r>
            <a:endParaRPr kumimoji="0" lang="en-US"/>
          </a:p>
        </p:txBody>
      </p:sp>
      <p:sp>
        <p:nvSpPr>
          <p:cNvPr id="30" name="29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E6677-D021-4E3E-91D8-4611CED58DDB}" type="datetimeFigureOut">
              <a:rPr lang="tr-TR" smtClean="0"/>
              <a:t>08.05.2011</a:t>
            </a:fld>
            <a:endParaRPr lang="tr-TR"/>
          </a:p>
        </p:txBody>
      </p:sp>
      <p:sp>
        <p:nvSpPr>
          <p:cNvPr id="19" name="18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27" name="2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60392-047D-45F2-A61B-2AF3CB717915}" type="slidenum">
              <a:rPr lang="tr-TR" smtClean="0"/>
              <a:t>‹#›</a:t>
            </a:fld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E6677-D021-4E3E-91D8-4611CED58DDB}" type="datetimeFigureOut">
              <a:rPr lang="tr-TR" smtClean="0"/>
              <a:t>08.05.2011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60392-047D-45F2-A61B-2AF3CB717915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  <p:transition spd="slow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E6677-D021-4E3E-91D8-4611CED58DDB}" type="datetimeFigureOut">
              <a:rPr lang="tr-TR" smtClean="0"/>
              <a:t>08.05.2011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60392-047D-45F2-A61B-2AF3CB717915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  <p:transition spd="slow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E6677-D021-4E3E-91D8-4611CED58DDB}" type="datetimeFigureOut">
              <a:rPr lang="tr-TR" smtClean="0"/>
              <a:t>08.05.2011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60392-047D-45F2-A61B-2AF3CB717915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  <p:transition spd="slow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E6677-D021-4E3E-91D8-4611CED58DDB}" type="datetimeFigureOut">
              <a:rPr lang="tr-TR" smtClean="0"/>
              <a:t>08.05.2011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60392-047D-45F2-A61B-2AF3CB717915}" type="slidenum">
              <a:rPr lang="tr-TR" smtClean="0"/>
              <a:t>‹#›</a:t>
            </a:fld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E6677-D021-4E3E-91D8-4611CED58DDB}" type="datetimeFigureOut">
              <a:rPr lang="tr-TR" smtClean="0"/>
              <a:t>08.05.2011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60392-047D-45F2-A61B-2AF3CB717915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  <p:transition spd="slow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4 İçerik Yer Tutucusu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E6677-D021-4E3E-91D8-4611CED58DDB}" type="datetimeFigureOut">
              <a:rPr lang="tr-TR" smtClean="0"/>
              <a:t>08.05.2011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60392-047D-45F2-A61B-2AF3CB717915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  <p:transition spd="slow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E6677-D021-4E3E-91D8-4611CED58DDB}" type="datetimeFigureOut">
              <a:rPr lang="tr-TR" smtClean="0"/>
              <a:t>08.05.2011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60392-047D-45F2-A61B-2AF3CB717915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  <p:transition spd="slow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E6677-D021-4E3E-91D8-4611CED58DDB}" type="datetimeFigureOut">
              <a:rPr lang="tr-TR" smtClean="0"/>
              <a:t>08.05.2011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60392-047D-45F2-A61B-2AF3CB717915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  <p:transition spd="slow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E6677-D021-4E3E-91D8-4611CED58DDB}" type="datetimeFigureOut">
              <a:rPr lang="tr-TR" smtClean="0"/>
              <a:t>08.05.2011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60392-047D-45F2-A61B-2AF3CB717915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  <p:transition spd="slow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ek Köşesi Kesik ve Yuvarlatılmış Dikdörtgen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Dik Üçgen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E6677-D021-4E3E-91D8-4611CED58DDB}" type="datetimeFigureOut">
              <a:rPr lang="tr-TR" smtClean="0"/>
              <a:t>08.05.2011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D260392-047D-45F2-A61B-2AF3CB717915}" type="slidenum">
              <a:rPr lang="tr-TR" smtClean="0"/>
              <a:t>‹#›</a:t>
            </a:fld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tr-TR" smtClean="0"/>
              <a:t>Resim eklemek için simgeyi tıklatın</a:t>
            </a:r>
            <a:endParaRPr kumimoji="0" lang="en-US" dirty="0"/>
          </a:p>
        </p:txBody>
      </p:sp>
      <p:sp>
        <p:nvSpPr>
          <p:cNvPr id="10" name="9 Serbest Form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Serbest Form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Serbest Form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Serbest Form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Başlık Yer Tutucusu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0" name="29 Metin Yer Tutucusu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  <a:p>
            <a:pPr lvl="1" eaLnBrk="1" latinLnBrk="0" hangingPunct="1"/>
            <a:r>
              <a:rPr kumimoji="0" lang="tr-TR" smtClean="0"/>
              <a:t>İkinci düzey</a:t>
            </a:r>
          </a:p>
          <a:p>
            <a:pPr lvl="2" eaLnBrk="1" latinLnBrk="0" hangingPunct="1"/>
            <a:r>
              <a:rPr kumimoji="0" lang="tr-TR" smtClean="0"/>
              <a:t>Üçüncü düzey</a:t>
            </a:r>
          </a:p>
          <a:p>
            <a:pPr lvl="3" eaLnBrk="1" latinLnBrk="0" hangingPunct="1"/>
            <a:r>
              <a:rPr kumimoji="0" lang="tr-TR" smtClean="0"/>
              <a:t>Dördüncü düzey</a:t>
            </a:r>
          </a:p>
          <a:p>
            <a:pPr lvl="4" eaLnBrk="1" latinLnBrk="0" hangingPunct="1"/>
            <a:r>
              <a:rPr kumimoji="0" lang="tr-TR" smtClean="0"/>
              <a:t>Beşinci düzey</a:t>
            </a:r>
            <a:endParaRPr kumimoji="0" lang="en-US"/>
          </a:p>
        </p:txBody>
      </p:sp>
      <p:sp>
        <p:nvSpPr>
          <p:cNvPr id="10" name="9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51E6677-D021-4E3E-91D8-4611CED58DDB}" type="datetimeFigureOut">
              <a:rPr lang="tr-TR" smtClean="0"/>
              <a:t>08.05.2011</a:t>
            </a:fld>
            <a:endParaRPr lang="tr-TR"/>
          </a:p>
        </p:txBody>
      </p:sp>
      <p:sp>
        <p:nvSpPr>
          <p:cNvPr id="22" name="21 Altbilgi Yer Tutucusu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18" name="17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D260392-047D-45F2-A61B-2AF3CB717915}" type="slidenum">
              <a:rPr lang="tr-TR" smtClean="0"/>
              <a:t>‹#›</a:t>
            </a:fld>
            <a:endParaRPr lang="tr-TR"/>
          </a:p>
        </p:txBody>
      </p:sp>
      <p:grpSp>
        <p:nvGrpSpPr>
          <p:cNvPr id="2" name="1 Grup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Serbest Form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12 Serbest Form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fade thruBlk="1"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357158" y="2214554"/>
            <a:ext cx="8129590" cy="1470025"/>
          </a:xfrm>
        </p:spPr>
        <p:txBody>
          <a:bodyPr>
            <a:prstTxWarp prst="textChevron">
              <a:avLst/>
            </a:prstTxWarp>
            <a:normAutofit fontScale="90000"/>
          </a:bodyPr>
          <a:lstStyle/>
          <a:p>
            <a:r>
              <a:rPr lang="tr-TR" dirty="0" smtClean="0">
                <a:solidFill>
                  <a:srgbClr val="FF0000"/>
                </a:solidFill>
              </a:rPr>
              <a:t>Güneş Sistemi ve Ötesi:Uzay Bilmecesi</a:t>
            </a:r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428596" y="4071942"/>
            <a:ext cx="7854696" cy="1752600"/>
          </a:xfrm>
        </p:spPr>
        <p:txBody>
          <a:bodyPr/>
          <a:lstStyle/>
          <a:p>
            <a:r>
              <a:rPr lang="tr-TR" dirty="0" smtClean="0">
                <a:solidFill>
                  <a:srgbClr val="FF0000"/>
                </a:solidFill>
                <a:effectLst>
                  <a:glow rad="101600">
                    <a:srgbClr val="FFFF00">
                      <a:alpha val="60000"/>
                    </a:srgbClr>
                  </a:glow>
                  <a:reflection blurRad="6350" stA="60000" endA="900" endPos="60000" dist="29997" dir="5400000" sy="-100000" algn="bl" rotWithShape="0"/>
                </a:effectLst>
              </a:rPr>
              <a:t>Hazırlayan</a:t>
            </a:r>
          </a:p>
          <a:p>
            <a:r>
              <a:rPr lang="tr-TR" dirty="0" smtClean="0">
                <a:solidFill>
                  <a:srgbClr val="FF0000"/>
                </a:solidFill>
                <a:effectLst>
                  <a:glow rad="101600">
                    <a:srgbClr val="FFFF00">
                      <a:alpha val="60000"/>
                    </a:srgbClr>
                  </a:glow>
                  <a:reflection blurRad="6350" stA="60000" endA="900" endPos="60000" dist="29997" dir="5400000" sy="-100000" algn="bl" rotWithShape="0"/>
                </a:effectLst>
              </a:rPr>
              <a:t>Halil İbrahim </a:t>
            </a:r>
            <a:r>
              <a:rPr lang="tr-TR" dirty="0" err="1" smtClean="0">
                <a:solidFill>
                  <a:srgbClr val="FF0000"/>
                </a:solidFill>
                <a:effectLst>
                  <a:glow rad="101600">
                    <a:srgbClr val="FFFF00">
                      <a:alpha val="60000"/>
                    </a:srgbClr>
                  </a:glow>
                  <a:reflection blurRad="6350" stA="60000" endA="900" endPos="60000" dist="29997" dir="5400000" sy="-100000" algn="bl" rotWithShape="0"/>
                </a:effectLst>
              </a:rPr>
              <a:t>Erboğa</a:t>
            </a:r>
            <a:endParaRPr lang="tr-TR" dirty="0" smtClean="0">
              <a:solidFill>
                <a:srgbClr val="FF0000"/>
              </a:solidFill>
              <a:effectLst>
                <a:glow rad="101600">
                  <a:srgbClr val="FFFF00">
                    <a:alpha val="60000"/>
                  </a:srgbClr>
                </a:glow>
                <a:reflection blurRad="6350" stA="60000" endA="900" endPos="60000" dist="29997" dir="5400000" sy="-100000" algn="bl" rotWithShape="0"/>
              </a:effectLst>
            </a:endParaRPr>
          </a:p>
          <a:p>
            <a:r>
              <a:rPr lang="tr-TR" dirty="0" smtClean="0">
                <a:solidFill>
                  <a:srgbClr val="FF0000"/>
                </a:solidFill>
                <a:effectLst>
                  <a:glow rad="101600">
                    <a:srgbClr val="FFFF00">
                      <a:alpha val="60000"/>
                    </a:srgbClr>
                  </a:glow>
                  <a:reflection blurRad="6350" stA="60000" endA="900" endPos="60000" dist="29997" dir="5400000" sy="-100000" algn="bl" rotWithShape="0"/>
                </a:effectLst>
              </a:rPr>
              <a:t>2878        7/D</a:t>
            </a:r>
            <a:endParaRPr lang="tr-TR" dirty="0">
              <a:solidFill>
                <a:srgbClr val="FF0000"/>
              </a:solidFill>
              <a:effectLst>
                <a:glow rad="101600">
                  <a:srgbClr val="FFFF00">
                    <a:alpha val="60000"/>
                  </a:srgbClr>
                </a:glow>
                <a:reflection blurRad="6350" stA="60000" endA="900" endPos="60000" dist="29997" dir="5400000" sy="-100000" algn="bl" rotWithShape="0"/>
              </a:effectLst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istrator\Belgelerim\Resim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928670"/>
            <a:ext cx="7467264" cy="571504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r>
              <a:rPr lang="tr-TR" dirty="0" smtClean="0"/>
              <a:t>Güneş Sistemi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Merkezde  güneş ve onun etrafında belirli yörüngelerde  gezegenlerin , uyduların  vb. cisimlerin bulunduğu </a:t>
            </a:r>
            <a:r>
              <a:rPr lang="tr-TR" dirty="0" err="1" smtClean="0"/>
              <a:t>toplıluktur</a:t>
            </a:r>
            <a:r>
              <a:rPr lang="tr-TR" dirty="0" smtClean="0"/>
              <a:t>.</a:t>
            </a:r>
            <a:endParaRPr lang="tr-TR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www.nkfu.com/images/gunes_sistem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-936"/>
            <a:ext cx="9155702" cy="685893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tr-TR" dirty="0" smtClean="0"/>
              <a:t>                            Gezegenler ikiye ayrılır . Bunlar iç ve dış gezegenlerdir.</a:t>
            </a:r>
          </a:p>
          <a:p>
            <a:pPr>
              <a:buNone/>
            </a:pPr>
            <a:r>
              <a:rPr lang="tr-TR" dirty="0" smtClean="0"/>
              <a:t> </a:t>
            </a:r>
            <a:r>
              <a:rPr lang="tr-TR" dirty="0" smtClean="0"/>
              <a:t>            </a:t>
            </a:r>
            <a:r>
              <a:rPr lang="tr-TR" dirty="0" smtClean="0">
                <a:solidFill>
                  <a:srgbClr val="FF0000"/>
                </a:solidFill>
              </a:rPr>
              <a:t>İç gezegenler:</a:t>
            </a:r>
          </a:p>
          <a:p>
            <a:pPr>
              <a:buNone/>
            </a:pPr>
            <a:r>
              <a:rPr lang="tr-TR" dirty="0" smtClean="0"/>
              <a:t> </a:t>
            </a:r>
            <a:r>
              <a:rPr lang="tr-TR" dirty="0" smtClean="0"/>
              <a:t>             Küçüktür, güneşe yakındır  ve  halkası yoktur.</a:t>
            </a:r>
          </a:p>
          <a:p>
            <a:pPr>
              <a:buNone/>
            </a:pPr>
            <a:r>
              <a:rPr lang="tr-TR" dirty="0" smtClean="0"/>
              <a:t> </a:t>
            </a:r>
            <a:r>
              <a:rPr lang="tr-TR" dirty="0" smtClean="0"/>
              <a:t>      Bunlar ;  Merkür , Venüs , Dünya ve Mars’tır.</a:t>
            </a:r>
          </a:p>
          <a:p>
            <a:pPr>
              <a:buNone/>
            </a:pPr>
            <a:r>
              <a:rPr lang="tr-TR" dirty="0" smtClean="0"/>
              <a:t> </a:t>
            </a:r>
            <a:r>
              <a:rPr lang="tr-TR" dirty="0" smtClean="0"/>
              <a:t>            </a:t>
            </a:r>
            <a:r>
              <a:rPr lang="tr-TR" dirty="0" smtClean="0">
                <a:solidFill>
                  <a:srgbClr val="FF0000"/>
                </a:solidFill>
              </a:rPr>
              <a:t>Dış gezegenler:</a:t>
            </a:r>
          </a:p>
          <a:p>
            <a:pPr>
              <a:buNone/>
            </a:pPr>
            <a:r>
              <a:rPr lang="tr-TR" dirty="0" smtClean="0">
                <a:solidFill>
                  <a:srgbClr val="FF0000"/>
                </a:solidFill>
              </a:rPr>
              <a:t> </a:t>
            </a:r>
            <a:r>
              <a:rPr lang="tr-TR" dirty="0" smtClean="0">
                <a:solidFill>
                  <a:srgbClr val="FF0000"/>
                </a:solidFill>
              </a:rPr>
              <a:t>                 </a:t>
            </a:r>
            <a:r>
              <a:rPr lang="tr-TR" dirty="0" smtClean="0"/>
              <a:t>İç gezegenlere bakarak çok büyüktür.Halkası vardır.</a:t>
            </a:r>
            <a:r>
              <a:rPr lang="tr-TR" dirty="0" err="1" smtClean="0"/>
              <a:t>Geneş</a:t>
            </a:r>
            <a:r>
              <a:rPr lang="tr-TR" dirty="0" smtClean="0"/>
              <a:t> ‘ e uzaktır.</a:t>
            </a:r>
          </a:p>
          <a:p>
            <a:pPr>
              <a:buNone/>
            </a:pPr>
            <a:r>
              <a:rPr lang="tr-TR" dirty="0" smtClean="0">
                <a:solidFill>
                  <a:srgbClr val="FF0000"/>
                </a:solidFill>
              </a:rPr>
              <a:t> </a:t>
            </a:r>
            <a:r>
              <a:rPr lang="tr-TR" dirty="0" smtClean="0">
                <a:solidFill>
                  <a:srgbClr val="FF0000"/>
                </a:solidFill>
              </a:rPr>
              <a:t>          Bunlar:</a:t>
            </a:r>
            <a:r>
              <a:rPr lang="tr-TR" dirty="0" smtClean="0"/>
              <a:t>Jüpiter, Satürn, Uranüs v e Neptün.</a:t>
            </a:r>
            <a:endParaRPr lang="tr-TR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1143000"/>
          </a:xfrm>
        </p:spPr>
        <p:txBody>
          <a:bodyPr/>
          <a:lstStyle/>
          <a:p>
            <a:r>
              <a:rPr lang="tr-TR" dirty="0" smtClean="0">
                <a:solidFill>
                  <a:srgbClr val="FF0000"/>
                </a:solidFill>
              </a:rPr>
              <a:t>                Merkür</a:t>
            </a:r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24578" name="Picture 2" descr="http://astom.omu.edu.tr/images1/4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143000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tr-TR" dirty="0" smtClean="0"/>
              <a:t>    En küçük gezegendir ve Güneşe en yakın gezegendir.</a:t>
            </a:r>
          </a:p>
          <a:p>
            <a:pPr>
              <a:buNone/>
            </a:pPr>
            <a:r>
              <a:rPr lang="tr-TR" dirty="0" smtClean="0"/>
              <a:t>Uydusu , halkası ve atmosferi yoktur.</a:t>
            </a:r>
            <a:endParaRPr lang="tr-TR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                      VENÜS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tr-TR" dirty="0" smtClean="0"/>
              <a:t>     </a:t>
            </a:r>
            <a:endParaRPr lang="tr-TR" dirty="0"/>
          </a:p>
        </p:txBody>
      </p:sp>
      <p:pic>
        <p:nvPicPr>
          <p:cNvPr id="22530" name="Picture 2" descr="http://t0.gstatic.com/images?q=tbn:ANd9GcS9oU1C-jsko9YKvE00qVmctySTEeGTas76rsI0v1wL5dZKOR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8992" y="2714620"/>
            <a:ext cx="2162175" cy="211455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tr-TR" dirty="0" smtClean="0"/>
              <a:t>      Atmosferi çok kalındır.Dünyanın ikizidir.</a:t>
            </a:r>
            <a:r>
              <a:rPr lang="tr-TR" dirty="0" err="1" smtClean="0"/>
              <a:t>Geneşe</a:t>
            </a:r>
            <a:r>
              <a:rPr lang="tr-TR" dirty="0" smtClean="0"/>
              <a:t> uzaklık bakımında 2. </a:t>
            </a:r>
            <a:r>
              <a:rPr lang="tr-TR" dirty="0" err="1" smtClean="0"/>
              <a:t>dir</a:t>
            </a:r>
            <a:r>
              <a:rPr lang="tr-TR" dirty="0" smtClean="0"/>
              <a:t>. Uydusu ve halkası </a:t>
            </a:r>
            <a:r>
              <a:rPr lang="tr-TR" dirty="0" err="1" smtClean="0"/>
              <a:t>yoltur</a:t>
            </a:r>
            <a:r>
              <a:rPr lang="tr-TR" dirty="0" smtClean="0"/>
              <a:t>.</a:t>
            </a:r>
            <a:endParaRPr lang="tr-TR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             Dünya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20482" name="Picture 2" descr="http://t3.gstatic.com/images?q=tbn:ANd9GcRsvORgPrn4UASgLEIvzzC1xew_bICjbyMOQLbXiurIvIZUoTY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116" y="3857628"/>
            <a:ext cx="2466975" cy="184785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tr-TR" dirty="0" smtClean="0"/>
              <a:t>        Hayat olan tek gezegendir. Atmosferi vardır.Ekseni hafif eğiktir.Halkası yoktur.Bir tane uydusu vardır.</a:t>
            </a:r>
          </a:p>
          <a:p>
            <a:pPr>
              <a:buNone/>
            </a:pPr>
            <a:r>
              <a:rPr lang="tr-TR" dirty="0" smtClean="0"/>
              <a:t>Güneşe yakınlık bakımından 3.’dür.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/>
            </a:r>
            <a:br>
              <a:rPr lang="tr-TR" dirty="0" smtClean="0"/>
            </a:br>
            <a:r>
              <a:rPr lang="tr-TR" dirty="0" smtClean="0">
                <a:solidFill>
                  <a:srgbClr val="FF0000"/>
                </a:solidFill>
              </a:rPr>
              <a:t>Yıldız nedir?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tr-TR" dirty="0" smtClean="0"/>
              <a:t>      Çekirdeğin kimyasal değişimler gerçekleşen , çok sıcak gazlardan oluşan ve ışık yayan ,yaklaşık olarak küresel gök cismi</a:t>
            </a:r>
          </a:p>
          <a:p>
            <a:pPr>
              <a:buNone/>
            </a:pPr>
            <a:r>
              <a:rPr lang="tr-TR" dirty="0"/>
              <a:t> </a:t>
            </a:r>
            <a:r>
              <a:rPr lang="tr-TR" dirty="0" smtClean="0"/>
              <a:t>    </a:t>
            </a:r>
            <a:r>
              <a:rPr lang="tr-TR" dirty="0" smtClean="0">
                <a:solidFill>
                  <a:srgbClr val="FF0000"/>
                </a:solidFill>
              </a:rPr>
              <a:t>ÖRN:</a:t>
            </a:r>
            <a:r>
              <a:rPr lang="tr-TR" dirty="0" smtClean="0"/>
              <a:t>Güneş.</a:t>
            </a:r>
            <a:endParaRPr lang="tr-TR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                    MARS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</p:txBody>
      </p:sp>
      <p:pic>
        <p:nvPicPr>
          <p:cNvPr id="18434" name="Picture 2" descr="http://t0.gstatic.com/images?q=tbn:ANd9GcQFL_WKMp0IdznAfCk4dfB6NeHs-qKh7SndMFX5wbbZMXmPTxiX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43306" y="3500438"/>
            <a:ext cx="2143125" cy="213360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tr-TR" dirty="0" smtClean="0"/>
              <a:t>       Güneşe yakınlık bakımından 4.’dür.Son iç gezegendir.Kızıl gezegen  olarak  adlandırılır.Yaşam olabileceği düşünülmüştür.2 tane uydusu vardır.</a:t>
            </a:r>
            <a:endParaRPr lang="tr-TR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                        JÜPİTER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39938" name="Picture 2" descr="http://t2.gstatic.com/images?q=tbn:ANd9GcT8v8GRPqlmbKI6j6tkdlSqRyynDZiGzdKl9URkxmG6qEtNwXkpm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8992" y="2428868"/>
            <a:ext cx="2190750" cy="208597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tr-TR" dirty="0" smtClean="0"/>
              <a:t> En büyük gezegendir.63 tane uydusu vardır.Halkası vardır siyahtır.İlk dış gezegendir.Güneşe uzaklık bakımdan 5.’</a:t>
            </a:r>
            <a:r>
              <a:rPr lang="tr-TR" dirty="0" err="1" smtClean="0"/>
              <a:t>dir</a:t>
            </a:r>
            <a:r>
              <a:rPr lang="tr-TR" dirty="0" smtClean="0"/>
              <a:t>.</a:t>
            </a:r>
            <a:endParaRPr lang="tr-TR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                SATÜRN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</p:txBody>
      </p:sp>
      <p:pic>
        <p:nvPicPr>
          <p:cNvPr id="40962" name="Picture 2" descr="http://t3.gstatic.com/images?q=tbn:ANd9GcSdMdhMNoblsRG6Rt9rWUHWN_brNblUJiFoqvN412geeNyNEZC--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2214554"/>
            <a:ext cx="2466975" cy="184785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tr-TR" dirty="0" smtClean="0"/>
              <a:t> İkinci büyük gezegendir.Güneşe yakınlık bakımından 6. sıradadır.56 tane uydusu vardır.Halkası vardır.</a:t>
            </a:r>
            <a:endParaRPr lang="tr-TR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                     URANÜS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41986" name="Picture 2" descr="http://t3.gstatic.com/images?q=tbn:ANd9GcSdMdhMNoblsRG6Rt9rWUHWN_brNblUJiFoqvN412geeNyNEZC--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1802" y="2714620"/>
            <a:ext cx="2466975" cy="184785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tr-TR" dirty="0" smtClean="0"/>
              <a:t>   Güneşe uzaklık bakımdan gezegendir.10 tane halkası vardır.varil gibi döner.27 </a:t>
            </a:r>
            <a:r>
              <a:rPr lang="tr-TR" dirty="0" smtClean="0"/>
              <a:t>t</a:t>
            </a:r>
            <a:r>
              <a:rPr lang="tr-TR" dirty="0" smtClean="0"/>
              <a:t>ane uydusu vardır.</a:t>
            </a:r>
            <a:endParaRPr lang="tr-TR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                  NEPTÜN 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37890" name="Picture 2" descr="http://t0.gstatic.com/images?q=tbn:ANd9GcSeP0hOEFoOC4lj7rLZKno0s--2og7uJReMh2c9Gnd0KzoXf7WWS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8992" y="2714620"/>
            <a:ext cx="2047875" cy="223837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tr-TR" dirty="0" smtClean="0"/>
              <a:t>   Açık renklidir.Güneş sisteminde en son gezegendir. </a:t>
            </a:r>
          </a:p>
          <a:p>
            <a:pPr>
              <a:buNone/>
            </a:pPr>
            <a:endParaRPr lang="tr-TR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>
                <a:solidFill>
                  <a:srgbClr val="FF0000"/>
                </a:solidFill>
              </a:rPr>
              <a:t>Takim yıldız nedir?</a:t>
            </a:r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tr-TR" dirty="0" smtClean="0"/>
              <a:t>        Bakış doğrultumuza göre bir toplulukmuş gibi görünen , gökyüzünde belirgin şekiller oluşturan yıldızlar topluluğudur.</a:t>
            </a:r>
          </a:p>
          <a:p>
            <a:pPr>
              <a:buNone/>
            </a:pPr>
            <a:r>
              <a:rPr lang="tr-TR" dirty="0" smtClean="0">
                <a:solidFill>
                  <a:srgbClr val="FF0000"/>
                </a:solidFill>
              </a:rPr>
              <a:t>Örn:</a:t>
            </a:r>
            <a:r>
              <a:rPr lang="tr-TR" dirty="0" smtClean="0"/>
              <a:t>Büyükayı,</a:t>
            </a:r>
            <a:r>
              <a:rPr lang="tr-TR" dirty="0" err="1" smtClean="0"/>
              <a:t>küçükayı</a:t>
            </a:r>
            <a:endParaRPr lang="tr-TR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prstTxWarp prst="textCirclePour">
              <a:avLst/>
            </a:prstTxWarp>
          </a:bodyPr>
          <a:lstStyle/>
          <a:p>
            <a:pPr>
              <a:buNone/>
            </a:pPr>
            <a:r>
              <a:rPr lang="tr-TR" dirty="0" smtClean="0"/>
              <a:t>  </a:t>
            </a:r>
            <a:r>
              <a:rPr lang="tr-TR" dirty="0" smtClean="0">
                <a:solidFill>
                  <a:srgbClr val="FF0000"/>
                </a:solidFill>
              </a:rPr>
              <a:t>TEŞEKKÜRLER</a:t>
            </a:r>
            <a:endParaRPr lang="tr-TR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>
                <a:solidFill>
                  <a:srgbClr val="FF0000"/>
                </a:solidFill>
              </a:rPr>
              <a:t>Kuyruklu yıldız</a:t>
            </a:r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tr-TR" dirty="0" smtClean="0"/>
              <a:t>     Güneş çevresinde uzun ve eliptik bir yörüngede dolanan donmuş halde bulunan gaz , toz , taş parçalarından meydana gelen gök taşları. </a:t>
            </a:r>
          </a:p>
          <a:p>
            <a:pPr>
              <a:buNone/>
            </a:pPr>
            <a:r>
              <a:rPr lang="tr-TR" dirty="0" smtClean="0">
                <a:solidFill>
                  <a:srgbClr val="FF0000"/>
                </a:solidFill>
              </a:rPr>
              <a:t>Örn:</a:t>
            </a:r>
            <a:r>
              <a:rPr lang="tr-TR" dirty="0" smtClean="0"/>
              <a:t>Halley ve </a:t>
            </a:r>
            <a:r>
              <a:rPr lang="tr-TR" dirty="0" err="1" smtClean="0"/>
              <a:t>Ikaye</a:t>
            </a:r>
            <a:r>
              <a:rPr lang="tr-TR" dirty="0" smtClean="0"/>
              <a:t> - </a:t>
            </a:r>
            <a:r>
              <a:rPr lang="tr-TR" dirty="0" err="1" smtClean="0"/>
              <a:t>Zhang</a:t>
            </a:r>
            <a:endParaRPr lang="tr-TR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>
                <a:solidFill>
                  <a:srgbClr val="FF0000"/>
                </a:solidFill>
              </a:rPr>
              <a:t>Gezegen nedir?</a:t>
            </a:r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tr-TR" dirty="0" smtClean="0"/>
              <a:t>      Bir yıldızın , özellikle güneşin etrafında </a:t>
            </a:r>
            <a:endParaRPr lang="tr-TR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>
                <a:solidFill>
                  <a:srgbClr val="FF0000"/>
                </a:solidFill>
              </a:rPr>
              <a:t>Yıldız kayması?</a:t>
            </a:r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tr-TR" dirty="0" smtClean="0"/>
              <a:t>     Meteor taşlarının hareketlenmesine Yıldız kayması denir.Yıldızlar sabittir yerinden oynamaz Güneş gibi.</a:t>
            </a:r>
            <a:endParaRPr lang="tr-TR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</p:spPr>
        <p:txBody>
          <a:bodyPr/>
          <a:lstStyle/>
          <a:p>
            <a:r>
              <a:rPr lang="tr-TR" dirty="0" smtClean="0">
                <a:solidFill>
                  <a:srgbClr val="FF00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Sorular </a:t>
            </a:r>
            <a:endParaRPr lang="tr-TR" dirty="0">
              <a:solidFill>
                <a:srgbClr val="FF0000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285720" y="1214422"/>
            <a:ext cx="8401080" cy="542928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tr-TR" dirty="0"/>
              <a:t> </a:t>
            </a:r>
            <a:r>
              <a:rPr lang="tr-TR" dirty="0" smtClean="0"/>
              <a:t>      Doğru olanın altına D yanlış olanın altına  Y koyunuz</a:t>
            </a:r>
          </a:p>
          <a:p>
            <a:pPr>
              <a:buNone/>
            </a:pPr>
            <a:r>
              <a:rPr lang="tr-TR" dirty="0" smtClean="0"/>
              <a:t>    </a:t>
            </a:r>
            <a:r>
              <a:rPr lang="tr-TR" dirty="0" smtClean="0">
                <a:solidFill>
                  <a:srgbClr val="FF0000"/>
                </a:solidFill>
              </a:rPr>
              <a:t>1)</a:t>
            </a:r>
            <a:r>
              <a:rPr lang="tr-TR" dirty="0" smtClean="0"/>
              <a:t>Güneş bir yıldızdır.</a:t>
            </a:r>
          </a:p>
          <a:p>
            <a:pPr>
              <a:buNone/>
            </a:pPr>
            <a:r>
              <a:rPr lang="tr-TR" dirty="0"/>
              <a:t> </a:t>
            </a:r>
            <a:r>
              <a:rPr lang="tr-TR" dirty="0" smtClean="0"/>
              <a:t>        </a:t>
            </a:r>
            <a:r>
              <a:rPr lang="tr-TR" dirty="0" smtClean="0">
                <a:solidFill>
                  <a:srgbClr val="FF0000"/>
                </a:solidFill>
              </a:rPr>
              <a:t> Doğru </a:t>
            </a:r>
          </a:p>
          <a:p>
            <a:pPr>
              <a:buNone/>
            </a:pPr>
            <a:r>
              <a:rPr lang="tr-TR" dirty="0" smtClean="0"/>
              <a:t>    </a:t>
            </a:r>
            <a:r>
              <a:rPr lang="tr-TR" dirty="0" smtClean="0">
                <a:solidFill>
                  <a:srgbClr val="FF0000"/>
                </a:solidFill>
              </a:rPr>
              <a:t>2)</a:t>
            </a:r>
            <a:r>
              <a:rPr lang="tr-TR" dirty="0" smtClean="0"/>
              <a:t>Yıldızlar köşeli değildir , küreseldir</a:t>
            </a:r>
          </a:p>
          <a:p>
            <a:pPr>
              <a:buNone/>
            </a:pPr>
            <a:r>
              <a:rPr lang="tr-TR" dirty="0"/>
              <a:t> </a:t>
            </a:r>
            <a:r>
              <a:rPr lang="tr-TR" dirty="0" smtClean="0"/>
              <a:t>         </a:t>
            </a:r>
            <a:r>
              <a:rPr lang="tr-TR" dirty="0" smtClean="0">
                <a:solidFill>
                  <a:srgbClr val="FF0000"/>
                </a:solidFill>
              </a:rPr>
              <a:t> Doğru</a:t>
            </a:r>
          </a:p>
          <a:p>
            <a:pPr>
              <a:buNone/>
            </a:pPr>
            <a:r>
              <a:rPr lang="tr-TR" dirty="0" smtClean="0"/>
              <a:t>    </a:t>
            </a:r>
            <a:r>
              <a:rPr lang="tr-TR" dirty="0" smtClean="0">
                <a:solidFill>
                  <a:srgbClr val="FF0000"/>
                </a:solidFill>
              </a:rPr>
              <a:t>3)</a:t>
            </a:r>
            <a:r>
              <a:rPr lang="tr-TR" dirty="0" smtClean="0"/>
              <a:t>Bize en yakın yıldız Aydır. </a:t>
            </a:r>
          </a:p>
          <a:p>
            <a:pPr>
              <a:buNone/>
            </a:pPr>
            <a:r>
              <a:rPr lang="tr-TR" dirty="0"/>
              <a:t> </a:t>
            </a:r>
            <a:r>
              <a:rPr lang="tr-TR" dirty="0" smtClean="0"/>
              <a:t>            </a:t>
            </a:r>
            <a:r>
              <a:rPr lang="tr-TR" dirty="0" smtClean="0">
                <a:solidFill>
                  <a:srgbClr val="FF0000"/>
                </a:solidFill>
              </a:rPr>
              <a:t>Yanlış.Çünkü ay bir yıldız değildir.</a:t>
            </a:r>
          </a:p>
          <a:p>
            <a:pPr>
              <a:buNone/>
            </a:pPr>
            <a:r>
              <a:rPr lang="tr-TR" dirty="0" smtClean="0"/>
              <a:t>    </a:t>
            </a:r>
            <a:r>
              <a:rPr lang="tr-TR" dirty="0" smtClean="0">
                <a:solidFill>
                  <a:srgbClr val="FF0000"/>
                </a:solidFill>
              </a:rPr>
              <a:t>4)</a:t>
            </a:r>
            <a:r>
              <a:rPr lang="tr-TR" dirty="0" smtClean="0"/>
              <a:t>Kuyruklu yıldız ,  yıldız değildir.</a:t>
            </a:r>
          </a:p>
          <a:p>
            <a:pPr>
              <a:buNone/>
            </a:pPr>
            <a:r>
              <a:rPr lang="tr-TR" dirty="0"/>
              <a:t> </a:t>
            </a:r>
            <a:r>
              <a:rPr lang="tr-TR" dirty="0" smtClean="0"/>
              <a:t>           </a:t>
            </a:r>
            <a:r>
              <a:rPr lang="tr-TR" dirty="0" smtClean="0">
                <a:solidFill>
                  <a:srgbClr val="FF0000"/>
                </a:solidFill>
              </a:rPr>
              <a:t> Doğru</a:t>
            </a:r>
            <a:endParaRPr lang="tr-TR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3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0" y="714356"/>
            <a:ext cx="9144000" cy="6143644"/>
          </a:xfrm>
        </p:spPr>
        <p:txBody>
          <a:bodyPr>
            <a:normAutofit fontScale="85000" lnSpcReduction="20000"/>
          </a:bodyPr>
          <a:lstStyle/>
          <a:p>
            <a:pPr marL="514350" indent="-514350">
              <a:buNone/>
            </a:pPr>
            <a:r>
              <a:rPr lang="tr-TR" dirty="0" smtClean="0"/>
              <a:t>  </a:t>
            </a:r>
          </a:p>
          <a:p>
            <a:pPr marL="514350" indent="-514350">
              <a:buNone/>
            </a:pPr>
            <a:r>
              <a:rPr lang="tr-TR" dirty="0" smtClean="0"/>
              <a:t> </a:t>
            </a:r>
            <a:r>
              <a:rPr lang="tr-TR" sz="3500" dirty="0" smtClean="0">
                <a:solidFill>
                  <a:srgbClr val="FF0000"/>
                </a:solidFill>
              </a:rPr>
              <a:t>1) </a:t>
            </a:r>
            <a:r>
              <a:rPr lang="tr-TR" sz="3500" dirty="0" smtClean="0"/>
              <a:t>Yıldızların gök yüzünde yerleri değişmez</a:t>
            </a:r>
          </a:p>
          <a:p>
            <a:pPr marL="514350" indent="-514350">
              <a:buNone/>
            </a:pPr>
            <a:r>
              <a:rPr lang="tr-TR" sz="3500" dirty="0" smtClean="0"/>
              <a:t>                                        </a:t>
            </a:r>
            <a:r>
              <a:rPr lang="tr-TR" sz="3500" dirty="0" smtClean="0">
                <a:solidFill>
                  <a:srgbClr val="FF0000"/>
                </a:solidFill>
              </a:rPr>
              <a:t> Doğru </a:t>
            </a:r>
          </a:p>
          <a:p>
            <a:pPr marL="514350" indent="-514350">
              <a:buNone/>
            </a:pPr>
            <a:r>
              <a:rPr lang="tr-TR" sz="3500" dirty="0" smtClean="0">
                <a:solidFill>
                  <a:srgbClr val="FF0000"/>
                </a:solidFill>
              </a:rPr>
              <a:t> </a:t>
            </a:r>
            <a:r>
              <a:rPr lang="tr-TR" sz="3500" dirty="0" smtClean="0">
                <a:solidFill>
                  <a:srgbClr val="FF0000"/>
                </a:solidFill>
              </a:rPr>
              <a:t>  2) </a:t>
            </a:r>
            <a:r>
              <a:rPr lang="tr-TR" sz="3500" dirty="0" smtClean="0"/>
              <a:t>Yıldızların tamamı çıplak gözle görülebilir</a:t>
            </a:r>
          </a:p>
          <a:p>
            <a:pPr marL="514350" indent="-514350">
              <a:buNone/>
            </a:pPr>
            <a:r>
              <a:rPr lang="tr-TR" sz="3500" dirty="0" smtClean="0">
                <a:solidFill>
                  <a:srgbClr val="FF0000"/>
                </a:solidFill>
              </a:rPr>
              <a:t> </a:t>
            </a:r>
            <a:r>
              <a:rPr lang="tr-TR" sz="3500" dirty="0" smtClean="0">
                <a:solidFill>
                  <a:srgbClr val="FF0000"/>
                </a:solidFill>
              </a:rPr>
              <a:t>                                         yanlış</a:t>
            </a:r>
          </a:p>
          <a:p>
            <a:pPr marL="514350" indent="-514350">
              <a:buNone/>
            </a:pPr>
            <a:r>
              <a:rPr lang="tr-TR" sz="3500" dirty="0" smtClean="0">
                <a:solidFill>
                  <a:srgbClr val="FF0000"/>
                </a:solidFill>
              </a:rPr>
              <a:t> </a:t>
            </a:r>
            <a:r>
              <a:rPr lang="tr-TR" sz="3500" dirty="0" smtClean="0">
                <a:solidFill>
                  <a:srgbClr val="FF0000"/>
                </a:solidFill>
              </a:rPr>
              <a:t>   3) </a:t>
            </a:r>
            <a:r>
              <a:rPr lang="tr-TR" sz="3500" dirty="0" smtClean="0"/>
              <a:t>Yıldızların rengi sıcaklıklarına göre değişebilir.</a:t>
            </a:r>
          </a:p>
          <a:p>
            <a:pPr marL="514350" indent="-514350">
              <a:buNone/>
            </a:pPr>
            <a:r>
              <a:rPr lang="tr-TR" sz="3500" dirty="0" smtClean="0">
                <a:solidFill>
                  <a:srgbClr val="FF0000"/>
                </a:solidFill>
              </a:rPr>
              <a:t> </a:t>
            </a:r>
            <a:r>
              <a:rPr lang="tr-TR" sz="3500" dirty="0" smtClean="0">
                <a:solidFill>
                  <a:srgbClr val="FF0000"/>
                </a:solidFill>
              </a:rPr>
              <a:t>                                          Doğru</a:t>
            </a:r>
          </a:p>
          <a:p>
            <a:pPr marL="514350" indent="-514350">
              <a:buNone/>
            </a:pPr>
            <a:r>
              <a:rPr lang="tr-TR" sz="3500" dirty="0" smtClean="0">
                <a:solidFill>
                  <a:srgbClr val="FF0000"/>
                </a:solidFill>
              </a:rPr>
              <a:t> </a:t>
            </a:r>
            <a:r>
              <a:rPr lang="tr-TR" sz="3500" dirty="0" smtClean="0">
                <a:solidFill>
                  <a:srgbClr val="FF0000"/>
                </a:solidFill>
              </a:rPr>
              <a:t>   4) </a:t>
            </a:r>
            <a:r>
              <a:rPr lang="tr-TR" sz="3500" dirty="0" smtClean="0"/>
              <a:t>Işığın bir saniyede aldığı yola ışık yılı denir</a:t>
            </a:r>
          </a:p>
          <a:p>
            <a:pPr marL="514350" indent="-514350">
              <a:buNone/>
            </a:pPr>
            <a:r>
              <a:rPr lang="tr-TR" sz="3500" dirty="0" smtClean="0">
                <a:solidFill>
                  <a:srgbClr val="FF0000"/>
                </a:solidFill>
              </a:rPr>
              <a:t> </a:t>
            </a:r>
            <a:r>
              <a:rPr lang="tr-TR" sz="3500" dirty="0" smtClean="0">
                <a:solidFill>
                  <a:srgbClr val="FF0000"/>
                </a:solidFill>
              </a:rPr>
              <a:t>                                           Yanlış</a:t>
            </a:r>
          </a:p>
          <a:p>
            <a:pPr marL="514350" indent="-514350">
              <a:buNone/>
            </a:pPr>
            <a:r>
              <a:rPr lang="tr-TR" sz="3500" dirty="0" smtClean="0">
                <a:solidFill>
                  <a:srgbClr val="FF0000"/>
                </a:solidFill>
              </a:rPr>
              <a:t> </a:t>
            </a:r>
            <a:r>
              <a:rPr lang="tr-TR" sz="3500" dirty="0" smtClean="0">
                <a:solidFill>
                  <a:srgbClr val="FF0000"/>
                </a:solidFill>
              </a:rPr>
              <a:t>    5) </a:t>
            </a:r>
            <a:r>
              <a:rPr lang="tr-TR" sz="3500" dirty="0" smtClean="0"/>
              <a:t>Tüm gezegenler kendi ışıklarını yayarlar</a:t>
            </a:r>
          </a:p>
          <a:p>
            <a:pPr marL="514350" indent="-514350">
              <a:buNone/>
            </a:pPr>
            <a:r>
              <a:rPr lang="tr-TR" sz="3500" dirty="0" smtClean="0">
                <a:solidFill>
                  <a:srgbClr val="FF0000"/>
                </a:solidFill>
              </a:rPr>
              <a:t> </a:t>
            </a:r>
            <a:r>
              <a:rPr lang="tr-TR" sz="3500" dirty="0" smtClean="0">
                <a:solidFill>
                  <a:srgbClr val="FF0000"/>
                </a:solidFill>
              </a:rPr>
              <a:t>                                            Yanlış</a:t>
            </a:r>
          </a:p>
          <a:p>
            <a:pPr marL="514350" indent="-514350">
              <a:buNone/>
            </a:pPr>
            <a:r>
              <a:rPr lang="tr-TR" sz="3500" dirty="0" smtClean="0">
                <a:solidFill>
                  <a:srgbClr val="FF0000"/>
                </a:solidFill>
              </a:rPr>
              <a:t> </a:t>
            </a:r>
            <a:r>
              <a:rPr lang="tr-TR" sz="3500" dirty="0" smtClean="0">
                <a:solidFill>
                  <a:srgbClr val="FF0000"/>
                </a:solidFill>
              </a:rPr>
              <a:t>   </a:t>
            </a:r>
          </a:p>
          <a:p>
            <a:pPr marL="514350" indent="-514350">
              <a:buNone/>
            </a:pPr>
            <a:r>
              <a:rPr lang="tr-TR" dirty="0" smtClean="0">
                <a:solidFill>
                  <a:srgbClr val="FF0000"/>
                </a:solidFill>
              </a:rPr>
              <a:t> </a:t>
            </a:r>
            <a:r>
              <a:rPr lang="tr-TR" dirty="0" smtClean="0">
                <a:solidFill>
                  <a:srgbClr val="FF0000"/>
                </a:solidFill>
              </a:rPr>
              <a:t>  </a:t>
            </a:r>
          </a:p>
          <a:p>
            <a:pPr marL="514350" indent="-514350">
              <a:buNone/>
            </a:pPr>
            <a:r>
              <a:rPr lang="tr-TR" dirty="0" smtClean="0">
                <a:solidFill>
                  <a:srgbClr val="FF0000"/>
                </a:solidFill>
              </a:rPr>
              <a:t>     </a:t>
            </a:r>
            <a:endParaRPr lang="tr-TR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8" dur="1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0" y="785794"/>
            <a:ext cx="9144000" cy="6072206"/>
          </a:xfrm>
        </p:spPr>
        <p:txBody>
          <a:bodyPr/>
          <a:lstStyle/>
          <a:p>
            <a:pPr>
              <a:buNone/>
            </a:pPr>
            <a:r>
              <a:rPr lang="tr-TR" dirty="0" smtClean="0"/>
              <a:t> </a:t>
            </a:r>
            <a:r>
              <a:rPr lang="tr-TR" dirty="0" smtClean="0"/>
              <a:t> </a:t>
            </a:r>
          </a:p>
          <a:p>
            <a:pPr>
              <a:buNone/>
            </a:pPr>
            <a:endParaRPr lang="tr-TR" dirty="0" smtClean="0"/>
          </a:p>
          <a:p>
            <a:pPr>
              <a:buNone/>
            </a:pPr>
            <a:endParaRPr lang="tr-TR" dirty="0" smtClean="0"/>
          </a:p>
          <a:p>
            <a:pPr>
              <a:buNone/>
            </a:pPr>
            <a:r>
              <a:rPr lang="tr-TR" dirty="0" smtClean="0"/>
              <a:t>   </a:t>
            </a:r>
            <a:r>
              <a:rPr lang="tr-TR" dirty="0" smtClean="0">
                <a:solidFill>
                  <a:srgbClr val="FF0000"/>
                </a:solidFill>
              </a:rPr>
              <a:t>1) </a:t>
            </a:r>
            <a:r>
              <a:rPr lang="tr-TR" dirty="0" smtClean="0"/>
              <a:t>Yıldızlar gezegenlerden daha çok sıcaktır.</a:t>
            </a:r>
          </a:p>
          <a:p>
            <a:pPr>
              <a:buNone/>
            </a:pPr>
            <a:r>
              <a:rPr lang="tr-TR" dirty="0" smtClean="0"/>
              <a:t> </a:t>
            </a:r>
            <a:r>
              <a:rPr lang="tr-TR" dirty="0" smtClean="0"/>
              <a:t>                               </a:t>
            </a:r>
            <a:r>
              <a:rPr lang="tr-TR" dirty="0" smtClean="0">
                <a:solidFill>
                  <a:srgbClr val="FF0000"/>
                </a:solidFill>
              </a:rPr>
              <a:t>Doğru</a:t>
            </a:r>
          </a:p>
          <a:p>
            <a:pPr>
              <a:buNone/>
            </a:pPr>
            <a:r>
              <a:rPr lang="tr-TR" dirty="0" smtClean="0">
                <a:solidFill>
                  <a:srgbClr val="FF0000"/>
                </a:solidFill>
              </a:rPr>
              <a:t> </a:t>
            </a:r>
            <a:r>
              <a:rPr lang="tr-TR" dirty="0" smtClean="0">
                <a:solidFill>
                  <a:srgbClr val="FF0000"/>
                </a:solidFill>
              </a:rPr>
              <a:t>  2)</a:t>
            </a:r>
            <a:r>
              <a:rPr lang="tr-TR" dirty="0" smtClean="0"/>
              <a:t> Yıldızlar bize gezegenlerden daha yakınlardır.</a:t>
            </a:r>
          </a:p>
          <a:p>
            <a:pPr>
              <a:buNone/>
            </a:pPr>
            <a:r>
              <a:rPr lang="tr-TR" dirty="0" smtClean="0"/>
              <a:t> </a:t>
            </a:r>
            <a:r>
              <a:rPr lang="tr-TR" dirty="0" smtClean="0"/>
              <a:t>                                </a:t>
            </a:r>
            <a:r>
              <a:rPr lang="tr-TR" dirty="0" smtClean="0">
                <a:solidFill>
                  <a:srgbClr val="FF0000"/>
                </a:solidFill>
              </a:rPr>
              <a:t>Yanlış</a:t>
            </a:r>
          </a:p>
          <a:p>
            <a:pPr>
              <a:buNone/>
            </a:pPr>
            <a:r>
              <a:rPr lang="tr-TR" dirty="0" smtClean="0">
                <a:solidFill>
                  <a:srgbClr val="FF0000"/>
                </a:solidFill>
              </a:rPr>
              <a:t> </a:t>
            </a:r>
            <a:r>
              <a:rPr lang="tr-TR" dirty="0" smtClean="0">
                <a:solidFill>
                  <a:srgbClr val="FF0000"/>
                </a:solidFill>
              </a:rPr>
              <a:t>   3) </a:t>
            </a:r>
            <a:r>
              <a:rPr lang="tr-TR" dirty="0" smtClean="0"/>
              <a:t>Takım yıldızları birbirine çok yakın yıldız topluluğudur.</a:t>
            </a:r>
          </a:p>
          <a:p>
            <a:pPr>
              <a:buNone/>
            </a:pPr>
            <a:r>
              <a:rPr lang="tr-TR" dirty="0" smtClean="0"/>
              <a:t>                                 </a:t>
            </a:r>
            <a:r>
              <a:rPr lang="tr-TR" dirty="0" smtClean="0">
                <a:solidFill>
                  <a:srgbClr val="FF0000"/>
                </a:solidFill>
              </a:rPr>
              <a:t>Yanlış</a:t>
            </a:r>
            <a:endParaRPr lang="tr-TR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kış">
  <a:themeElements>
    <a:clrScheme name="Akış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Akış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kış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118</TotalTime>
  <Words>477</Words>
  <Application>Microsoft Office PowerPoint</Application>
  <PresentationFormat>Ekran Gösterisi (4:3)</PresentationFormat>
  <Paragraphs>80</Paragraphs>
  <Slides>30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30</vt:i4>
      </vt:variant>
    </vt:vector>
  </HeadingPairs>
  <TitlesOfParts>
    <vt:vector size="31" baseType="lpstr">
      <vt:lpstr>Akış</vt:lpstr>
      <vt:lpstr>Güneş Sistemi ve Ötesi:Uzay Bilmecesi</vt:lpstr>
      <vt:lpstr> Yıldız nedir?</vt:lpstr>
      <vt:lpstr>Takim yıldız nedir?</vt:lpstr>
      <vt:lpstr>Kuyruklu yıldız</vt:lpstr>
      <vt:lpstr>Gezegen nedir?</vt:lpstr>
      <vt:lpstr>Yıldız kayması?</vt:lpstr>
      <vt:lpstr>Sorular </vt:lpstr>
      <vt:lpstr>Slayt 8</vt:lpstr>
      <vt:lpstr>Slayt 9</vt:lpstr>
      <vt:lpstr>Slayt 10</vt:lpstr>
      <vt:lpstr>Güneş Sistemi</vt:lpstr>
      <vt:lpstr>Slayt 12</vt:lpstr>
      <vt:lpstr>Slayt 13</vt:lpstr>
      <vt:lpstr>                Merkür</vt:lpstr>
      <vt:lpstr>Slayt 15</vt:lpstr>
      <vt:lpstr>                      VENÜS</vt:lpstr>
      <vt:lpstr>Slayt 17</vt:lpstr>
      <vt:lpstr>             Dünya</vt:lpstr>
      <vt:lpstr>Slayt 19</vt:lpstr>
      <vt:lpstr>                    MARS</vt:lpstr>
      <vt:lpstr>Slayt 21</vt:lpstr>
      <vt:lpstr>                        JÜPİTER</vt:lpstr>
      <vt:lpstr>Slayt 23</vt:lpstr>
      <vt:lpstr>                SATÜRN</vt:lpstr>
      <vt:lpstr>Slayt 25</vt:lpstr>
      <vt:lpstr>                     URANÜS</vt:lpstr>
      <vt:lpstr>Slayt 27</vt:lpstr>
      <vt:lpstr>                  NEPTÜN </vt:lpstr>
      <vt:lpstr>Slayt 29</vt:lpstr>
      <vt:lpstr>Slayt 30</vt:lpstr>
    </vt:vector>
  </TitlesOfParts>
  <Company>NeC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Güneş Sistemi ve Ötesi:Uzay Bilmecesi</dc:title>
  <dc:creator>XP_Pro</dc:creator>
  <cp:lastModifiedBy>XP_Pro</cp:lastModifiedBy>
  <cp:revision>12</cp:revision>
  <dcterms:created xsi:type="dcterms:W3CDTF">2011-05-08T06:22:27Z</dcterms:created>
  <dcterms:modified xsi:type="dcterms:W3CDTF">2011-05-08T08:21:27Z</dcterms:modified>
</cp:coreProperties>
</file>