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A91AE-1414-4CAD-B9C0-EEEB6F05C12F}" type="datetimeFigureOut">
              <a:rPr lang="tr-TR" smtClean="0"/>
              <a:t>21.10.2010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E7050-7C05-4881-82C5-20D1553CF6F3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1</a:t>
            </a:fld>
            <a:endParaRPr lang="tr-T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10</a:t>
            </a:fld>
            <a:endParaRPr lang="tr-TR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11</a:t>
            </a:fld>
            <a:endParaRPr lang="tr-TR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19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2</a:t>
            </a:fld>
            <a:endParaRPr lang="tr-TR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21</a:t>
            </a:fld>
            <a:endParaRPr lang="tr-T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22</a:t>
            </a:fld>
            <a:endParaRPr lang="tr-T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23</a:t>
            </a:fld>
            <a:endParaRPr lang="tr-T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24</a:t>
            </a:fld>
            <a:endParaRPr lang="tr-T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25</a:t>
            </a:fld>
            <a:endParaRPr lang="tr-T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26</a:t>
            </a:fld>
            <a:endParaRPr lang="tr-T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27</a:t>
            </a:fld>
            <a:endParaRPr lang="tr-T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28</a:t>
            </a:fld>
            <a:endParaRPr lang="tr-T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29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3</a:t>
            </a:fld>
            <a:endParaRPr lang="tr-TR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30</a:t>
            </a:fld>
            <a:endParaRPr lang="tr-T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31</a:t>
            </a:fld>
            <a:endParaRPr lang="tr-T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32</a:t>
            </a:fld>
            <a:endParaRPr lang="tr-T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33</a:t>
            </a:fld>
            <a:endParaRPr lang="tr-T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34</a:t>
            </a:fld>
            <a:endParaRPr lang="tr-T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35</a:t>
            </a:fld>
            <a:endParaRPr lang="tr-T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36</a:t>
            </a:fld>
            <a:endParaRPr lang="tr-T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37</a:t>
            </a:fld>
            <a:endParaRPr lang="tr-T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38</a:t>
            </a:fld>
            <a:endParaRPr lang="tr-T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39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4</a:t>
            </a:fld>
            <a:endParaRPr lang="tr-TR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40</a:t>
            </a:fld>
            <a:endParaRPr lang="tr-T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41</a:t>
            </a:fld>
            <a:endParaRPr lang="tr-T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42</a:t>
            </a:fld>
            <a:endParaRPr lang="tr-T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5107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7510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E2EC94-BD4D-4422-A43C-F9151CF95F02}" type="slidenum">
              <a:rPr lang="tr-TR" smtClean="0"/>
              <a:pPr/>
              <a:t>43</a:t>
            </a:fld>
            <a:endParaRPr lang="tr-TR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44</a:t>
            </a:fld>
            <a:endParaRPr lang="tr-T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45</a:t>
            </a:fld>
            <a:endParaRPr lang="tr-T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46</a:t>
            </a:fld>
            <a:endParaRPr lang="tr-T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47</a:t>
            </a:fld>
            <a:endParaRPr lang="tr-T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48</a:t>
            </a:fld>
            <a:endParaRPr lang="tr-T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49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5</a:t>
            </a:fld>
            <a:endParaRPr lang="tr-TR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50</a:t>
            </a:fld>
            <a:endParaRPr lang="tr-T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51</a:t>
            </a:fld>
            <a:endParaRPr lang="tr-T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52</a:t>
            </a:fld>
            <a:endParaRPr lang="tr-T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53</a:t>
            </a:fld>
            <a:endParaRPr lang="tr-T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54</a:t>
            </a:fld>
            <a:endParaRPr lang="tr-T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55</a:t>
            </a:fld>
            <a:endParaRPr lang="tr-TR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56</a:t>
            </a:fld>
            <a:endParaRPr lang="tr-TR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57</a:t>
            </a:fld>
            <a:endParaRPr lang="tr-TR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58</a:t>
            </a:fld>
            <a:endParaRPr lang="tr-TR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59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6</a:t>
            </a:fld>
            <a:endParaRPr lang="tr-TR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60</a:t>
            </a:fld>
            <a:endParaRPr lang="tr-TR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61</a:t>
            </a:fld>
            <a:endParaRPr lang="tr-TR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62</a:t>
            </a:fld>
            <a:endParaRPr lang="tr-TR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63</a:t>
            </a:fld>
            <a:endParaRPr lang="tr-TR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64</a:t>
            </a:fld>
            <a:endParaRPr lang="tr-TR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65</a:t>
            </a:fld>
            <a:endParaRPr lang="tr-TR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66</a:t>
            </a:fld>
            <a:endParaRPr lang="tr-TR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67</a:t>
            </a:fld>
            <a:endParaRPr lang="tr-TR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68</a:t>
            </a:fld>
            <a:endParaRPr lang="tr-TR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69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7</a:t>
            </a:fld>
            <a:endParaRPr lang="tr-TR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70</a:t>
            </a:fld>
            <a:endParaRPr lang="tr-TR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71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8</a:t>
            </a:fld>
            <a:endParaRPr lang="tr-T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8D8647-DB44-4C7C-9A69-D888BB4F0851}" type="slidenum">
              <a:rPr lang="tr-TR" smtClean="0"/>
              <a:pPr>
                <a:defRPr/>
              </a:pPr>
              <a:t>9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CD908-FB78-45C0-8494-072A014FE895}" type="datetimeFigureOut">
              <a:rPr lang="tr-TR" smtClean="0"/>
              <a:t>21.10.2010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BBE57-0860-497F-AD84-D85389AA6A1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CD908-FB78-45C0-8494-072A014FE895}" type="datetimeFigureOut">
              <a:rPr lang="tr-TR" smtClean="0"/>
              <a:t>21.10.2010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BBE57-0860-497F-AD84-D85389AA6A1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CD908-FB78-45C0-8494-072A014FE895}" type="datetimeFigureOut">
              <a:rPr lang="tr-TR" smtClean="0"/>
              <a:t>21.10.2010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BBE57-0860-497F-AD84-D85389AA6A1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CD908-FB78-45C0-8494-072A014FE895}" type="datetimeFigureOut">
              <a:rPr lang="tr-TR" smtClean="0"/>
              <a:t>21.10.2010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BBE57-0860-497F-AD84-D85389AA6A1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CD908-FB78-45C0-8494-072A014FE895}" type="datetimeFigureOut">
              <a:rPr lang="tr-TR" smtClean="0"/>
              <a:t>21.10.2010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BBE57-0860-497F-AD84-D85389AA6A1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CD908-FB78-45C0-8494-072A014FE895}" type="datetimeFigureOut">
              <a:rPr lang="tr-TR" smtClean="0"/>
              <a:t>21.10.2010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BBE57-0860-497F-AD84-D85389AA6A1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CD908-FB78-45C0-8494-072A014FE895}" type="datetimeFigureOut">
              <a:rPr lang="tr-TR" smtClean="0"/>
              <a:t>21.10.2010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BBE57-0860-497F-AD84-D85389AA6A1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CD908-FB78-45C0-8494-072A014FE895}" type="datetimeFigureOut">
              <a:rPr lang="tr-TR" smtClean="0"/>
              <a:t>21.10.2010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BBE57-0860-497F-AD84-D85389AA6A1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CD908-FB78-45C0-8494-072A014FE895}" type="datetimeFigureOut">
              <a:rPr lang="tr-TR" smtClean="0"/>
              <a:t>21.10.2010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BBE57-0860-497F-AD84-D85389AA6A1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CD908-FB78-45C0-8494-072A014FE895}" type="datetimeFigureOut">
              <a:rPr lang="tr-TR" smtClean="0"/>
              <a:t>21.10.2010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BBE57-0860-497F-AD84-D85389AA6A1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CD908-FB78-45C0-8494-072A014FE895}" type="datetimeFigureOut">
              <a:rPr lang="tr-TR" smtClean="0"/>
              <a:t>21.10.2010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BBE57-0860-497F-AD84-D85389AA6A1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CD908-FB78-45C0-8494-072A014FE895}" type="datetimeFigureOut">
              <a:rPr lang="tr-TR" smtClean="0"/>
              <a:t>21.10.2010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BBE57-0860-497F-AD84-D85389AA6A13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hyperlink" Target="http://imageshack.us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Belgelerim\fen%20deneyleri\animasyon\biyooji\duyuorganlar&#305;\g&#246;z&#252;n&#231;al&#305;&#351;ma%20prensipleri.wmv" TargetMode="External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b="1" dirty="0" smtClean="0">
                <a:solidFill>
                  <a:schemeClr val="accent2"/>
                </a:solidFill>
              </a:rPr>
              <a:t>DUYU ORGANLARI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981200"/>
            <a:ext cx="8642350" cy="411480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Vücudumuza dış ortamdan gelen bilgiler, duyu organları yoluyla sinir sistemine taşınır.</a:t>
            </a:r>
          </a:p>
          <a:p>
            <a:r>
              <a:rPr lang="tr-TR" b="1" dirty="0" smtClean="0"/>
              <a:t>Duyu organları içinde özel hücre grupları olan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chemeClr val="accent2"/>
                </a:solidFill>
              </a:rPr>
              <a:t>duyu almaçları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b="1" dirty="0" smtClean="0"/>
              <a:t>(hücreleri) yer alır.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uman eye resting on a reflective surface-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25" y="500063"/>
            <a:ext cx="8493125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628775"/>
            <a:ext cx="8713787" cy="5229225"/>
          </a:xfrm>
        </p:spPr>
        <p:txBody>
          <a:bodyPr/>
          <a:lstStyle/>
          <a:p>
            <a:r>
              <a:rPr lang="tr-TR" b="1" dirty="0" smtClean="0">
                <a:solidFill>
                  <a:schemeClr val="accent2"/>
                </a:solidFill>
              </a:rPr>
              <a:t>Göz yuvarlağını en dıştan saran beyaz renkli sert tabakadır. </a:t>
            </a:r>
          </a:p>
          <a:p>
            <a:r>
              <a:rPr lang="tr-TR" b="1" dirty="0" smtClean="0"/>
              <a:t>Sert tabaka gözün iç kısmını korur ve göz yuvarlağının ön tarafında saydam tabakayı meydana getirir.</a:t>
            </a:r>
            <a:r>
              <a:rPr lang="tr-TR" b="1" dirty="0" smtClean="0">
                <a:solidFill>
                  <a:schemeClr val="accent2"/>
                </a:solidFill>
              </a:rPr>
              <a:t>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Saydam tabaka (kornea)</a:t>
            </a:r>
            <a:r>
              <a:rPr lang="tr-TR" b="1" dirty="0" smtClean="0">
                <a:solidFill>
                  <a:schemeClr val="accent2"/>
                </a:solidFill>
              </a:rPr>
              <a:t> sert tabakanın incelip saydamlaşmasıyla oluşmuştur.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Saydam tabaka, ışığı kırar ve göz bebeğinde toplanmasını sağlar.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786050" y="428604"/>
            <a:ext cx="308655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tr-TR" sz="48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Sert Tabaka</a:t>
            </a:r>
            <a:endParaRPr lang="tr-TR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ÇAKMAK İLKÖĞRETİM</a:t>
            </a:r>
            <a:endParaRPr lang="tr-TR" dirty="0" smtClean="0"/>
          </a:p>
        </p:txBody>
      </p:sp>
      <p:pic>
        <p:nvPicPr>
          <p:cNvPr id="2457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1143000"/>
            <a:ext cx="785018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7" descr="http://www.3dluvr.com/7XhF1223794798s/rogueldr/tutorials/eye/eye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71438"/>
            <a:ext cx="7500937" cy="640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5 Metin kutusu"/>
          <p:cNvSpPr txBox="1">
            <a:spLocks noChangeArrowheads="1"/>
          </p:cNvSpPr>
          <p:nvPr/>
        </p:nvSpPr>
        <p:spPr bwMode="auto">
          <a:xfrm>
            <a:off x="4286250" y="1357313"/>
            <a:ext cx="1365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/>
              <a:t>Sert tabaka</a:t>
            </a:r>
          </a:p>
        </p:txBody>
      </p:sp>
      <p:cxnSp>
        <p:nvCxnSpPr>
          <p:cNvPr id="25604" name="7 Düz Ok Bağlayıcısı"/>
          <p:cNvCxnSpPr>
            <a:cxnSpLocks noChangeShapeType="1"/>
          </p:cNvCxnSpPr>
          <p:nvPr/>
        </p:nvCxnSpPr>
        <p:spPr bwMode="auto">
          <a:xfrm flipV="1">
            <a:off x="4572000" y="2428875"/>
            <a:ext cx="1143000" cy="4286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5605" name="8 Metin kutusu"/>
          <p:cNvSpPr txBox="1">
            <a:spLocks noChangeArrowheads="1"/>
          </p:cNvSpPr>
          <p:nvPr/>
        </p:nvSpPr>
        <p:spPr bwMode="auto">
          <a:xfrm>
            <a:off x="5929313" y="2428875"/>
            <a:ext cx="479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/>
              <a:t>iris</a:t>
            </a:r>
          </a:p>
        </p:txBody>
      </p:sp>
      <p:cxnSp>
        <p:nvCxnSpPr>
          <p:cNvPr id="25606" name="10 Düz Ok Bağlayıcısı"/>
          <p:cNvCxnSpPr>
            <a:cxnSpLocks noChangeShapeType="1"/>
          </p:cNvCxnSpPr>
          <p:nvPr/>
        </p:nvCxnSpPr>
        <p:spPr bwMode="auto">
          <a:xfrm>
            <a:off x="4286250" y="3714750"/>
            <a:ext cx="1771650" cy="55721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5607" name="13 Metin kutusu"/>
          <p:cNvSpPr txBox="1">
            <a:spLocks noChangeArrowheads="1"/>
          </p:cNvSpPr>
          <p:nvPr/>
        </p:nvSpPr>
        <p:spPr bwMode="auto">
          <a:xfrm>
            <a:off x="5357813" y="4429125"/>
            <a:ext cx="1365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/>
              <a:t>Göz bebeği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Sectioned Eye-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285750"/>
            <a:ext cx="8051800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627" name="3 Düz Ok Bağlayıcısı"/>
          <p:cNvCxnSpPr>
            <a:cxnSpLocks noChangeShapeType="1"/>
          </p:cNvCxnSpPr>
          <p:nvPr/>
        </p:nvCxnSpPr>
        <p:spPr bwMode="auto">
          <a:xfrm rot="5400000">
            <a:off x="1285875" y="3429000"/>
            <a:ext cx="3071813" cy="16430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6628" name="5 Düz Ok Bağlayıcısı"/>
          <p:cNvCxnSpPr>
            <a:cxnSpLocks noChangeShapeType="1"/>
          </p:cNvCxnSpPr>
          <p:nvPr/>
        </p:nvCxnSpPr>
        <p:spPr bwMode="auto">
          <a:xfrm rot="5400000">
            <a:off x="3286125" y="4071938"/>
            <a:ext cx="3714750" cy="5715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6629" name="7 Düz Ok Bağlayıcısı"/>
          <p:cNvCxnSpPr>
            <a:cxnSpLocks noChangeShapeType="1"/>
          </p:cNvCxnSpPr>
          <p:nvPr/>
        </p:nvCxnSpPr>
        <p:spPr bwMode="auto">
          <a:xfrm rot="5400000">
            <a:off x="4643438" y="4071938"/>
            <a:ext cx="3786187" cy="3571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6630" name="10 Metin kutusu"/>
          <p:cNvSpPr txBox="1">
            <a:spLocks noChangeArrowheads="1"/>
          </p:cNvSpPr>
          <p:nvPr/>
        </p:nvSpPr>
        <p:spPr bwMode="auto">
          <a:xfrm>
            <a:off x="1500188" y="6000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b="1"/>
              <a:t>Göz merceği</a:t>
            </a:r>
          </a:p>
        </p:txBody>
      </p:sp>
      <p:sp>
        <p:nvSpPr>
          <p:cNvPr id="26631" name="11 Metin kutusu"/>
          <p:cNvSpPr txBox="1">
            <a:spLocks noChangeArrowheads="1"/>
          </p:cNvSpPr>
          <p:nvPr/>
        </p:nvSpPr>
        <p:spPr bwMode="auto">
          <a:xfrm>
            <a:off x="6000750" y="6143625"/>
            <a:ext cx="825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/>
              <a:t>retina</a:t>
            </a:r>
          </a:p>
        </p:txBody>
      </p:sp>
      <p:sp>
        <p:nvSpPr>
          <p:cNvPr id="26632" name="12 Metin kutusu"/>
          <p:cNvSpPr txBox="1">
            <a:spLocks noChangeArrowheads="1"/>
          </p:cNvSpPr>
          <p:nvPr/>
        </p:nvSpPr>
        <p:spPr bwMode="auto">
          <a:xfrm>
            <a:off x="4572000" y="6215063"/>
            <a:ext cx="530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b="1"/>
              <a:t>iris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Eye Zoom Out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3" y="428625"/>
            <a:ext cx="8272462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ocunet.de/gfx/auge-kunstlin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63" y="500063"/>
            <a:ext cx="5865812" cy="586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773238"/>
            <a:ext cx="8964612" cy="4543425"/>
          </a:xfrm>
        </p:spPr>
        <p:txBody>
          <a:bodyPr/>
          <a:lstStyle/>
          <a:p>
            <a:endParaRPr lang="tr-TR" smtClean="0"/>
          </a:p>
          <a:p>
            <a:r>
              <a:rPr lang="tr-TR" b="1" smtClean="0">
                <a:solidFill>
                  <a:schemeClr val="accent2"/>
                </a:solidFill>
              </a:rPr>
              <a:t>Sert tabakanın altında yer alır. </a:t>
            </a:r>
          </a:p>
          <a:p>
            <a:r>
              <a:rPr lang="tr-TR" b="1" smtClean="0"/>
              <a:t>Gözü besleyen kan damarları bakımından zengindir. </a:t>
            </a:r>
          </a:p>
          <a:p>
            <a:r>
              <a:rPr lang="tr-TR" b="1" smtClean="0">
                <a:solidFill>
                  <a:srgbClr val="FF0000"/>
                </a:solidFill>
              </a:rPr>
              <a:t>Damar tabakanın iç yüzeyi, siyah renk maddesi taşıyan hücrelerden oluşur. </a:t>
            </a:r>
          </a:p>
          <a:p>
            <a:r>
              <a:rPr lang="tr-TR" b="1" smtClean="0">
                <a:solidFill>
                  <a:schemeClr val="accent2"/>
                </a:solidFill>
              </a:rPr>
              <a:t>Bu tabaka gözün içini karanlık bir odaya çevirir. Fazla ışık bu tabakada emilir. 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357422" y="642918"/>
            <a:ext cx="3921715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tr-TR" sz="48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Damar Tabaka</a:t>
            </a:r>
            <a:endParaRPr lang="tr-TR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smtClean="0">
                <a:solidFill>
                  <a:srgbClr val="FF0000"/>
                </a:solidFill>
              </a:rPr>
              <a:t>İris: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981200"/>
            <a:ext cx="8713788" cy="4471988"/>
          </a:xfrm>
        </p:spPr>
        <p:txBody>
          <a:bodyPr/>
          <a:lstStyle/>
          <a:p>
            <a:r>
              <a:rPr lang="tr-TR" b="1" dirty="0" smtClean="0">
                <a:solidFill>
                  <a:schemeClr val="accent2"/>
                </a:solidFill>
              </a:rPr>
              <a:t>Damar tabakanın gözün ön tarafında düzleşmesiyle düz kaslardan oluşmuş bir yapıdır. </a:t>
            </a:r>
          </a:p>
          <a:p>
            <a:r>
              <a:rPr lang="tr-TR" b="1" dirty="0" smtClean="0"/>
              <a:t>Daralıp genişleyerek göze girecek ışık miktarını ayarlar.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uman Iri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214313"/>
            <a:ext cx="48577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4" descr="http://img143.imageshack.us/img143/6452/dimensionsdikpx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t="14549"/>
          <a:stretch>
            <a:fillRect/>
          </a:stretch>
        </p:blipFill>
        <p:spPr bwMode="auto">
          <a:xfrm>
            <a:off x="6429375" y="214313"/>
            <a:ext cx="2259013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6" descr="http://img211.imageshack.us/img211/2831/sophisticrenkleree7.jpg"/>
          <p:cNvPicPr>
            <a:picLocks noChangeAspect="1" noChangeArrowheads="1"/>
          </p:cNvPicPr>
          <p:nvPr/>
        </p:nvPicPr>
        <p:blipFill>
          <a:blip r:embed="rId6" cstate="print"/>
          <a:srcRect t="9375" b="68124"/>
          <a:stretch>
            <a:fillRect/>
          </a:stretch>
        </p:blipFill>
        <p:spPr bwMode="auto">
          <a:xfrm>
            <a:off x="0" y="5357813"/>
            <a:ext cx="8770938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Belgelerim\fen deneyleri\ORGANRESİMLERİ\ST05400BR.jpg"/>
          <p:cNvPicPr>
            <a:picLocks noChangeAspect="1" noChangeArrowheads="1"/>
          </p:cNvPicPr>
          <p:nvPr/>
        </p:nvPicPr>
        <p:blipFill>
          <a:blip r:embed="rId3" cstate="print"/>
          <a:srcRect t="21709"/>
          <a:stretch>
            <a:fillRect/>
          </a:stretch>
        </p:blipFill>
        <p:spPr bwMode="auto">
          <a:xfrm>
            <a:off x="500063" y="214313"/>
            <a:ext cx="8072437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3 Dikdörtgen"/>
          <p:cNvSpPr>
            <a:spLocks noChangeArrowheads="1"/>
          </p:cNvSpPr>
          <p:nvPr/>
        </p:nvSpPr>
        <p:spPr bwMode="auto">
          <a:xfrm>
            <a:off x="428625" y="357188"/>
            <a:ext cx="78581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 b="1" u="sng">
                <a:solidFill>
                  <a:srgbClr val="FF0000"/>
                </a:solidFill>
              </a:rPr>
              <a:t>Göz Bebeği:</a:t>
            </a:r>
            <a:r>
              <a:rPr lang="tr-TR" sz="2800" b="1" u="sng"/>
              <a:t> </a:t>
            </a:r>
          </a:p>
          <a:p>
            <a:r>
              <a:rPr lang="tr-TR" sz="2800" b="1">
                <a:solidFill>
                  <a:schemeClr val="accent2"/>
                </a:solidFill>
              </a:rPr>
              <a:t>İrisin ortasında bulunan, göze ışık girmesini sağlayan açıklıktır.</a:t>
            </a:r>
          </a:p>
          <a:p>
            <a:endParaRPr lang="tr-TR" sz="2800" b="1">
              <a:solidFill>
                <a:schemeClr val="accent2"/>
              </a:solidFill>
            </a:endParaRPr>
          </a:p>
        </p:txBody>
      </p:sp>
      <p:pic>
        <p:nvPicPr>
          <p:cNvPr id="32771" name="Picture 5" descr="http://img64.yukle.tc/images/5572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1857375"/>
            <a:ext cx="7643813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9sn.net/resim/goz-bebeg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714375"/>
            <a:ext cx="7627938" cy="513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Dikdörtgen"/>
          <p:cNvSpPr>
            <a:spLocks noChangeArrowheads="1"/>
          </p:cNvSpPr>
          <p:nvPr/>
        </p:nvSpPr>
        <p:spPr bwMode="auto">
          <a:xfrm>
            <a:off x="500063" y="1928813"/>
            <a:ext cx="8072437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200" b="1" u="sng">
                <a:solidFill>
                  <a:srgbClr val="FF0000"/>
                </a:solidFill>
              </a:rPr>
              <a:t>Göz Merceği (Göz Billûru):</a:t>
            </a:r>
            <a:r>
              <a:rPr lang="tr-TR" sz="3200" b="1" u="sng"/>
              <a:t> </a:t>
            </a:r>
          </a:p>
          <a:p>
            <a:r>
              <a:rPr lang="tr-TR" sz="3200" b="1">
                <a:solidFill>
                  <a:schemeClr val="accent2"/>
                </a:solidFill>
              </a:rPr>
              <a:t>Canlı, esnek ve saydam bir yapıdır. </a:t>
            </a:r>
          </a:p>
          <a:p>
            <a:r>
              <a:rPr lang="tr-TR" sz="3200" b="1"/>
              <a:t>Göze giren ışığı kırıp ağ tabakaya düşmesini sağlar. Göz merceği, kaslarla damar tabakaya bağlıdır.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upload.wikimedia.org/wikipedia/commons/a/a1/Calf-Eye-Lens-2005-Oct-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200025"/>
            <a:ext cx="5643562" cy="65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efem.dnip.net/wp-content/gallery/resim-galerisi/co0004.jpg"/>
          <p:cNvPicPr>
            <a:picLocks noChangeAspect="1" noChangeArrowheads="1"/>
          </p:cNvPicPr>
          <p:nvPr/>
        </p:nvPicPr>
        <p:blipFill>
          <a:blip r:embed="rId3" cstate="print"/>
          <a:srcRect t="6474"/>
          <a:stretch>
            <a:fillRect/>
          </a:stretch>
        </p:blipFill>
        <p:spPr bwMode="auto">
          <a:xfrm>
            <a:off x="1285875" y="285750"/>
            <a:ext cx="6643688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628775"/>
            <a:ext cx="8207375" cy="489585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tr-TR" smtClean="0"/>
          </a:p>
          <a:p>
            <a:pPr>
              <a:lnSpc>
                <a:spcPct val="90000"/>
              </a:lnSpc>
            </a:pPr>
            <a:r>
              <a:rPr lang="tr-TR" b="1" smtClean="0">
                <a:solidFill>
                  <a:schemeClr val="accent2"/>
                </a:solidFill>
              </a:rPr>
              <a:t>En içteki tabakadır. </a:t>
            </a:r>
          </a:p>
          <a:p>
            <a:pPr>
              <a:lnSpc>
                <a:spcPct val="90000"/>
              </a:lnSpc>
            </a:pPr>
            <a:r>
              <a:rPr lang="tr-TR" b="1" smtClean="0">
                <a:solidFill>
                  <a:schemeClr val="tx2"/>
                </a:solidFill>
              </a:rPr>
              <a:t>Yapısında görme duyu hücreleri bulunur.</a:t>
            </a:r>
            <a:r>
              <a:rPr lang="tr-TR" b="1" smtClean="0">
                <a:solidFill>
                  <a:schemeClr val="accent2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tr-TR" b="1" smtClean="0">
                <a:solidFill>
                  <a:srgbClr val="FF0000"/>
                </a:solidFill>
              </a:rPr>
              <a:t>Işığa duyarlı hücrelerin bir kısmı koni, bir kısmı çomak şeklindedir.</a:t>
            </a:r>
            <a:r>
              <a:rPr lang="tr-TR" b="1" smtClean="0">
                <a:solidFill>
                  <a:schemeClr val="accent2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tr-TR" b="1" smtClean="0">
                <a:solidFill>
                  <a:schemeClr val="accent2"/>
                </a:solidFill>
              </a:rPr>
              <a:t>Çomak şeklinde olanlar zayıf ışıkta görmeyi sağlar. </a:t>
            </a:r>
          </a:p>
          <a:p>
            <a:pPr>
              <a:lnSpc>
                <a:spcPct val="90000"/>
              </a:lnSpc>
            </a:pPr>
            <a:r>
              <a:rPr lang="tr-TR" b="1" smtClean="0"/>
              <a:t>Koni şeklinde olanlar parlak ışıkta ve renkli olarak görmemizi sağlar. 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08" y="642918"/>
            <a:ext cx="3811749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tr-TR" sz="36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Ağ Tabaka (Retina)</a:t>
            </a:r>
            <a:endParaRPr lang="tr-TR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ebvision.med.utah.edu/imageswv/retina.jpeg"/>
          <p:cNvPicPr>
            <a:picLocks noChangeAspect="1" noChangeArrowheads="1"/>
          </p:cNvPicPr>
          <p:nvPr/>
        </p:nvPicPr>
        <p:blipFill>
          <a:blip r:embed="rId3" cstate="print"/>
          <a:srcRect b="9837"/>
          <a:stretch>
            <a:fillRect/>
          </a:stretch>
        </p:blipFill>
        <p:spPr bwMode="auto">
          <a:xfrm>
            <a:off x="571500" y="428625"/>
            <a:ext cx="7929563" cy="59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daviddarling.info/images/reti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785813"/>
            <a:ext cx="5580063" cy="523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196975"/>
            <a:ext cx="8713788" cy="5327650"/>
          </a:xfrm>
        </p:spPr>
        <p:txBody>
          <a:bodyPr/>
          <a:lstStyle/>
          <a:p>
            <a:r>
              <a:rPr lang="tr-TR" sz="2800" b="1" dirty="0" smtClean="0">
                <a:solidFill>
                  <a:schemeClr val="accent2"/>
                </a:solidFill>
              </a:rPr>
              <a:t>Görüntüler, ağ tabaka tarafından alınarak elektrik sinyalleri şeklinde sinirlere verilir. </a:t>
            </a:r>
          </a:p>
          <a:p>
            <a:r>
              <a:rPr lang="tr-TR" sz="2800" b="1" dirty="0" smtClean="0">
                <a:solidFill>
                  <a:schemeClr val="tx2"/>
                </a:solidFill>
              </a:rPr>
              <a:t>Sinirler, görüntüyü beyne iletir.</a:t>
            </a:r>
            <a:r>
              <a:rPr lang="tr-TR" sz="2800" dirty="0" smtClean="0"/>
              <a:t> 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Görüntü beyinde algılanır</a:t>
            </a:r>
            <a:r>
              <a:rPr lang="tr-TR" sz="2800" dirty="0" smtClean="0">
                <a:solidFill>
                  <a:srgbClr val="FF0000"/>
                </a:solidFill>
              </a:rPr>
              <a:t>.</a:t>
            </a:r>
            <a:r>
              <a:rPr lang="tr-TR" sz="2800" dirty="0" smtClean="0"/>
              <a:t> </a:t>
            </a:r>
          </a:p>
          <a:p>
            <a:r>
              <a:rPr lang="tr-TR" sz="2800" b="1" dirty="0" smtClean="0">
                <a:solidFill>
                  <a:schemeClr val="accent2"/>
                </a:solidFill>
              </a:rPr>
              <a:t>Ağ tabaka üzerindeki sarı benek görmenin en iyi olduğu, kör nokta görmenin olmadığı yerdir.</a:t>
            </a:r>
            <a:r>
              <a:rPr lang="tr-TR" sz="2800" dirty="0" smtClean="0"/>
              <a:t> 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Sarı benek</a:t>
            </a:r>
            <a:r>
              <a:rPr lang="tr-TR" sz="2800" dirty="0" smtClean="0">
                <a:solidFill>
                  <a:srgbClr val="FF0000"/>
                </a:solidFill>
              </a:rPr>
              <a:t>,</a:t>
            </a:r>
            <a:r>
              <a:rPr lang="tr-TR" sz="2800" dirty="0" smtClean="0"/>
              <a:t> </a:t>
            </a:r>
            <a:r>
              <a:rPr lang="tr-TR" sz="2800" b="1" dirty="0" smtClean="0">
                <a:solidFill>
                  <a:schemeClr val="tx2"/>
                </a:solidFill>
              </a:rPr>
              <a:t>göz merceğinin ışığı odakladığı yerde bulunur.</a:t>
            </a:r>
            <a:r>
              <a:rPr lang="tr-TR" sz="2800" dirty="0" smtClean="0">
                <a:solidFill>
                  <a:schemeClr val="tx2"/>
                </a:solidFill>
              </a:rPr>
              <a:t> 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Kör nokta</a:t>
            </a:r>
            <a:r>
              <a:rPr lang="tr-TR" sz="2800" dirty="0" smtClean="0">
                <a:solidFill>
                  <a:srgbClr val="FF0000"/>
                </a:solidFill>
              </a:rPr>
              <a:t>,</a:t>
            </a:r>
            <a:r>
              <a:rPr lang="tr-TR" sz="2800" dirty="0" smtClean="0"/>
              <a:t> </a:t>
            </a:r>
            <a:r>
              <a:rPr lang="tr-TR" sz="2800" b="1" dirty="0" smtClean="0">
                <a:solidFill>
                  <a:schemeClr val="tx2"/>
                </a:solidFill>
              </a:rPr>
              <a:t>görme sinirlerinin gözden çıktığı ışığa duyarlı olmayan bir bölgedir.</a:t>
            </a:r>
          </a:p>
          <a:p>
            <a:endParaRPr lang="tr-TR" sz="2800" b="1" dirty="0" smtClean="0">
              <a:solidFill>
                <a:schemeClr val="tx2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214546" y="285728"/>
            <a:ext cx="3811749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tr-TR" sz="36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Ağ Tabaka (Retina)</a:t>
            </a:r>
            <a:endParaRPr lang="tr-TR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D:\Belgelerim\fen deneyleri\ORGANRESİMLERİ\gh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13" y="214313"/>
            <a:ext cx="9094787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762000"/>
          </a:xfrm>
        </p:spPr>
        <p:txBody>
          <a:bodyPr>
            <a:normAutofit/>
          </a:bodyPr>
          <a:lstStyle/>
          <a:p>
            <a:r>
              <a:rPr lang="tr-TR" b="1" u="sng" dirty="0" smtClean="0"/>
              <a:t>DUYU ORGANLARI</a:t>
            </a:r>
            <a:endParaRPr lang="tr-TR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1295400"/>
            <a:ext cx="8610600" cy="5562600"/>
          </a:xfrm>
        </p:spPr>
        <p:txBody>
          <a:bodyPr/>
          <a:lstStyle/>
          <a:p>
            <a:pPr algn="l"/>
            <a:r>
              <a:rPr lang="tr-TR" sz="2800" b="1" dirty="0" smtClean="0"/>
              <a:t>   </a:t>
            </a:r>
            <a:r>
              <a:rPr lang="tr-TR" sz="4000" b="1" dirty="0" smtClean="0"/>
              <a:t>Çevremizdeki olayları anlamamız için öncelikle olayları algılamamız gerekir. Hareket, gürültü gibi olayları fark eden gelişmiş canlılarda sinir sistemi ile çevre arasındaki iletişimi sağlayan organlara </a:t>
            </a:r>
            <a:r>
              <a:rPr lang="tr-TR" sz="4800" b="1" u="sng" dirty="0" smtClean="0">
                <a:solidFill>
                  <a:srgbClr val="CC0000"/>
                </a:solidFill>
              </a:rPr>
              <a:t>duyu organları</a:t>
            </a:r>
            <a:r>
              <a:rPr lang="tr-TR" sz="4000" b="1" dirty="0" smtClean="0"/>
              <a:t> denir. </a:t>
            </a:r>
          </a:p>
          <a:p>
            <a:pPr algn="l"/>
            <a:r>
              <a:rPr lang="tr-TR" sz="2800" b="1" dirty="0" smtClean="0"/>
              <a:t>   </a:t>
            </a:r>
          </a:p>
        </p:txBody>
      </p:sp>
      <p:pic>
        <p:nvPicPr>
          <p:cNvPr id="15364" name="Picture 4" descr="favorite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381000" y="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D:\Belgelerim\fen deneyleri\ORGANRESİMLERİ\ıpğ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8625"/>
            <a:ext cx="9043988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tara0024"/>
          <p:cNvPicPr>
            <a:picLocks noChangeAspect="1" noChangeArrowheads="1"/>
          </p:cNvPicPr>
          <p:nvPr/>
        </p:nvPicPr>
        <p:blipFill>
          <a:blip r:embed="rId3" cstate="print"/>
          <a:srcRect l="51961" t="68439" r="10785" b="11600"/>
          <a:stretch>
            <a:fillRect/>
          </a:stretch>
        </p:blipFill>
        <p:spPr bwMode="auto">
          <a:xfrm>
            <a:off x="0" y="0"/>
            <a:ext cx="8915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tara0025"/>
          <p:cNvPicPr>
            <a:picLocks noChangeAspect="1" noChangeArrowheads="1"/>
          </p:cNvPicPr>
          <p:nvPr/>
        </p:nvPicPr>
        <p:blipFill>
          <a:blip r:embed="rId3" cstate="print"/>
          <a:srcRect l="18628" t="9268" r="44118" b="68633"/>
          <a:stretch>
            <a:fillRect/>
          </a:stretch>
        </p:blipFill>
        <p:spPr bwMode="auto">
          <a:xfrm>
            <a:off x="0" y="0"/>
            <a:ext cx="9144000" cy="673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D:\Belgelerim\fen deneyleri\ORGANRESİMLERİ\beyi göz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2100" y="0"/>
            <a:ext cx="5295900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tara0025"/>
          <p:cNvPicPr>
            <a:picLocks noChangeAspect="1" noChangeArrowheads="1"/>
          </p:cNvPicPr>
          <p:nvPr/>
        </p:nvPicPr>
        <p:blipFill>
          <a:blip r:embed="rId3" cstate="print"/>
          <a:srcRect l="19608" t="32761" r="45099" b="596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000" b="1" smtClean="0">
                <a:solidFill>
                  <a:srgbClr val="FF0000"/>
                </a:solidFill>
              </a:rPr>
              <a:t>Görme Olayının Gerçekleşmesi</a:t>
            </a:r>
            <a:r>
              <a:rPr lang="tr-TR" sz="4000" smtClean="0"/>
              <a:t/>
            </a:r>
            <a:br>
              <a:rPr lang="tr-TR" sz="4000" smtClean="0"/>
            </a:br>
            <a:endParaRPr lang="tr-TR" sz="4000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0" y="1981200"/>
            <a:ext cx="9144000" cy="4114800"/>
          </a:xfrm>
          <a:ln>
            <a:solidFill>
              <a:schemeClr val="accent2"/>
            </a:solidFill>
          </a:ln>
        </p:spPr>
        <p:txBody>
          <a:bodyPr/>
          <a:lstStyle/>
          <a:p>
            <a:r>
              <a:rPr lang="tr-TR" b="1" smtClean="0">
                <a:solidFill>
                  <a:schemeClr val="accent2"/>
                </a:solidFill>
              </a:rPr>
              <a:t>Göze dışarıdan gelen ışık, sırasıyla şu kısımlardan geçer ve ağ tabakaya ulaşır:</a:t>
            </a:r>
          </a:p>
          <a:p>
            <a:endParaRPr lang="tr-TR" sz="2400" b="1" smtClean="0">
              <a:solidFill>
                <a:srgbClr val="FF0000"/>
              </a:solidFill>
            </a:endParaRPr>
          </a:p>
          <a:p>
            <a:endParaRPr lang="tr-TR" sz="2400" b="1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tr-TR" sz="2400" b="1" smtClean="0">
                <a:solidFill>
                  <a:srgbClr val="FF0000"/>
                </a:solidFill>
              </a:rPr>
              <a:t>Işık</a:t>
            </a:r>
            <a:r>
              <a:rPr lang="tr-TR" sz="2400" smtClean="0">
                <a:solidFill>
                  <a:srgbClr val="FF0000"/>
                </a:solidFill>
              </a:rPr>
              <a:t>       </a:t>
            </a:r>
            <a:r>
              <a:rPr lang="tr-TR" sz="2400" b="1" smtClean="0">
                <a:solidFill>
                  <a:srgbClr val="FF0000"/>
                </a:solidFill>
              </a:rPr>
              <a:t>kornea  </a:t>
            </a:r>
            <a:r>
              <a:rPr lang="tr-TR" sz="2400" smtClean="0">
                <a:solidFill>
                  <a:srgbClr val="FF0000"/>
                </a:solidFill>
              </a:rPr>
              <a:t>     </a:t>
            </a:r>
            <a:r>
              <a:rPr lang="tr-TR" sz="2400" b="1" smtClean="0">
                <a:solidFill>
                  <a:srgbClr val="FF0000"/>
                </a:solidFill>
              </a:rPr>
              <a:t>göz bebeği </a:t>
            </a:r>
            <a:r>
              <a:rPr lang="tr-TR" sz="2400" smtClean="0">
                <a:solidFill>
                  <a:srgbClr val="FF0000"/>
                </a:solidFill>
              </a:rPr>
              <a:t>       </a:t>
            </a:r>
            <a:r>
              <a:rPr lang="tr-TR" sz="2400" b="1" smtClean="0">
                <a:solidFill>
                  <a:srgbClr val="FF0000"/>
                </a:solidFill>
              </a:rPr>
              <a:t>göz merceği        retina (ağ tabaka)</a:t>
            </a:r>
            <a:endParaRPr lang="tr-TR" sz="2400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tr-TR" smtClean="0">
              <a:solidFill>
                <a:srgbClr val="FF0000"/>
              </a:solidFill>
            </a:endParaRPr>
          </a:p>
        </p:txBody>
      </p:sp>
      <p:sp>
        <p:nvSpPr>
          <p:cNvPr id="48132" name="Line 5"/>
          <p:cNvSpPr>
            <a:spLocks noChangeShapeType="1"/>
          </p:cNvSpPr>
          <p:nvPr/>
        </p:nvSpPr>
        <p:spPr bwMode="auto">
          <a:xfrm>
            <a:off x="611188" y="4149725"/>
            <a:ext cx="358775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48133" name="Line 6"/>
          <p:cNvSpPr>
            <a:spLocks noChangeShapeType="1"/>
          </p:cNvSpPr>
          <p:nvPr/>
        </p:nvSpPr>
        <p:spPr bwMode="auto">
          <a:xfrm>
            <a:off x="3995738" y="4149725"/>
            <a:ext cx="360362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48134" name="Line 7"/>
          <p:cNvSpPr>
            <a:spLocks noChangeShapeType="1"/>
          </p:cNvSpPr>
          <p:nvPr/>
        </p:nvSpPr>
        <p:spPr bwMode="auto">
          <a:xfrm>
            <a:off x="6227763" y="4149725"/>
            <a:ext cx="360362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48135" name="Line 8"/>
          <p:cNvSpPr>
            <a:spLocks noChangeShapeType="1"/>
          </p:cNvSpPr>
          <p:nvPr/>
        </p:nvSpPr>
        <p:spPr bwMode="auto">
          <a:xfrm>
            <a:off x="2124075" y="4149725"/>
            <a:ext cx="358775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714375"/>
            <a:ext cx="8497887" cy="5400675"/>
          </a:xfrm>
        </p:spPr>
        <p:txBody>
          <a:bodyPr/>
          <a:lstStyle/>
          <a:p>
            <a:r>
              <a:rPr lang="tr-TR" b="1" smtClean="0">
                <a:solidFill>
                  <a:schemeClr val="accent2"/>
                </a:solidFill>
              </a:rPr>
              <a:t>Göz bebeğinden geçen ışınlar, mercekte kırılarak ağ tabaka üzerinde sarı benekte ters görüntü oluşturur.   </a:t>
            </a:r>
          </a:p>
          <a:p>
            <a:r>
              <a:rPr lang="tr-TR" b="1" smtClean="0"/>
              <a:t>Ters görüntü sarı benekteki duyu hücreleri tarafından görme sinirlerine gönderilir.   </a:t>
            </a:r>
          </a:p>
          <a:p>
            <a:r>
              <a:rPr lang="tr-TR" b="1" smtClean="0">
                <a:solidFill>
                  <a:srgbClr val="FF0000"/>
                </a:solidFill>
              </a:rPr>
              <a:t>Görüntü, sinir hücreleri tarafından beynin görme merkezine taşınır.</a:t>
            </a:r>
            <a:r>
              <a:rPr lang="tr-TR" b="1" smtClean="0">
                <a:solidFill>
                  <a:schemeClr val="accent2"/>
                </a:solidFill>
              </a:rPr>
              <a:t>   </a:t>
            </a:r>
          </a:p>
          <a:p>
            <a:r>
              <a:rPr lang="tr-TR" b="1" smtClean="0">
                <a:solidFill>
                  <a:schemeClr val="accent2"/>
                </a:solidFill>
              </a:rPr>
              <a:t>Görme merkezinin uyarıları değerlendirmesi sonucu net, düz görüntü oluşur.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özünçalışma prensipleri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438" y="357188"/>
            <a:ext cx="81915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smtClean="0">
                <a:solidFill>
                  <a:srgbClr val="FF0000"/>
                </a:solidFill>
              </a:rPr>
              <a:t>Göz Uyumu: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981200"/>
            <a:ext cx="8642350" cy="4114800"/>
          </a:xfrm>
        </p:spPr>
        <p:txBody>
          <a:bodyPr/>
          <a:lstStyle/>
          <a:p>
            <a:r>
              <a:rPr lang="tr-TR" b="1" dirty="0" smtClean="0">
                <a:solidFill>
                  <a:schemeClr val="accent2"/>
                </a:solidFill>
              </a:rPr>
              <a:t>Bakılan cismin uzaklığına bağlı olarak, göz merceği kaslarının kasılıp gevşemesiyle şişkinleşir veya yassılaşır. Buna</a:t>
            </a:r>
            <a:r>
              <a:rPr lang="tr-TR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göz uyumu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chemeClr val="accent2"/>
                </a:solidFill>
              </a:rPr>
              <a:t>denir.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Cisim uzaktaysa göz merceği daralır.</a:t>
            </a:r>
            <a:r>
              <a:rPr lang="tr-TR" b="1" dirty="0" smtClean="0">
                <a:solidFill>
                  <a:schemeClr val="accent2"/>
                </a:solidFill>
              </a:rPr>
              <a:t> </a:t>
            </a:r>
          </a:p>
          <a:p>
            <a:r>
              <a:rPr lang="tr-TR" b="1" dirty="0" smtClean="0"/>
              <a:t>Cisim yakındaysa göz merceği şişkinleşir. 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D:\Belgelerim\fen deneyleri\animasyon\biyooji\duyuorganları\gozuyumu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5600"/>
            <a:ext cx="9144000" cy="387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42844" y="2357430"/>
            <a:ext cx="8828058" cy="1200329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DUYU ORGANLARI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r>
              <a:rPr lang="tr-TR" b="1" u="sng" smtClean="0"/>
              <a:t>Göz Kusurları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549275"/>
            <a:ext cx="8640763" cy="6092825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tr-TR" b="1" u="sng" dirty="0" smtClean="0"/>
          </a:p>
          <a:p>
            <a:pPr>
              <a:lnSpc>
                <a:spcPct val="90000"/>
              </a:lnSpc>
            </a:pPr>
            <a:r>
              <a:rPr lang="tr-TR" b="1" u="sng" dirty="0" smtClean="0">
                <a:solidFill>
                  <a:srgbClr val="FF0000"/>
                </a:solidFill>
              </a:rPr>
              <a:t>a. Miyopluk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tr-TR" b="1" dirty="0" smtClean="0">
                <a:solidFill>
                  <a:schemeClr val="accent2"/>
                </a:solidFill>
              </a:rPr>
              <a:t>Görüntü sarı benekte değil, retina tabakasıyla mercek arasında oluşur. </a:t>
            </a:r>
          </a:p>
          <a:p>
            <a:pPr>
              <a:lnSpc>
                <a:spcPct val="90000"/>
              </a:lnSpc>
            </a:pPr>
            <a:r>
              <a:rPr lang="tr-TR" b="1" dirty="0" smtClean="0"/>
              <a:t>Miyop insanlar yakını görür, fakat uzaktaki cisimleri net göremez.</a:t>
            </a:r>
          </a:p>
          <a:p>
            <a:pPr>
              <a:lnSpc>
                <a:spcPct val="90000"/>
              </a:lnSpc>
            </a:pPr>
            <a:r>
              <a:rPr lang="tr-TR" b="1" dirty="0" smtClean="0">
                <a:solidFill>
                  <a:srgbClr val="FF0000"/>
                </a:solidFill>
              </a:rPr>
              <a:t>Sebepleri</a:t>
            </a:r>
            <a:endParaRPr lang="tr-TR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tr-TR" b="1" dirty="0" smtClean="0">
                <a:solidFill>
                  <a:schemeClr val="accent2"/>
                </a:solidFill>
              </a:rPr>
              <a:t>Göz merceğinin şişkinleşerek ışığı fazla kırması ya da göz yuvarlağının optik eksen boyunca geriye doğru uzaması.</a:t>
            </a:r>
          </a:p>
          <a:p>
            <a:pPr>
              <a:lnSpc>
                <a:spcPct val="90000"/>
              </a:lnSpc>
            </a:pPr>
            <a:r>
              <a:rPr lang="tr-TR" b="1" dirty="0" smtClean="0">
                <a:solidFill>
                  <a:srgbClr val="FF0000"/>
                </a:solidFill>
              </a:rPr>
              <a:t>Düzeltilmesi </a:t>
            </a:r>
          </a:p>
          <a:p>
            <a:pPr>
              <a:lnSpc>
                <a:spcPct val="90000"/>
              </a:lnSpc>
            </a:pPr>
            <a:r>
              <a:rPr lang="tr-TR" b="1" dirty="0" smtClean="0"/>
              <a:t>Kalın kenarlı mercekle düzeltilir.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9"/>
          <p:cNvSpPr>
            <a:spLocks noGrp="1" noChangeArrowheads="1"/>
          </p:cNvSpPr>
          <p:nvPr>
            <p:ph type="title"/>
          </p:nvPr>
        </p:nvSpPr>
        <p:spPr>
          <a:xfrm>
            <a:off x="571500" y="0"/>
            <a:ext cx="7772400" cy="1143000"/>
          </a:xfrm>
        </p:spPr>
        <p:txBody>
          <a:bodyPr/>
          <a:lstStyle/>
          <a:p>
            <a:pPr eaLnBrk="1" hangingPunct="1"/>
            <a:r>
              <a:rPr lang="tr-TR" smtClean="0"/>
              <a:t>NORMAL GÖZ</a:t>
            </a:r>
          </a:p>
        </p:txBody>
      </p:sp>
      <p:sp>
        <p:nvSpPr>
          <p:cNvPr id="11266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ÇAKMAK İLKÖĞRETİM</a:t>
            </a:r>
            <a:endParaRPr lang="tr-TR" dirty="0" smtClean="0"/>
          </a:p>
        </p:txBody>
      </p:sp>
      <p:pic>
        <p:nvPicPr>
          <p:cNvPr id="5427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928688"/>
            <a:ext cx="75723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9" name="Rectangle 7"/>
          <p:cNvSpPr>
            <a:spLocks noGrp="1" noChangeArrowheads="1"/>
          </p:cNvSpPr>
          <p:nvPr>
            <p:ph type="title"/>
          </p:nvPr>
        </p:nvSpPr>
        <p:spPr>
          <a:xfrm>
            <a:off x="714375" y="142875"/>
            <a:ext cx="7772400" cy="1143000"/>
          </a:xfrm>
        </p:spPr>
        <p:txBody>
          <a:bodyPr/>
          <a:lstStyle/>
          <a:p>
            <a:pPr eaLnBrk="1" hangingPunct="1"/>
            <a:r>
              <a:rPr lang="tr-TR" smtClean="0"/>
              <a:t>MİYOP</a:t>
            </a:r>
          </a:p>
        </p:txBody>
      </p:sp>
      <p:sp>
        <p:nvSpPr>
          <p:cNvPr id="14338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ÇAKMAK İLKÖĞRETİM</a:t>
            </a:r>
            <a:endParaRPr lang="tr-TR" dirty="0" smtClean="0"/>
          </a:p>
        </p:txBody>
      </p:sp>
      <p:pic>
        <p:nvPicPr>
          <p:cNvPr id="5529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000125"/>
            <a:ext cx="8072438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ctl00_ContentPlaceHolder1_Image4" descr="Miyop_kusuru_Goz_Kirilma_Kusurlari_miyop_norm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513" y="285750"/>
            <a:ext cx="8567737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www.istanbultipmerkezi.com.tr/images/kgoz2buyu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63" y="1062038"/>
            <a:ext cx="88773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www.gozdr.com/images/myp_gor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813" y="44450"/>
            <a:ext cx="4929187" cy="659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5"/>
          <p:cNvSpPr>
            <a:spLocks noGrp="1" noChangeArrowheads="1"/>
          </p:cNvSpPr>
          <p:nvPr>
            <p:ph type="title"/>
          </p:nvPr>
        </p:nvSpPr>
        <p:spPr>
          <a:xfrm>
            <a:off x="642938" y="285750"/>
            <a:ext cx="7772400" cy="1143000"/>
          </a:xfrm>
        </p:spPr>
        <p:txBody>
          <a:bodyPr/>
          <a:lstStyle/>
          <a:p>
            <a:pPr eaLnBrk="1" hangingPunct="1"/>
            <a:r>
              <a:rPr lang="tr-TR" smtClean="0"/>
              <a:t>MİYOP DÜZELTİLMESİ</a:t>
            </a:r>
          </a:p>
        </p:txBody>
      </p:sp>
      <p:sp>
        <p:nvSpPr>
          <p:cNvPr id="15362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ÇAKMAK İLKÖĞRETİM</a:t>
            </a:r>
            <a:endParaRPr lang="tr-TR" dirty="0" smtClean="0"/>
          </a:p>
        </p:txBody>
      </p:sp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1285875"/>
            <a:ext cx="7500938" cy="554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tr-TR" sz="3200" smtClean="0"/>
              <a:t>MİYOP GÖZÜN DÜZELTİLMESİ</a:t>
            </a:r>
          </a:p>
        </p:txBody>
      </p:sp>
      <p:sp>
        <p:nvSpPr>
          <p:cNvPr id="9218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ÇAKMAK İLKÖĞRETİM</a:t>
            </a:r>
            <a:endParaRPr lang="tr-TR" dirty="0" smtClean="0"/>
          </a:p>
        </p:txBody>
      </p:sp>
      <p:pic>
        <p:nvPicPr>
          <p:cNvPr id="6042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908050"/>
            <a:ext cx="7634287" cy="451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1" name="Rectangle 7"/>
          <p:cNvSpPr>
            <a:spLocks noChangeArrowheads="1"/>
          </p:cNvSpPr>
          <p:nvPr/>
        </p:nvSpPr>
        <p:spPr bwMode="auto">
          <a:xfrm>
            <a:off x="755650" y="5589588"/>
            <a:ext cx="7232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chemeClr val="tx2"/>
                </a:solidFill>
              </a:rPr>
              <a:t>Kalın kenarlı mercekle görüntünün RETİNA üzerine düşmesi sağlanır.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  <p:bldP spid="5223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www.gozdr.com/images/my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88" y="357188"/>
            <a:ext cx="5715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8"/>
          <p:cNvSpPr>
            <a:spLocks noGrp="1" noChangeArrowheads="1"/>
          </p:cNvSpPr>
          <p:nvPr>
            <p:ph type="title"/>
          </p:nvPr>
        </p:nvSpPr>
        <p:spPr>
          <a:xfrm>
            <a:off x="323850" y="908050"/>
            <a:ext cx="8229600" cy="922338"/>
          </a:xfrm>
        </p:spPr>
        <p:txBody>
          <a:bodyPr/>
          <a:lstStyle/>
          <a:p>
            <a:pPr eaLnBrk="1" hangingPunct="1"/>
            <a:r>
              <a:rPr lang="tr-TR" sz="3600" smtClean="0"/>
              <a:t>FOTOĞRAF MAKİNESİ VE GÖZÜMÜZ</a:t>
            </a:r>
          </a:p>
        </p:txBody>
      </p:sp>
      <p:sp>
        <p:nvSpPr>
          <p:cNvPr id="17410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ÇAKMAK İLKÖĞRETİM</a:t>
            </a:r>
            <a:endParaRPr lang="tr-TR" dirty="0" smtClean="0"/>
          </a:p>
        </p:txBody>
      </p:sp>
      <p:pic>
        <p:nvPicPr>
          <p:cNvPr id="62468" name="Picture 5" descr="camer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2565400"/>
            <a:ext cx="3887788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2492375"/>
            <a:ext cx="4176712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1143000"/>
          </a:xfrm>
        </p:spPr>
        <p:txBody>
          <a:bodyPr/>
          <a:lstStyle/>
          <a:p>
            <a:r>
              <a:rPr lang="tr-TR" sz="4800" b="1" dirty="0" smtClean="0">
                <a:solidFill>
                  <a:srgbClr val="FF0000"/>
                </a:solidFill>
              </a:rPr>
              <a:t>DUYU ORGANLARI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484313"/>
            <a:ext cx="8893175" cy="4897437"/>
          </a:xfrm>
        </p:spPr>
        <p:txBody>
          <a:bodyPr/>
          <a:lstStyle/>
          <a:p>
            <a:r>
              <a:rPr lang="tr-TR" b="1" dirty="0" smtClean="0">
                <a:solidFill>
                  <a:schemeClr val="accent2"/>
                </a:solidFill>
              </a:rPr>
              <a:t>Bu duyu almaçları sayesinde çevremizdeki bir cismin rengini, sesini, kokusunu, sertliğini, yumuşaklığını, sıcaklığını ve soğukluğunu fark ederiz. </a:t>
            </a:r>
          </a:p>
          <a:p>
            <a:r>
              <a:rPr lang="tr-TR" b="1" dirty="0" smtClean="0"/>
              <a:t>Duyu organları tarafından alınan bu uyarılar beyne iletilir.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Beyin, gelen uyarıları değerlendirerek vücut için gerekli komutları verir.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r>
              <a:rPr lang="tr-TR" b="1" u="sng" smtClean="0">
                <a:solidFill>
                  <a:srgbClr val="FF0000"/>
                </a:solidFill>
              </a:rPr>
              <a:t>b. Hipermetropluk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908050"/>
            <a:ext cx="8893175" cy="554355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tr-TR" smtClean="0"/>
          </a:p>
          <a:p>
            <a:pPr>
              <a:lnSpc>
                <a:spcPct val="90000"/>
              </a:lnSpc>
            </a:pPr>
            <a:r>
              <a:rPr lang="tr-TR" b="1" smtClean="0">
                <a:solidFill>
                  <a:schemeClr val="accent2"/>
                </a:solidFill>
              </a:rPr>
              <a:t>Hipermetrop gözde görüntü retina tabakasının gerisinde oluşur. </a:t>
            </a:r>
          </a:p>
          <a:p>
            <a:pPr>
              <a:lnSpc>
                <a:spcPct val="90000"/>
              </a:lnSpc>
            </a:pPr>
            <a:r>
              <a:rPr lang="tr-TR" b="1" smtClean="0"/>
              <a:t>Hipermetrop göz uzaktaki cisimleri görür, fakat yakındaki cisimleri net göremez.</a:t>
            </a:r>
          </a:p>
          <a:p>
            <a:pPr>
              <a:lnSpc>
                <a:spcPct val="90000"/>
              </a:lnSpc>
            </a:pPr>
            <a:r>
              <a:rPr lang="tr-TR" b="1" u="sng" smtClean="0">
                <a:solidFill>
                  <a:srgbClr val="FF0000"/>
                </a:solidFill>
              </a:rPr>
              <a:t>Sebepleri</a:t>
            </a:r>
            <a:endParaRPr lang="tr-TR" u="sng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tr-TR" b="1" smtClean="0">
                <a:solidFill>
                  <a:schemeClr val="accent2"/>
                </a:solidFill>
              </a:rPr>
              <a:t>Göz merceğinin ışığı normalden az kırması ya da göz yuvarlağının optik  eksen boyunca arkadan öne basık olması.</a:t>
            </a:r>
          </a:p>
          <a:p>
            <a:pPr>
              <a:lnSpc>
                <a:spcPct val="90000"/>
              </a:lnSpc>
            </a:pPr>
            <a:r>
              <a:rPr lang="tr-TR" b="1" u="sng" smtClean="0">
                <a:solidFill>
                  <a:srgbClr val="FF0000"/>
                </a:solidFill>
              </a:rPr>
              <a:t>Düzeltilmesi </a:t>
            </a:r>
            <a:endParaRPr lang="tr-TR" u="sng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tr-TR" b="1" smtClean="0"/>
              <a:t>İnce kenarlı mercekle düzeltilir.</a:t>
            </a: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HİPERMETROP</a:t>
            </a:r>
          </a:p>
        </p:txBody>
      </p:sp>
      <p:sp>
        <p:nvSpPr>
          <p:cNvPr id="12290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ÇAKMAK İLKÖĞRETİM</a:t>
            </a:r>
            <a:endParaRPr lang="tr-TR" dirty="0" smtClean="0"/>
          </a:p>
        </p:txBody>
      </p:sp>
      <p:pic>
        <p:nvPicPr>
          <p:cNvPr id="6451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1557338"/>
            <a:ext cx="65532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tr-TR" sz="3200" smtClean="0"/>
              <a:t>HİPERMETROP GÖZÜN  DÜZELTİLMESİ</a:t>
            </a:r>
          </a:p>
        </p:txBody>
      </p:sp>
      <p:sp>
        <p:nvSpPr>
          <p:cNvPr id="1331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ÇAKMAK İLKÖĞRETİM</a:t>
            </a:r>
            <a:endParaRPr lang="tr-TR" dirty="0" smtClean="0"/>
          </a:p>
        </p:txBody>
      </p:sp>
      <p:pic>
        <p:nvPicPr>
          <p:cNvPr id="6554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557338"/>
            <a:ext cx="7272337" cy="485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3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719138"/>
          </a:xfrm>
        </p:spPr>
        <p:txBody>
          <a:bodyPr/>
          <a:lstStyle/>
          <a:p>
            <a:pPr algn="l" eaLnBrk="1" hangingPunct="1"/>
            <a:r>
              <a:rPr lang="tr-TR" sz="2800" dirty="0" smtClean="0"/>
              <a:t>NORMAL GÖZ 	                HİPERMETROP GÖZ</a:t>
            </a:r>
          </a:p>
        </p:txBody>
      </p:sp>
      <p:sp>
        <p:nvSpPr>
          <p:cNvPr id="34827" name="Rectangle 11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tr-TR" smtClean="0"/>
          </a:p>
          <a:p>
            <a:pPr eaLnBrk="1" hangingPunct="1">
              <a:lnSpc>
                <a:spcPct val="90000"/>
              </a:lnSpc>
            </a:pPr>
            <a:endParaRPr lang="tr-TR" smtClean="0"/>
          </a:p>
          <a:p>
            <a:pPr eaLnBrk="1" hangingPunct="1">
              <a:lnSpc>
                <a:spcPct val="90000"/>
              </a:lnSpc>
            </a:pPr>
            <a:endParaRPr lang="tr-TR" smtClean="0"/>
          </a:p>
          <a:p>
            <a:pPr eaLnBrk="1" hangingPunct="1">
              <a:lnSpc>
                <a:spcPct val="90000"/>
              </a:lnSpc>
            </a:pPr>
            <a:endParaRPr lang="tr-TR" smtClean="0"/>
          </a:p>
          <a:p>
            <a:pPr eaLnBrk="1" hangingPunct="1">
              <a:lnSpc>
                <a:spcPct val="90000"/>
              </a:lnSpc>
            </a:pPr>
            <a:endParaRPr lang="tr-TR" smtClean="0"/>
          </a:p>
          <a:p>
            <a:pPr eaLnBrk="1" hangingPunct="1">
              <a:lnSpc>
                <a:spcPct val="90000"/>
              </a:lnSpc>
            </a:pPr>
            <a:r>
              <a:rPr lang="tr-TR" sz="2400" smtClean="0">
                <a:solidFill>
                  <a:srgbClr val="0000FF"/>
                </a:solidFill>
              </a:rPr>
              <a:t>Görüntü RETİNA üzerine düşer</a:t>
            </a:r>
          </a:p>
          <a:p>
            <a:pPr eaLnBrk="1" hangingPunct="1">
              <a:lnSpc>
                <a:spcPct val="90000"/>
              </a:lnSpc>
            </a:pPr>
            <a:r>
              <a:rPr lang="tr-TR" sz="2400" smtClean="0">
                <a:solidFill>
                  <a:srgbClr val="FF0000"/>
                </a:solidFill>
              </a:rPr>
              <a:t>Göz ekseni ve göz merceği normal</a:t>
            </a:r>
          </a:p>
          <a:p>
            <a:pPr eaLnBrk="1" hangingPunct="1">
              <a:lnSpc>
                <a:spcPct val="90000"/>
              </a:lnSpc>
            </a:pPr>
            <a:endParaRPr lang="tr-TR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tr-TR" smtClean="0"/>
          </a:p>
        </p:txBody>
      </p:sp>
      <p:sp>
        <p:nvSpPr>
          <p:cNvPr id="34826" name="Rectangle 10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tr-TR" smtClean="0"/>
          </a:p>
          <a:p>
            <a:pPr eaLnBrk="1" hangingPunct="1">
              <a:lnSpc>
                <a:spcPct val="90000"/>
              </a:lnSpc>
            </a:pPr>
            <a:endParaRPr lang="tr-TR" smtClean="0"/>
          </a:p>
          <a:p>
            <a:pPr eaLnBrk="1" hangingPunct="1">
              <a:lnSpc>
                <a:spcPct val="90000"/>
              </a:lnSpc>
            </a:pPr>
            <a:endParaRPr lang="tr-TR" smtClean="0"/>
          </a:p>
          <a:p>
            <a:pPr eaLnBrk="1" hangingPunct="1">
              <a:lnSpc>
                <a:spcPct val="90000"/>
              </a:lnSpc>
            </a:pPr>
            <a:endParaRPr lang="tr-TR" smtClean="0"/>
          </a:p>
          <a:p>
            <a:pPr eaLnBrk="1" hangingPunct="1">
              <a:lnSpc>
                <a:spcPct val="90000"/>
              </a:lnSpc>
            </a:pPr>
            <a:endParaRPr lang="tr-TR" smtClean="0"/>
          </a:p>
          <a:p>
            <a:pPr eaLnBrk="1" hangingPunct="1">
              <a:lnSpc>
                <a:spcPct val="90000"/>
              </a:lnSpc>
            </a:pPr>
            <a:r>
              <a:rPr lang="tr-TR" sz="2400" smtClean="0">
                <a:solidFill>
                  <a:srgbClr val="0000FF"/>
                </a:solidFill>
              </a:rPr>
              <a:t>Göz ekseni normal ama , göz merceği yassı olduğu için ışığı az kırıyor</a:t>
            </a:r>
            <a:r>
              <a:rPr lang="tr-TR" sz="240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tr-TR" sz="2400" smtClean="0">
                <a:solidFill>
                  <a:srgbClr val="FF0000"/>
                </a:solidFill>
              </a:rPr>
              <a:t>Görüntü RETİNA nın arkasına düşer</a:t>
            </a:r>
          </a:p>
          <a:p>
            <a:pPr eaLnBrk="1" hangingPunct="1">
              <a:lnSpc>
                <a:spcPct val="90000"/>
              </a:lnSpc>
            </a:pPr>
            <a:endParaRPr lang="tr-TR" smtClean="0">
              <a:solidFill>
                <a:srgbClr val="FF0000"/>
              </a:solidFill>
            </a:endParaRPr>
          </a:p>
        </p:txBody>
      </p:sp>
      <p:sp>
        <p:nvSpPr>
          <p:cNvPr id="614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ÇAKMAK İLKÖĞRETİM</a:t>
            </a:r>
            <a:endParaRPr lang="tr-TR" dirty="0" smtClean="0"/>
          </a:p>
        </p:txBody>
      </p:sp>
      <p:pic>
        <p:nvPicPr>
          <p:cNvPr id="6656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12875"/>
            <a:ext cx="38893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7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412875"/>
            <a:ext cx="3960813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4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4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tr-TR" sz="2800" smtClean="0"/>
              <a:t>NORMAL GÖZ 	                HİPERMETROP GÖZ</a:t>
            </a:r>
          </a:p>
        </p:txBody>
      </p:sp>
      <p:sp>
        <p:nvSpPr>
          <p:cNvPr id="46088" name="Rectangle 8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tr-TR" dirty="0" smtClean="0"/>
          </a:p>
          <a:p>
            <a:pPr eaLnBrk="1" hangingPunct="1"/>
            <a:endParaRPr lang="tr-TR" dirty="0" smtClean="0"/>
          </a:p>
          <a:p>
            <a:pPr eaLnBrk="1" hangingPunct="1"/>
            <a:endParaRPr lang="tr-TR" dirty="0" smtClean="0"/>
          </a:p>
          <a:p>
            <a:pPr eaLnBrk="1" hangingPunct="1"/>
            <a:endParaRPr lang="tr-TR" dirty="0" smtClean="0"/>
          </a:p>
          <a:p>
            <a:pPr eaLnBrk="1" hangingPunct="1"/>
            <a:endParaRPr lang="tr-TR" dirty="0" smtClean="0"/>
          </a:p>
          <a:p>
            <a:pPr eaLnBrk="1" hangingPunct="1"/>
            <a:r>
              <a:rPr lang="tr-TR" sz="2400" dirty="0" smtClean="0">
                <a:solidFill>
                  <a:srgbClr val="FF0000"/>
                </a:solidFill>
              </a:rPr>
              <a:t>Göz ekseni ve göz merceği normal.</a:t>
            </a:r>
          </a:p>
          <a:p>
            <a:pPr eaLnBrk="1" hangingPunct="1"/>
            <a:r>
              <a:rPr lang="tr-TR" sz="2400" dirty="0" smtClean="0">
                <a:solidFill>
                  <a:srgbClr val="0000FF"/>
                </a:solidFill>
              </a:rPr>
              <a:t>Görüntü RETİNA üzerine düşer.</a:t>
            </a:r>
            <a:endParaRPr lang="tr-TR" dirty="0" smtClean="0"/>
          </a:p>
        </p:txBody>
      </p:sp>
      <p:sp>
        <p:nvSpPr>
          <p:cNvPr id="46089" name="Rectangle 9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tr-TR" dirty="0" smtClean="0"/>
          </a:p>
          <a:p>
            <a:pPr eaLnBrk="1" hangingPunct="1"/>
            <a:endParaRPr lang="tr-TR" dirty="0" smtClean="0"/>
          </a:p>
          <a:p>
            <a:pPr eaLnBrk="1" hangingPunct="1"/>
            <a:endParaRPr lang="tr-TR" dirty="0" smtClean="0"/>
          </a:p>
          <a:p>
            <a:pPr eaLnBrk="1" hangingPunct="1"/>
            <a:endParaRPr lang="tr-TR" dirty="0" smtClean="0"/>
          </a:p>
          <a:p>
            <a:pPr eaLnBrk="1" hangingPunct="1"/>
            <a:endParaRPr lang="tr-TR" dirty="0" smtClean="0"/>
          </a:p>
          <a:p>
            <a:pPr eaLnBrk="1" hangingPunct="1"/>
            <a:r>
              <a:rPr lang="tr-TR" dirty="0" smtClean="0">
                <a:solidFill>
                  <a:srgbClr val="0000FF"/>
                </a:solidFill>
              </a:rPr>
              <a:t>Göz merceği normal, göz ekseni kısa.</a:t>
            </a:r>
          </a:p>
          <a:p>
            <a:pPr eaLnBrk="1" hangingPunct="1"/>
            <a:r>
              <a:rPr lang="tr-TR" dirty="0" smtClean="0">
                <a:solidFill>
                  <a:srgbClr val="FF0000"/>
                </a:solidFill>
              </a:rPr>
              <a:t>Görüntü RETİNA </a:t>
            </a:r>
            <a:r>
              <a:rPr lang="tr-TR" dirty="0" err="1" smtClean="0">
                <a:solidFill>
                  <a:srgbClr val="FF0000"/>
                </a:solidFill>
              </a:rPr>
              <a:t>nın</a:t>
            </a:r>
            <a:r>
              <a:rPr lang="tr-TR" dirty="0" smtClean="0">
                <a:solidFill>
                  <a:srgbClr val="FF0000"/>
                </a:solidFill>
              </a:rPr>
              <a:t> arkasına düşer.</a:t>
            </a:r>
          </a:p>
        </p:txBody>
      </p:sp>
      <p:sp>
        <p:nvSpPr>
          <p:cNvPr id="7170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ÇAKMAK İLKÖĞRETİM</a:t>
            </a:r>
            <a:endParaRPr lang="tr-TR" dirty="0" smtClean="0"/>
          </a:p>
        </p:txBody>
      </p:sp>
      <p:pic>
        <p:nvPicPr>
          <p:cNvPr id="6759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1844675"/>
            <a:ext cx="252095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1585913"/>
            <a:ext cx="4392612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2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1573213"/>
            <a:ext cx="2808288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60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60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60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60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www.gozsaglikmerkezi.com/App_Themes/DK/Images/GozKirilmaKusurlari/hipermetrop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571500"/>
            <a:ext cx="7929562" cy="543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www.gozsaglikmerkezi.com/App_Themes/DK/Images/GozKirilmaKusurlari/hipermetrop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1500188"/>
            <a:ext cx="72136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z="4000" dirty="0" smtClean="0"/>
              <a:t>HİPERMETROP DÜZELTİLMESİ</a:t>
            </a:r>
          </a:p>
        </p:txBody>
      </p:sp>
      <p:sp>
        <p:nvSpPr>
          <p:cNvPr id="819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ÇAKMAK İLKÖĞRETİM</a:t>
            </a:r>
            <a:endParaRPr lang="tr-TR" dirty="0" smtClean="0"/>
          </a:p>
        </p:txBody>
      </p:sp>
      <p:pic>
        <p:nvPicPr>
          <p:cNvPr id="7066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1052513"/>
            <a:ext cx="554513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1187450" y="5445125"/>
            <a:ext cx="63373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4">
              <a:spcBef>
                <a:spcPct val="20000"/>
              </a:spcBef>
            </a:pPr>
            <a:r>
              <a:rPr lang="tr-TR" sz="2400">
                <a:solidFill>
                  <a:srgbClr val="FF0000"/>
                </a:solidFill>
              </a:rPr>
              <a:t>İnce kenarlı mercek ile görüntünün RETİNA üzerine düşmesi sağlanır.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  <p:bldP spid="4916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www.gozdr.com/images/h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0825" y="357188"/>
            <a:ext cx="5551488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www.gozdr.com/images/h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1275" y="285750"/>
            <a:ext cx="5689600" cy="59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214313"/>
            <a:ext cx="77724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GÖZ VE KISIMLARI</a:t>
            </a:r>
          </a:p>
        </p:txBody>
      </p:sp>
      <p:pic>
        <p:nvPicPr>
          <p:cNvPr id="18435" name="Picture 4" descr="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1214438"/>
            <a:ext cx="7705725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Dikdörtgen"/>
          <p:cNvSpPr>
            <a:spLocks noChangeArrowheads="1"/>
          </p:cNvSpPr>
          <p:nvPr/>
        </p:nvSpPr>
        <p:spPr bwMode="auto">
          <a:xfrm>
            <a:off x="500063" y="785813"/>
            <a:ext cx="8358187" cy="297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tr-TR" sz="4800" b="1" u="sng">
                <a:solidFill>
                  <a:srgbClr val="FF0000"/>
                </a:solidFill>
              </a:rPr>
              <a:t>c. Astigmatlık</a:t>
            </a:r>
            <a:endParaRPr lang="tr-TR" sz="480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tr-TR" sz="4000" b="1">
                <a:solidFill>
                  <a:schemeClr val="accent2"/>
                </a:solidFill>
              </a:rPr>
              <a:t>Merceğin veya saydam tabakanın yüzeyinin pürüzlenmesiyle oluşur. </a:t>
            </a:r>
            <a:r>
              <a:rPr lang="tr-TR" sz="4000" b="1"/>
              <a:t>Silindirik mercekle düzeltilebilir.</a:t>
            </a:r>
            <a:endParaRPr lang="tr-TR" sz="4000" b="1" u="sng"/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tr-TR" sz="2800" smtClean="0"/>
              <a:t>ASTİGMATİZM</a:t>
            </a:r>
          </a:p>
        </p:txBody>
      </p:sp>
      <p:sp>
        <p:nvSpPr>
          <p:cNvPr id="10242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ÇAKMAK İLKÖĞRETİM</a:t>
            </a:r>
            <a:endParaRPr lang="tr-TR" dirty="0" smtClean="0"/>
          </a:p>
        </p:txBody>
      </p:sp>
      <p:pic>
        <p:nvPicPr>
          <p:cNvPr id="74755" name="Picture 5" descr="Astigmatism Animatio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908050"/>
            <a:ext cx="7848600" cy="427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755650" y="5445125"/>
            <a:ext cx="76327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400">
                <a:solidFill>
                  <a:srgbClr val="33CC33"/>
                </a:solidFill>
              </a:rPr>
              <a:t>Saydam tabaka (=Kornea) küreselliğini kaybetmiştir.</a:t>
            </a:r>
          </a:p>
          <a:p>
            <a:r>
              <a:rPr lang="tr-TR" sz="2400">
                <a:solidFill>
                  <a:srgbClr val="FF0000"/>
                </a:solidFill>
              </a:rPr>
              <a:t>Işık düzgün toplanmaz , bulanık ve çift görme olur</a:t>
            </a:r>
            <a:r>
              <a:rPr lang="tr-TR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  <p:bldP spid="3789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/>
              <a:t>ASTİGMATİZM</a:t>
            </a:r>
          </a:p>
        </p:txBody>
      </p:sp>
      <p:sp>
        <p:nvSpPr>
          <p:cNvPr id="16386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ÇAKMAK İLKÖĞRETİM</a:t>
            </a:r>
            <a:endParaRPr lang="tr-TR" dirty="0" smtClean="0"/>
          </a:p>
        </p:txBody>
      </p:sp>
      <p:pic>
        <p:nvPicPr>
          <p:cNvPr id="7578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1484313"/>
            <a:ext cx="568960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C:\Documents and Settings\nylmz\Desktop\astigmat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428625"/>
            <a:ext cx="6827838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://www.gozsaglikmerkezi.com/App_Themes/DK/Images/GozKirilmaKusurlari/astigmat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214438"/>
            <a:ext cx="873918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809625"/>
            <a:ext cx="8893175" cy="60483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tr-TR" sz="4000" b="1" u="sng" smtClean="0">
                <a:solidFill>
                  <a:srgbClr val="FF0000"/>
                </a:solidFill>
              </a:rPr>
              <a:t>d. Katarakt</a:t>
            </a:r>
            <a:endParaRPr lang="tr-TR" sz="400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tr-TR" b="1" smtClean="0">
                <a:solidFill>
                  <a:schemeClr val="accent2"/>
                </a:solidFill>
              </a:rPr>
              <a:t>Merceğin saydamlığını yitirmesiyle oluşur. </a:t>
            </a:r>
            <a:r>
              <a:rPr lang="tr-TR" b="1" smtClean="0"/>
              <a:t>Ameliyatla düzeltilir. </a:t>
            </a:r>
            <a:endParaRPr lang="tr-TR" b="1" u="sng" smtClean="0"/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http://www.alternatif-tip.net/hastaliklar/katarak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30213"/>
            <a:ext cx="8286750" cy="55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1 Dikdörtgen"/>
          <p:cNvSpPr>
            <a:spLocks noChangeArrowheads="1"/>
          </p:cNvSpPr>
          <p:nvPr/>
        </p:nvSpPr>
        <p:spPr bwMode="auto">
          <a:xfrm>
            <a:off x="428625" y="928688"/>
            <a:ext cx="7715250" cy="297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tr-TR" sz="4800" b="1" u="sng">
                <a:solidFill>
                  <a:srgbClr val="FF0000"/>
                </a:solidFill>
              </a:rPr>
              <a:t>c. Presbitlik</a:t>
            </a:r>
            <a:endParaRPr lang="tr-TR" sz="480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tr-TR" sz="4000" b="1">
                <a:solidFill>
                  <a:schemeClr val="accent2"/>
                </a:solidFill>
              </a:rPr>
              <a:t>Göz merceğinin esnekliğini kaybetmesiyle oluşur. </a:t>
            </a:r>
            <a:r>
              <a:rPr lang="tr-TR" sz="4000" b="1"/>
              <a:t>İnce kenarlı mercekle düzeltilir. Yaşlılarda görülür.</a:t>
            </a:r>
            <a:endParaRPr lang="tr-TR" sz="4000" b="1" u="sng"/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1 Dikdörtgen"/>
          <p:cNvSpPr>
            <a:spLocks noChangeArrowheads="1"/>
          </p:cNvSpPr>
          <p:nvPr/>
        </p:nvSpPr>
        <p:spPr bwMode="auto">
          <a:xfrm>
            <a:off x="785813" y="928688"/>
            <a:ext cx="7643812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600" b="1" u="sng">
                <a:solidFill>
                  <a:srgbClr val="FF0000"/>
                </a:solidFill>
              </a:rPr>
              <a:t>e. Şaşılık</a:t>
            </a:r>
            <a:endParaRPr lang="tr-TR" sz="3600">
              <a:solidFill>
                <a:srgbClr val="FF0000"/>
              </a:solidFill>
            </a:endParaRPr>
          </a:p>
          <a:p>
            <a:r>
              <a:rPr lang="tr-TR" sz="3600" b="1">
                <a:solidFill>
                  <a:schemeClr val="accent2"/>
                </a:solidFill>
              </a:rPr>
              <a:t>Göz yuvarlağını hareket ettiren kasların normalden uzun ya da kısa olmasından kaynaklanır. </a:t>
            </a:r>
          </a:p>
          <a:p>
            <a:r>
              <a:rPr lang="tr-TR" sz="3600" b="1"/>
              <a:t>Ameliyatla düzeltilebilir.</a:t>
            </a: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http://www.almangoz.com/Goz_Hastaliklari/images/sasilik/Almagoz_sasilik_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428625"/>
            <a:ext cx="4000500" cy="59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6" descr="http://www.gozvakfi.com/images/sasilik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0" y="1643063"/>
            <a:ext cx="447040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Belgelerim\fen deneyleri\ORGANRESİMLERİ\göz kafatası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0"/>
            <a:ext cx="6143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571500"/>
            <a:ext cx="7772400" cy="5475288"/>
          </a:xfrm>
        </p:spPr>
        <p:txBody>
          <a:bodyPr/>
          <a:lstStyle/>
          <a:p>
            <a:r>
              <a:rPr lang="tr-TR" b="1" u="sng" dirty="0" smtClean="0">
                <a:solidFill>
                  <a:srgbClr val="FF0000"/>
                </a:solidFill>
              </a:rPr>
              <a:t>f. Renk Körlüğü</a:t>
            </a:r>
            <a:endParaRPr lang="tr-TR" u="sng" dirty="0" smtClean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chemeClr val="accent2"/>
                </a:solidFill>
              </a:rPr>
              <a:t>Bazı renkleri ayırt edememe durumudur. Kalıtsal bir hastalıktır.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Genelde renk körleri kırmızı ve yeşil rengi ayırt edemez.</a:t>
            </a:r>
          </a:p>
          <a:p>
            <a:endParaRPr lang="tr-TR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tr-TR" sz="3200" smtClean="0">
                <a:solidFill>
                  <a:srgbClr val="FF0000"/>
                </a:solidFill>
              </a:rPr>
              <a:t>RENK KÖRLÜĞÜ </a:t>
            </a:r>
            <a:r>
              <a:rPr lang="tr-TR" sz="3200" smtClean="0">
                <a:solidFill>
                  <a:srgbClr val="33CC33"/>
                </a:solidFill>
              </a:rPr>
              <a:t>(= DALTONİZM</a:t>
            </a:r>
            <a:r>
              <a:rPr lang="tr-TR" sz="3200" smtClean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849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dirty="0" smtClean="0">
                <a:solidFill>
                  <a:srgbClr val="FF0000"/>
                </a:solidFill>
              </a:rPr>
              <a:t>Kırmızı</a:t>
            </a:r>
            <a:r>
              <a:rPr lang="tr-TR" dirty="0" smtClean="0"/>
              <a:t> ve </a:t>
            </a:r>
            <a:r>
              <a:rPr lang="tr-TR" dirty="0" smtClean="0">
                <a:solidFill>
                  <a:srgbClr val="33CC33"/>
                </a:solidFill>
              </a:rPr>
              <a:t>yeşil </a:t>
            </a:r>
            <a:r>
              <a:rPr lang="tr-TR" dirty="0" smtClean="0"/>
              <a:t>renkleri ayıramazlar. </a:t>
            </a:r>
            <a:r>
              <a:rPr lang="tr-TR" dirty="0" smtClean="0">
                <a:solidFill>
                  <a:srgbClr val="33CC33"/>
                </a:solidFill>
              </a:rPr>
              <a:t>Kırmızı</a:t>
            </a:r>
            <a:r>
              <a:rPr lang="tr-TR" dirty="0" smtClean="0"/>
              <a:t>yı yeşil , </a:t>
            </a:r>
            <a:r>
              <a:rPr lang="tr-TR" dirty="0" smtClean="0">
                <a:solidFill>
                  <a:srgbClr val="FF0000"/>
                </a:solidFill>
              </a:rPr>
              <a:t>yeşil</a:t>
            </a:r>
            <a:r>
              <a:rPr lang="tr-TR" dirty="0" smtClean="0"/>
              <a:t>i kırmızı görürler</a:t>
            </a:r>
          </a:p>
          <a:p>
            <a:pPr eaLnBrk="1" hangingPunct="1"/>
            <a:endParaRPr lang="tr-TR" dirty="0" smtClean="0"/>
          </a:p>
          <a:p>
            <a:pPr eaLnBrk="1" hangingPunct="1"/>
            <a:r>
              <a:rPr lang="tr-TR" dirty="0" smtClean="0"/>
              <a:t>Renk körü olanlara sürücü belgesi verilmez.</a:t>
            </a:r>
          </a:p>
          <a:p>
            <a:pPr eaLnBrk="1" hangingPunct="1"/>
            <a:endParaRPr lang="tr-TR" dirty="0" smtClean="0"/>
          </a:p>
          <a:p>
            <a:pPr eaLnBrk="1" hangingPunct="1"/>
            <a:r>
              <a:rPr lang="tr-TR" dirty="0" smtClean="0"/>
              <a:t>Tedavisi yoktur. Kalıtsal bir hastalıktır.</a:t>
            </a:r>
          </a:p>
        </p:txBody>
      </p:sp>
      <p:sp>
        <p:nvSpPr>
          <p:cNvPr id="1843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D:\Belgelerim\fen deneyleri\ORGANRESİMLERİ\adsız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025" y="571500"/>
            <a:ext cx="8602663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C:\Documents and Settings\nylmz\Desktop\Eye[1].jpg"/>
          <p:cNvPicPr>
            <a:picLocks noChangeAspect="1" noChangeArrowheads="1"/>
          </p:cNvPicPr>
          <p:nvPr/>
        </p:nvPicPr>
        <p:blipFill>
          <a:blip r:embed="rId3" cstate="print"/>
          <a:srcRect b="30000"/>
          <a:stretch>
            <a:fillRect/>
          </a:stretch>
        </p:blipFill>
        <p:spPr bwMode="auto">
          <a:xfrm>
            <a:off x="387350" y="571500"/>
            <a:ext cx="8113713" cy="568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931</Words>
  <Application>Microsoft Office PowerPoint</Application>
  <PresentationFormat>Ekran Gösterisi (4:3)</PresentationFormat>
  <Paragraphs>227</Paragraphs>
  <Slides>71</Slides>
  <Notes>71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71</vt:i4>
      </vt:variant>
    </vt:vector>
  </HeadingPairs>
  <TitlesOfParts>
    <vt:vector size="72" baseType="lpstr">
      <vt:lpstr>Ofis Teması</vt:lpstr>
      <vt:lpstr>DUYU ORGANLARI</vt:lpstr>
      <vt:lpstr>Slayt 2</vt:lpstr>
      <vt:lpstr>DUYU ORGANLARI</vt:lpstr>
      <vt:lpstr>Slayt 4</vt:lpstr>
      <vt:lpstr>DUYU ORGANLARI</vt:lpstr>
      <vt:lpstr>GÖZ VE KISIMLARI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İris: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Görme Olayının Gerçekleşmesi </vt:lpstr>
      <vt:lpstr>Slayt 36</vt:lpstr>
      <vt:lpstr>Slayt 37</vt:lpstr>
      <vt:lpstr>Göz Uyumu:</vt:lpstr>
      <vt:lpstr>Slayt 39</vt:lpstr>
      <vt:lpstr>Göz Kusurları</vt:lpstr>
      <vt:lpstr>NORMAL GÖZ</vt:lpstr>
      <vt:lpstr>MİYOP</vt:lpstr>
      <vt:lpstr>Slayt 43</vt:lpstr>
      <vt:lpstr>Slayt 44</vt:lpstr>
      <vt:lpstr>Slayt 45</vt:lpstr>
      <vt:lpstr>MİYOP DÜZELTİLMESİ</vt:lpstr>
      <vt:lpstr>MİYOP GÖZÜN DÜZELTİLMESİ</vt:lpstr>
      <vt:lpstr>Slayt 48</vt:lpstr>
      <vt:lpstr>FOTOĞRAF MAKİNESİ VE GÖZÜMÜZ</vt:lpstr>
      <vt:lpstr>b. Hipermetropluk</vt:lpstr>
      <vt:lpstr>HİPERMETROP</vt:lpstr>
      <vt:lpstr>HİPERMETROP GÖZÜN  DÜZELTİLMESİ</vt:lpstr>
      <vt:lpstr>NORMAL GÖZ                  HİPERMETROP GÖZ</vt:lpstr>
      <vt:lpstr>NORMAL GÖZ                  HİPERMETROP GÖZ</vt:lpstr>
      <vt:lpstr>Slayt 55</vt:lpstr>
      <vt:lpstr>Slayt 56</vt:lpstr>
      <vt:lpstr>HİPERMETROP DÜZELTİLMESİ</vt:lpstr>
      <vt:lpstr>Slayt 58</vt:lpstr>
      <vt:lpstr>Slayt 59</vt:lpstr>
      <vt:lpstr>Slayt 60</vt:lpstr>
      <vt:lpstr>ASTİGMATİZM</vt:lpstr>
      <vt:lpstr>ASTİGMATİZM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RENK KÖRLÜĞÜ (= DALTONİZM)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DUYU ORGANLARI</dc:title>
  <dc:creator>Özgür KARAER</dc:creator>
  <cp:lastModifiedBy>Özgür KARAER</cp:lastModifiedBy>
  <cp:revision>1</cp:revision>
  <dcterms:created xsi:type="dcterms:W3CDTF">2010-10-21T16:50:27Z</dcterms:created>
  <dcterms:modified xsi:type="dcterms:W3CDTF">2010-10-21T16:55:38Z</dcterms:modified>
</cp:coreProperties>
</file>