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6" r:id="rId19"/>
    <p:sldId id="273" r:id="rId20"/>
    <p:sldId id="274" r:id="rId21"/>
    <p:sldId id="275" r:id="rId22"/>
    <p:sldId id="277" r:id="rId23"/>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012" autoAdjust="0"/>
    <p:restoredTop sz="94660"/>
  </p:normalViewPr>
  <p:slideViewPr>
    <p:cSldViewPr>
      <p:cViewPr>
        <p:scale>
          <a:sx n="50" d="100"/>
          <a:sy n="50" d="100"/>
        </p:scale>
        <p:origin x="-1074" y="-49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098842C7-A844-465A-B2A6-C19C2439D783}" type="datetimeFigureOut">
              <a:rPr lang="tr-TR" smtClean="0"/>
              <a:pPr/>
              <a:t>01.06.2011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9A8D631-1B46-40F0-BB49-8E91CA0BD362}" type="slidenum">
              <a:rPr lang="tr-TR" smtClean="0"/>
              <a:pPr/>
              <a:t>‹#›</a:t>
            </a:fld>
            <a:endParaRPr lang="tr-TR"/>
          </a:p>
        </p:txBody>
      </p:sp>
    </p:spTree>
  </p:cSld>
  <p:clrMapOvr>
    <a:masterClrMapping/>
  </p:clrMapOvr>
  <p:transition spd="slow">
    <p:newsflash/>
    <p:sndAc>
      <p:stSnd>
        <p:snd r:embed="rId1" name="chimes.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3000">
              <a:srgbClr val="FFFF00"/>
            </a:gs>
            <a:gs pos="45000">
              <a:srgbClr val="FF7A00"/>
            </a:gs>
            <a:gs pos="70000">
              <a:srgbClr val="FF0300"/>
            </a:gs>
            <a:gs pos="100000">
              <a:srgbClr val="4D0808"/>
            </a:gs>
          </a:gsLst>
          <a:lin ang="7200000" scaled="0"/>
          <a:tileRect r="-100000" b="-100000"/>
        </a:gra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842C7-A844-465A-B2A6-C19C2439D783}" type="datetimeFigureOut">
              <a:rPr lang="tr-TR" smtClean="0"/>
              <a:pPr/>
              <a:t>01.06.2011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A8D631-1B46-40F0-BB49-8E91CA0BD362}"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newsflash/>
    <p:sndAc>
      <p:stSnd>
        <p:snd r:embed="rId13" name="chimes.wav" builtIn="1"/>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1676400" y="1219200"/>
            <a:ext cx="5638800" cy="1323439"/>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tr-TR" sz="8000" b="1" cap="none" spc="0" dirty="0" smtClean="0">
                <a:ln/>
                <a:solidFill>
                  <a:schemeClr val="accent5">
                    <a:tint val="50000"/>
                    <a:satMod val="180000"/>
                  </a:schemeClr>
                </a:solidFill>
                <a:effectLst/>
              </a:rPr>
              <a:t>HAZIRLAYAN</a:t>
            </a:r>
            <a:endParaRPr lang="tr-TR" sz="8000" b="1" cap="none" spc="0" dirty="0">
              <a:ln/>
              <a:solidFill>
                <a:schemeClr val="accent5">
                  <a:tint val="50000"/>
                  <a:satMod val="180000"/>
                </a:schemeClr>
              </a:solidFill>
              <a:effectLst/>
            </a:endParaRPr>
          </a:p>
        </p:txBody>
      </p:sp>
      <p:sp>
        <p:nvSpPr>
          <p:cNvPr id="5" name="4 Dikdörtgen"/>
          <p:cNvSpPr/>
          <p:nvPr/>
        </p:nvSpPr>
        <p:spPr>
          <a:xfrm>
            <a:off x="1447800" y="2971800"/>
            <a:ext cx="6324600" cy="1200329"/>
          </a:xfrm>
          <a:prstGeom prst="rect">
            <a:avLst/>
          </a:prstGeom>
          <a:noFill/>
        </p:spPr>
        <p:txBody>
          <a:bodyPr wrap="square" lIns="91440" tIns="45720" rIns="91440" bIns="45720">
            <a:spAutoFit/>
          </a:bodyPr>
          <a:lstStyle/>
          <a:p>
            <a:pPr algn="ctr"/>
            <a:r>
              <a:rPr lang="tr-TR" sz="7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KERİM ÇAKMAK</a:t>
            </a:r>
            <a:endParaRPr lang="tr-TR" sz="72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7" name="6 Dikdörtgen"/>
          <p:cNvSpPr/>
          <p:nvPr/>
        </p:nvSpPr>
        <p:spPr>
          <a:xfrm>
            <a:off x="1676400" y="4800600"/>
            <a:ext cx="5791200" cy="1569660"/>
          </a:xfrm>
          <a:prstGeom prst="rect">
            <a:avLst/>
          </a:prstGeom>
          <a:noFill/>
        </p:spPr>
        <p:txBody>
          <a:bodyPr wrap="square" lIns="91440" tIns="45720" rIns="91440" bIns="45720">
            <a:spAutoFit/>
          </a:bodyPr>
          <a:lstStyle/>
          <a:p>
            <a:pPr algn="ctr"/>
            <a:r>
              <a:rPr lang="tr-TR" sz="9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7/D 179</a:t>
            </a:r>
            <a:endParaRPr lang="tr-TR" sz="9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7" name="Picture 3" descr="C:\Program Files\Microsoft Office\MEDIA\CAGCAT10\j0335112.wmf"/>
          <p:cNvPicPr>
            <a:picLocks noChangeAspect="1" noChangeArrowheads="1"/>
          </p:cNvPicPr>
          <p:nvPr/>
        </p:nvPicPr>
        <p:blipFill>
          <a:blip r:embed="rId3"/>
          <a:srcRect/>
          <a:stretch>
            <a:fillRect/>
          </a:stretch>
        </p:blipFill>
        <p:spPr bwMode="auto">
          <a:xfrm>
            <a:off x="0" y="4343400"/>
            <a:ext cx="2352599" cy="2286000"/>
          </a:xfrm>
          <a:prstGeom prst="rect">
            <a:avLst/>
          </a:prstGeom>
          <a:noFill/>
        </p:spPr>
      </p:pic>
      <p:pic>
        <p:nvPicPr>
          <p:cNvPr id="6" name="Picture 2" descr="http://www.yuzifadeleri.com/bimi.gif"/>
          <p:cNvPicPr>
            <a:picLocks noChangeAspect="1" noChangeArrowheads="1"/>
          </p:cNvPicPr>
          <p:nvPr/>
        </p:nvPicPr>
        <p:blipFill>
          <a:blip r:embed="rId4"/>
          <a:srcRect/>
          <a:stretch>
            <a:fillRect/>
          </a:stretch>
        </p:blipFill>
        <p:spPr bwMode="auto">
          <a:xfrm>
            <a:off x="6705600" y="4648200"/>
            <a:ext cx="1964696" cy="1643074"/>
          </a:xfrm>
          <a:prstGeom prst="rect">
            <a:avLst/>
          </a:prstGeom>
          <a:noFill/>
        </p:spPr>
      </p:pic>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FFFF00"/>
          </a:solidFill>
        </p:spPr>
        <p:txBody>
          <a:bodyPr/>
          <a:lstStyle/>
          <a:p>
            <a:r>
              <a:rPr lang="tr-TR" dirty="0"/>
              <a:t> </a:t>
            </a:r>
            <a:r>
              <a:rPr lang="tr-TR" b="1" dirty="0"/>
              <a:t>Ey yükselen yeni nesil, istikbal sizindir. Cumhuriyet'i biz kurduk, O'nu yükseltecek ve sürdürecek sizlersiniz.</a:t>
            </a:r>
            <a:endParaRPr lang="tr-TR" dirty="0"/>
          </a:p>
          <a:p>
            <a:r>
              <a:rPr lang="tr-TR" b="1" dirty="0"/>
              <a:t>● Herkes ulusal görevini ve sorumluluğunu bilmeli, memleket meseleleri üzerinde o düşünceyle, düşünüp çalışmayı görev edinmelidir.  </a:t>
            </a:r>
            <a:r>
              <a:rPr lang="tr-TR" dirty="0"/>
              <a:t> </a:t>
            </a:r>
          </a:p>
          <a:p>
            <a:endParaRPr lang="tr-TR" dirty="0"/>
          </a:p>
        </p:txBody>
      </p:sp>
      <p:sp>
        <p:nvSpPr>
          <p:cNvPr id="4" name="3 Dikdörtgen"/>
          <p:cNvSpPr/>
          <p:nvPr/>
        </p:nvSpPr>
        <p:spPr>
          <a:xfrm>
            <a:off x="1066800" y="304800"/>
            <a:ext cx="6146363"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tr-TR" sz="5400" b="1" cap="none" spc="0" dirty="0" smtClean="0">
                <a:ln/>
                <a:solidFill>
                  <a:schemeClr val="accent5">
                    <a:tint val="50000"/>
                    <a:satMod val="180000"/>
                  </a:schemeClr>
                </a:solidFill>
                <a:effectLst/>
              </a:rPr>
              <a:t>ATATÜRKÜN SÖZLERİ</a:t>
            </a:r>
            <a:endParaRPr lang="tr-TR" sz="5400" b="1" cap="none" spc="0" dirty="0">
              <a:ln/>
              <a:solidFill>
                <a:schemeClr val="accent5">
                  <a:tint val="50000"/>
                  <a:satMod val="180000"/>
                </a:schemeClr>
              </a:solidFill>
              <a:effectLst/>
            </a:endParaRP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33400" y="1752600"/>
            <a:ext cx="8229600" cy="4525963"/>
          </a:xfrm>
          <a:solidFill>
            <a:srgbClr val="FF0000"/>
          </a:solidFill>
        </p:spPr>
        <p:txBody>
          <a:bodyPr/>
          <a:lstStyle/>
          <a:p>
            <a:r>
              <a:rPr lang="tr-TR" b="1" dirty="0"/>
              <a:t>● Kendiniz için değil, bağlı bulunduğunuz ulus için elbirliği ile çalışınız. Çalışmaların en yükseği budur.</a:t>
            </a:r>
            <a:r>
              <a:rPr lang="tr-TR" dirty="0"/>
              <a:t> </a:t>
            </a:r>
          </a:p>
          <a:p>
            <a:r>
              <a:rPr lang="tr-TR" b="1" dirty="0"/>
              <a:t>● Ey Türk Gençliği! Birinci vazifen, Türk istiklâlini, Türk Cumhuriyetini, ilelebet, muhafaza ve müdafaa etmektir.</a:t>
            </a:r>
            <a:r>
              <a:rPr lang="tr-TR" dirty="0"/>
              <a:t> </a:t>
            </a: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chemeClr val="accent6">
              <a:lumMod val="75000"/>
            </a:schemeClr>
          </a:solidFill>
          <a:effectLst>
            <a:glow rad="63500">
              <a:schemeClr val="accent6">
                <a:satMod val="175000"/>
                <a:alpha val="40000"/>
              </a:schemeClr>
            </a:glow>
            <a:softEdge rad="12700"/>
          </a:effectLst>
        </p:spPr>
        <p:txBody>
          <a:bodyPr>
            <a:normAutofit fontScale="92500" lnSpcReduction="10000"/>
          </a:bodyPr>
          <a:lstStyle/>
          <a:p>
            <a:r>
              <a:rPr lang="tr-TR" b="1" dirty="0"/>
              <a:t>● Öğretmenler! Cumhuriyet sizden düşünceleri hür, vicdanı hür, irfanı hür nesiller ister.</a:t>
            </a:r>
            <a:r>
              <a:rPr lang="tr-TR" dirty="0"/>
              <a:t> </a:t>
            </a:r>
          </a:p>
          <a:p>
            <a:r>
              <a:rPr lang="tr-TR" b="1" dirty="0"/>
              <a:t>● "...bu ulusa ve ülkeye hizmet görevi bitmeyecektir."</a:t>
            </a:r>
            <a:endParaRPr lang="tr-TR" dirty="0"/>
          </a:p>
          <a:p>
            <a:r>
              <a:rPr lang="tr-TR" b="1" dirty="0"/>
              <a:t>● Türk Milleti yeni bir iman ve kesin bir milli azim ile yeni bir devlet kurmuştur bu devletin dayandığı esaslar "Tam Bağımsızlık" ve "Kayıtsız Şartsız Milli Egemenlikten ibarettir. Yeni Türkiye devletinin yapısının ruhu Milli Egemenliktir. Milletin Kayıtsız Şartsız Egemenliğidir...</a:t>
            </a:r>
            <a:endParaRPr lang="tr-TR" dirty="0"/>
          </a:p>
          <a:p>
            <a:endParaRPr lang="tr-TR" dirty="0"/>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chemeClr val="accent1"/>
          </a:solidFill>
          <a:effectLst>
            <a:glow rad="228600">
              <a:schemeClr val="accent5">
                <a:satMod val="175000"/>
                <a:alpha val="40000"/>
              </a:schemeClr>
            </a:glow>
          </a:effectLst>
        </p:spPr>
        <p:txBody>
          <a:bodyPr/>
          <a:lstStyle/>
          <a:p>
            <a:r>
              <a:rPr lang="tr-TR" b="1" dirty="0"/>
              <a:t>● Hiçbir şeye ihtiyacımız yok, yalnız bir şeye ihtiyacımız vardır; çalışkan olmak!</a:t>
            </a:r>
            <a:endParaRPr lang="tr-TR" dirty="0"/>
          </a:p>
          <a:p>
            <a:r>
              <a:rPr lang="tr-TR" b="1" dirty="0"/>
              <a:t>● Biz büyük bir inkılap yaptık. Memleketi bir çağdan alıp yeni bir çağa götürdük.</a:t>
            </a:r>
            <a:endParaRPr lang="tr-TR" dirty="0"/>
          </a:p>
          <a:p>
            <a:r>
              <a:rPr lang="tr-TR" b="1" dirty="0"/>
              <a:t>● Devrimin amacını kavramış olanlar sürekli olarak onu koruma gücüne sahip olacaklardır.</a:t>
            </a:r>
            <a:endParaRPr lang="tr-TR" dirty="0"/>
          </a:p>
          <a:p>
            <a:r>
              <a:rPr lang="tr-TR" b="1" dirty="0"/>
              <a:t>● Ne mutlu Türküm diyene!</a:t>
            </a:r>
            <a:endParaRPr lang="tr-TR" dirty="0"/>
          </a:p>
          <a:p>
            <a:endParaRPr lang="tr-TR" dirty="0"/>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33400" y="1600200"/>
            <a:ext cx="8229600" cy="4525963"/>
          </a:xfrm>
          <a:solidFill>
            <a:srgbClr val="FFFF00"/>
          </a:solidFill>
        </p:spPr>
        <p:txBody>
          <a:bodyPr>
            <a:normAutofit fontScale="47500" lnSpcReduction="20000"/>
          </a:bodyPr>
          <a:lstStyle/>
          <a:p>
            <a:endParaRPr lang="tr-TR" dirty="0" smtClean="0"/>
          </a:p>
          <a:p>
            <a:pPr>
              <a:buNone/>
            </a:pPr>
            <a:r>
              <a:rPr lang="tr-TR" sz="5100" dirty="0"/>
              <a:t>BÜLBÜLÜM ALTIN KAFESTE</a:t>
            </a:r>
            <a:br>
              <a:rPr lang="tr-TR" sz="5100" dirty="0"/>
            </a:br>
            <a:r>
              <a:rPr lang="tr-TR" sz="5100" dirty="0"/>
              <a:t/>
            </a:r>
            <a:br>
              <a:rPr lang="tr-TR" sz="5100" dirty="0"/>
            </a:br>
            <a:r>
              <a:rPr lang="tr-TR" sz="5100" dirty="0"/>
              <a:t>Bülbülüm altın kafeste </a:t>
            </a:r>
            <a:br>
              <a:rPr lang="tr-TR" sz="5100" dirty="0"/>
            </a:br>
            <a:r>
              <a:rPr lang="tr-TR" sz="5100" dirty="0"/>
              <a:t>Öter aheste aheste</a:t>
            </a:r>
            <a:br>
              <a:rPr lang="tr-TR" sz="5100" dirty="0"/>
            </a:br>
            <a:r>
              <a:rPr lang="tr-TR" sz="5100" dirty="0"/>
              <a:t>Ötme bülbül yarim </a:t>
            </a:r>
            <a:r>
              <a:rPr lang="tr-TR" sz="5100" dirty="0" err="1"/>
              <a:t>haste</a:t>
            </a:r>
            <a:r>
              <a:rPr lang="tr-TR" sz="5100" dirty="0"/>
              <a:t/>
            </a:r>
            <a:br>
              <a:rPr lang="tr-TR" sz="5100" dirty="0"/>
            </a:br>
            <a:r>
              <a:rPr lang="tr-TR" sz="5100" dirty="0"/>
              <a:t>Ah neyleyim şu gönlüme</a:t>
            </a:r>
            <a:br>
              <a:rPr lang="tr-TR" sz="5100" dirty="0"/>
            </a:br>
            <a:r>
              <a:rPr lang="tr-TR" sz="5100" dirty="0"/>
              <a:t>Hasret kaldım sevdiğime</a:t>
            </a:r>
            <a:br>
              <a:rPr lang="tr-TR" sz="5100" dirty="0"/>
            </a:br>
            <a:r>
              <a:rPr lang="tr-TR" sz="5100" dirty="0"/>
              <a:t>Ben sana dayanamam yarim ben sana aldanamam</a:t>
            </a:r>
            <a:br>
              <a:rPr lang="tr-TR" sz="5100" dirty="0"/>
            </a:br>
            <a:r>
              <a:rPr lang="tr-TR" sz="5100" dirty="0"/>
              <a:t>Ben sana dayanamam yarim ben sana katlanamam</a:t>
            </a:r>
            <a:br>
              <a:rPr lang="tr-TR" sz="5100" dirty="0"/>
            </a:br>
            <a:r>
              <a:rPr lang="tr-TR" sz="5100" dirty="0"/>
              <a:t>Bülbülleri har ağlatır</a:t>
            </a:r>
            <a:br>
              <a:rPr lang="tr-TR" sz="5100" dirty="0"/>
            </a:br>
            <a:r>
              <a:rPr lang="tr-TR" sz="5100" dirty="0"/>
              <a:t>Aşıkları yar ağlatır</a:t>
            </a:r>
            <a:br>
              <a:rPr lang="tr-TR" sz="5100" dirty="0"/>
            </a:br>
            <a:r>
              <a:rPr lang="tr-TR" sz="5100" dirty="0"/>
              <a:t>Ben feleğe </a:t>
            </a:r>
            <a:r>
              <a:rPr lang="tr-TR" sz="5100" dirty="0" err="1"/>
              <a:t>neylemişim</a:t>
            </a:r>
            <a:r>
              <a:rPr lang="tr-TR" sz="5100" dirty="0"/>
              <a:t/>
            </a:r>
            <a:br>
              <a:rPr lang="tr-TR" sz="5100" dirty="0"/>
            </a:br>
            <a:r>
              <a:rPr lang="tr-TR" sz="5100" dirty="0"/>
              <a:t>Beni her bahar ağlatır</a:t>
            </a:r>
            <a:br>
              <a:rPr lang="tr-TR" sz="5100" dirty="0"/>
            </a:br>
            <a:endParaRPr lang="tr-TR" sz="5100" dirty="0"/>
          </a:p>
        </p:txBody>
      </p:sp>
      <p:sp>
        <p:nvSpPr>
          <p:cNvPr id="4" name="3 Dikdörtgen"/>
          <p:cNvSpPr/>
          <p:nvPr/>
        </p:nvSpPr>
        <p:spPr>
          <a:xfrm>
            <a:off x="1219200" y="0"/>
            <a:ext cx="6477000" cy="1754326"/>
          </a:xfrm>
          <a:prstGeom prst="rect">
            <a:avLst/>
          </a:prstGeom>
          <a:noFill/>
        </p:spPr>
        <p:txBody>
          <a:bodyPr wrap="square" lIns="91440" tIns="45720" rIns="91440" bIns="45720">
            <a:spAutoFit/>
          </a:bodyPr>
          <a:lstStyle/>
          <a:p>
            <a:pPr algn="ctr"/>
            <a:r>
              <a:rPr lang="tr-TR"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ATATÜRKÜN SEVDİĞİ TÜRKÜLER</a:t>
            </a:r>
            <a:endParaRPr lang="tr-TR"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FF0000"/>
          </a:solidFill>
        </p:spPr>
        <p:txBody>
          <a:bodyPr>
            <a:noAutofit/>
          </a:bodyPr>
          <a:lstStyle/>
          <a:p>
            <a:r>
              <a:rPr lang="tr-TR" sz="1800" dirty="0"/>
              <a:t>YEMEN TÜRKÜSÜ</a:t>
            </a:r>
            <a:br>
              <a:rPr lang="tr-TR" sz="1800" dirty="0"/>
            </a:br>
            <a:r>
              <a:rPr lang="tr-TR" sz="1800" dirty="0"/>
              <a:t/>
            </a:r>
            <a:br>
              <a:rPr lang="tr-TR" sz="1800" dirty="0"/>
            </a:br>
            <a:r>
              <a:rPr lang="tr-TR" sz="1800" dirty="0"/>
              <a:t>HAVADA BULUT YOK, BU NE DUMANDIR ?</a:t>
            </a:r>
            <a:br>
              <a:rPr lang="tr-TR" sz="1800" dirty="0"/>
            </a:br>
            <a:r>
              <a:rPr lang="tr-TR" sz="1800" dirty="0"/>
              <a:t>MAHLEDE ÖLÜM YOK, BU NE ŞİVANDIR ?</a:t>
            </a:r>
            <a:br>
              <a:rPr lang="tr-TR" sz="1800" dirty="0"/>
            </a:br>
            <a:r>
              <a:rPr lang="tr-TR" sz="1800" dirty="0"/>
              <a:t>ŞU YEMEN İLLERİ NE DE YAMANDIR.</a:t>
            </a:r>
            <a:br>
              <a:rPr lang="tr-TR" sz="1800" dirty="0"/>
            </a:br>
            <a:r>
              <a:rPr lang="tr-TR" sz="1800" dirty="0"/>
              <a:t>AH O YEMENDİR, GÜLÜ DİKENDİR,</a:t>
            </a:r>
            <a:br>
              <a:rPr lang="tr-TR" sz="1800" dirty="0"/>
            </a:br>
            <a:r>
              <a:rPr lang="tr-TR" sz="1800" dirty="0"/>
              <a:t>GİDEN GELMİYOR, ACEP NEDENDİR ?</a:t>
            </a:r>
            <a:br>
              <a:rPr lang="tr-TR" sz="1800" dirty="0"/>
            </a:br>
            <a:r>
              <a:rPr lang="tr-TR" sz="1800" dirty="0"/>
              <a:t>BURASI MUŞ'TUR, YOLU YOKUŞTUR;</a:t>
            </a:r>
            <a:br>
              <a:rPr lang="tr-TR" sz="1800" dirty="0"/>
            </a:br>
            <a:r>
              <a:rPr lang="tr-TR" sz="1800" dirty="0"/>
              <a:t>GİDEN GELMİYOR, ACEP İŞTİR ?</a:t>
            </a:r>
            <a:br>
              <a:rPr lang="tr-TR" sz="1800" dirty="0"/>
            </a:br>
            <a:r>
              <a:rPr lang="tr-TR" sz="1800" dirty="0"/>
              <a:t/>
            </a:r>
            <a:br>
              <a:rPr lang="tr-TR" sz="1800" dirty="0"/>
            </a:br>
            <a:r>
              <a:rPr lang="tr-TR" sz="1800" dirty="0"/>
              <a:t>KIŞLANIN ÖNÜNDE REDİF SESİ VAR,</a:t>
            </a:r>
            <a:br>
              <a:rPr lang="tr-TR" sz="1800" dirty="0"/>
            </a:br>
            <a:r>
              <a:rPr lang="tr-TR" sz="1800" dirty="0"/>
              <a:t>BAKIN ÇANTASINDA ACEP NESİ VAR ?</a:t>
            </a:r>
            <a:br>
              <a:rPr lang="tr-TR" sz="1800" dirty="0"/>
            </a:br>
            <a:r>
              <a:rPr lang="tr-TR" sz="1800" dirty="0"/>
              <a:t>BİR ÇİFT KUNDURASI, BİR DE FESİ VAR.</a:t>
            </a:r>
            <a:br>
              <a:rPr lang="tr-TR" sz="1800" dirty="0"/>
            </a:br>
            <a:r>
              <a:rPr lang="tr-TR" sz="1800" dirty="0"/>
              <a:t>AH O YEMENDİR...</a:t>
            </a:r>
            <a:br>
              <a:rPr lang="tr-TR" sz="1800" dirty="0"/>
            </a:br>
            <a:r>
              <a:rPr lang="tr-TR" sz="1800" dirty="0"/>
              <a:t/>
            </a:r>
            <a:br>
              <a:rPr lang="tr-TR" sz="1800" dirty="0"/>
            </a:br>
            <a:r>
              <a:rPr lang="tr-TR" sz="1800" dirty="0"/>
              <a:t/>
            </a:r>
            <a:br>
              <a:rPr lang="tr-TR" sz="1800" dirty="0"/>
            </a:br>
            <a:r>
              <a:rPr lang="tr-TR" sz="1800" dirty="0"/>
              <a:t/>
            </a:r>
            <a:br>
              <a:rPr lang="tr-TR" sz="1800" dirty="0"/>
            </a:br>
            <a:r>
              <a:rPr lang="tr-TR" sz="1800" dirty="0"/>
              <a:t/>
            </a:r>
            <a:br>
              <a:rPr lang="tr-TR" sz="1800" dirty="0"/>
            </a:br>
            <a:endParaRPr lang="tr-TR" sz="1800" dirty="0"/>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00B0F0"/>
          </a:solidFill>
        </p:spPr>
        <p:txBody>
          <a:bodyPr>
            <a:normAutofit fontScale="77500" lnSpcReduction="20000"/>
          </a:bodyPr>
          <a:lstStyle/>
          <a:p>
            <a:r>
              <a:rPr lang="tr-TR" dirty="0"/>
              <a:t>ÇANAKKALE İÇİNDE</a:t>
            </a:r>
            <a:br>
              <a:rPr lang="tr-TR" dirty="0"/>
            </a:br>
            <a:r>
              <a:rPr lang="tr-TR" dirty="0"/>
              <a:t/>
            </a:r>
            <a:br>
              <a:rPr lang="tr-TR" dirty="0"/>
            </a:br>
            <a:r>
              <a:rPr lang="tr-TR" dirty="0"/>
              <a:t>ÇANAKKALE İÇİNDE AYNALI ÇARŞI</a:t>
            </a:r>
            <a:br>
              <a:rPr lang="tr-TR" dirty="0"/>
            </a:br>
            <a:r>
              <a:rPr lang="tr-TR" dirty="0"/>
              <a:t>ANA BEN GİDİYOM DÜŞMANA KARŞI</a:t>
            </a:r>
            <a:br>
              <a:rPr lang="tr-TR" dirty="0"/>
            </a:br>
            <a:r>
              <a:rPr lang="tr-TR" dirty="0"/>
              <a:t/>
            </a:r>
            <a:br>
              <a:rPr lang="tr-TR" dirty="0"/>
            </a:br>
            <a:r>
              <a:rPr lang="tr-TR" dirty="0"/>
              <a:t>ÇANAKKALE İÇİNDE BİR UZUN SELVİ</a:t>
            </a:r>
            <a:br>
              <a:rPr lang="tr-TR" dirty="0"/>
            </a:br>
            <a:r>
              <a:rPr lang="tr-TR" dirty="0"/>
              <a:t>KİMİMİZ NİŞANLI KİMİMİZ EVLİ</a:t>
            </a:r>
            <a:br>
              <a:rPr lang="tr-TR" dirty="0"/>
            </a:br>
            <a:r>
              <a:rPr lang="tr-TR" dirty="0"/>
              <a:t/>
            </a:r>
            <a:br>
              <a:rPr lang="tr-TR" dirty="0"/>
            </a:br>
            <a:r>
              <a:rPr lang="tr-TR" dirty="0"/>
              <a:t>ÇANAKKALE ÜSTÜNÜ DUMAN BÜRÜDÜ</a:t>
            </a:r>
            <a:br>
              <a:rPr lang="tr-TR" dirty="0"/>
            </a:br>
            <a:r>
              <a:rPr lang="tr-TR" dirty="0"/>
              <a:t>ON ÜÇÜNCÜ FIRKA HARBE YÜRÜDÜ</a:t>
            </a:r>
            <a:br>
              <a:rPr lang="tr-TR" dirty="0"/>
            </a:br>
            <a:r>
              <a:rPr lang="tr-TR" dirty="0"/>
              <a:t/>
            </a:r>
            <a:br>
              <a:rPr lang="tr-TR" dirty="0"/>
            </a:br>
            <a:r>
              <a:rPr lang="tr-TR" dirty="0"/>
              <a:t>ÇANAKKALE İÇİNDE BİR DOLU TESTİ</a:t>
            </a:r>
            <a:br>
              <a:rPr lang="tr-TR" dirty="0"/>
            </a:br>
            <a:r>
              <a:rPr lang="tr-TR" dirty="0"/>
              <a:t>ANALAR BABALAR MEKTUBU KESTİ</a:t>
            </a:r>
            <a:br>
              <a:rPr lang="tr-TR" dirty="0"/>
            </a:br>
            <a:endParaRPr lang="tr-TR" dirty="0"/>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838200" y="457200"/>
            <a:ext cx="7421583" cy="923330"/>
          </a:xfrm>
          <a:prstGeom prst="rect">
            <a:avLst/>
          </a:prstGeom>
          <a:noFill/>
        </p:spPr>
        <p:txBody>
          <a:bodyPr wrap="none" lIns="91440" tIns="45720" rIns="91440" bIns="45720">
            <a:spAutoFit/>
          </a:bodyPr>
          <a:lstStyle/>
          <a:p>
            <a:pPr algn="ctr"/>
            <a:r>
              <a:rPr lang="tr-T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ATARÜKÜRÜN RESİMLERİ</a:t>
            </a:r>
            <a:endParaRPr lang="tr-T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2050" name="Picture 2" descr="C:\Documents and Settings\Administrator\Desktop\ataturk-ve-bayrak-300x213.jpg"/>
          <p:cNvPicPr>
            <a:picLocks noGrp="1" noChangeAspect="1" noChangeArrowheads="1"/>
          </p:cNvPicPr>
          <p:nvPr>
            <p:ph idx="1"/>
          </p:nvPr>
        </p:nvPicPr>
        <p:blipFill>
          <a:blip r:embed="rId3"/>
          <a:srcRect/>
          <a:stretch>
            <a:fillRect/>
          </a:stretch>
        </p:blipFill>
        <p:spPr bwMode="auto">
          <a:xfrm>
            <a:off x="1066800" y="1600200"/>
            <a:ext cx="6761408" cy="4800600"/>
          </a:xfrm>
          <a:prstGeom prst="rect">
            <a:avLst/>
          </a:prstGeom>
          <a:noFill/>
        </p:spPr>
      </p:pic>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istrator\Desktop\10-Kas%C4%B1m-S%C3%B6zleri.jpg"/>
          <p:cNvPicPr>
            <a:picLocks noChangeAspect="1" noChangeArrowheads="1"/>
          </p:cNvPicPr>
          <p:nvPr/>
        </p:nvPicPr>
        <p:blipFill>
          <a:blip r:embed="rId3"/>
          <a:srcRect/>
          <a:stretch>
            <a:fillRect/>
          </a:stretch>
        </p:blipFill>
        <p:spPr bwMode="auto">
          <a:xfrm>
            <a:off x="-38909" y="0"/>
            <a:ext cx="9221820" cy="6857999"/>
          </a:xfrm>
          <a:prstGeom prst="rect">
            <a:avLst/>
          </a:prstGeom>
          <a:noFill/>
        </p:spPr>
      </p:pic>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istrator\Desktop\2.bmp"/>
          <p:cNvPicPr>
            <a:picLocks noChangeAspect="1" noChangeArrowheads="1"/>
          </p:cNvPicPr>
          <p:nvPr/>
        </p:nvPicPr>
        <p:blipFill>
          <a:blip r:embed="rId3"/>
          <a:srcRect/>
          <a:stretch>
            <a:fillRect/>
          </a:stretch>
        </p:blipFill>
        <p:spPr bwMode="auto">
          <a:xfrm>
            <a:off x="0" y="0"/>
            <a:ext cx="9144000" cy="6622815"/>
          </a:xfrm>
          <a:prstGeom prst="rect">
            <a:avLst/>
          </a:prstGeom>
          <a:noFill/>
        </p:spPr>
      </p:pic>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2743200" y="152400"/>
            <a:ext cx="3735317"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tr-TR"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İÇİNDEKİLER</a:t>
            </a:r>
          </a:p>
          <a:p>
            <a:pPr algn="ctr"/>
            <a:endParaRPr lang="tr-TR"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4 Dikdörtgen"/>
          <p:cNvSpPr/>
          <p:nvPr/>
        </p:nvSpPr>
        <p:spPr>
          <a:xfrm>
            <a:off x="1447800" y="1295400"/>
            <a:ext cx="6019800" cy="1754326"/>
          </a:xfrm>
          <a:prstGeom prst="rect">
            <a:avLst/>
          </a:prstGeom>
          <a:noFill/>
        </p:spPr>
        <p:txBody>
          <a:bodyPr wrap="square" lIns="91440" tIns="45720" rIns="91440" bIns="45720">
            <a:spAutoFit/>
          </a:bodyPr>
          <a:lstStyle/>
          <a:p>
            <a:pPr algn="ctr"/>
            <a:r>
              <a:rPr lang="tr-T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ATATÜRKÜN HAYATI</a:t>
            </a:r>
          </a:p>
          <a:p>
            <a:pPr algn="ctr"/>
            <a:endParaRPr lang="tr-T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Dikdörtgen"/>
          <p:cNvSpPr/>
          <p:nvPr/>
        </p:nvSpPr>
        <p:spPr>
          <a:xfrm>
            <a:off x="1219200" y="2514600"/>
            <a:ext cx="6146362" cy="1754326"/>
          </a:xfrm>
          <a:prstGeom prst="rect">
            <a:avLst/>
          </a:prstGeom>
          <a:noFill/>
        </p:spPr>
        <p:txBody>
          <a:bodyPr wrap="none" lIns="91440" tIns="45720" rIns="91440" bIns="45720">
            <a:spAutoFit/>
          </a:bodyPr>
          <a:lstStyle/>
          <a:p>
            <a:pPr algn="ctr"/>
            <a:r>
              <a:rPr lang="tr-T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ATATÜRKÜN SÖZLERİ</a:t>
            </a:r>
          </a:p>
          <a:p>
            <a:pPr algn="ctr"/>
            <a:endParaRPr lang="tr-T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6 Dikdörtgen"/>
          <p:cNvSpPr/>
          <p:nvPr/>
        </p:nvSpPr>
        <p:spPr>
          <a:xfrm>
            <a:off x="609600" y="3505200"/>
            <a:ext cx="7647575" cy="1754326"/>
          </a:xfrm>
          <a:prstGeom prst="rect">
            <a:avLst/>
          </a:prstGeom>
          <a:noFill/>
        </p:spPr>
        <p:txBody>
          <a:bodyPr wrap="square" lIns="91440" tIns="45720" rIns="91440" bIns="45720">
            <a:spAutoFit/>
          </a:bodyPr>
          <a:lstStyle/>
          <a:p>
            <a:pPr algn="ctr"/>
            <a:r>
              <a:rPr lang="tr-T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ATATÜRKÜN SEVDİĞİ ŞARKILAR</a:t>
            </a:r>
            <a:endParaRPr lang="tr-T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7 Dikdörtgen"/>
          <p:cNvSpPr/>
          <p:nvPr/>
        </p:nvSpPr>
        <p:spPr>
          <a:xfrm>
            <a:off x="990600" y="5410200"/>
            <a:ext cx="6868933" cy="923330"/>
          </a:xfrm>
          <a:prstGeom prst="rect">
            <a:avLst/>
          </a:prstGeom>
          <a:noFill/>
        </p:spPr>
        <p:txBody>
          <a:bodyPr wrap="none" lIns="91440" tIns="45720" rIns="91440" bIns="45720">
            <a:spAutoFit/>
          </a:bodyPr>
          <a:lstStyle/>
          <a:p>
            <a:pPr algn="ctr"/>
            <a:r>
              <a:rPr lang="tr-T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ATATÜRKÜN RESİMLERİ</a:t>
            </a:r>
            <a:endParaRPr lang="tr-T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dministrator\Desktop\untitled1.bmp"/>
          <p:cNvPicPr>
            <a:picLocks noChangeAspect="1" noChangeArrowheads="1"/>
          </p:cNvPicPr>
          <p:nvPr/>
        </p:nvPicPr>
        <p:blipFill>
          <a:blip r:embed="rId3"/>
          <a:srcRect/>
          <a:stretch>
            <a:fillRect/>
          </a:stretch>
        </p:blipFill>
        <p:spPr bwMode="auto">
          <a:xfrm>
            <a:off x="762000" y="685800"/>
            <a:ext cx="8077200" cy="5733828"/>
          </a:xfrm>
          <a:prstGeom prst="rect">
            <a:avLst/>
          </a:prstGeom>
          <a:noFill/>
        </p:spPr>
      </p:pic>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Administrator\Desktop\Resimlerle-Atat%C3%BCrk%C3%BCn-S%C3%B6zleri-21.jpg"/>
          <p:cNvPicPr>
            <a:picLocks noGrp="1" noChangeAspect="1" noChangeArrowheads="1"/>
          </p:cNvPicPr>
          <p:nvPr>
            <p:ph idx="1"/>
          </p:nvPr>
        </p:nvPicPr>
        <p:blipFill>
          <a:blip r:embed="rId3"/>
          <a:srcRect/>
          <a:stretch>
            <a:fillRect/>
          </a:stretch>
        </p:blipFill>
        <p:spPr bwMode="auto">
          <a:xfrm>
            <a:off x="228600" y="1"/>
            <a:ext cx="8458200" cy="6858000"/>
          </a:xfrm>
          <a:prstGeom prst="rect">
            <a:avLst/>
          </a:prstGeom>
          <a:noFill/>
        </p:spPr>
      </p:pic>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rot="453802">
            <a:off x="817875" y="4299467"/>
            <a:ext cx="6228020" cy="1200329"/>
          </a:xfrm>
          <a:prstGeom prst="rect">
            <a:avLst/>
          </a:prstGeom>
          <a:noFill/>
        </p:spPr>
        <p:txBody>
          <a:bodyPr wrap="square" lIns="91440" tIns="45720" rIns="91440" bIns="45720">
            <a:spAutoFit/>
          </a:bodyPr>
          <a:lstStyle/>
          <a:p>
            <a:pPr algn="ctr"/>
            <a:r>
              <a:rPr lang="tr-TR" sz="7200" b="1" dirty="0" smtClean="0">
                <a:ln w="18000">
                  <a:solidFill>
                    <a:schemeClr val="accent2">
                      <a:satMod val="140000"/>
                    </a:schemeClr>
                  </a:solidFill>
                  <a:prstDash val="solid"/>
                  <a:miter lim="800000"/>
                </a:ln>
                <a:noFill/>
                <a:effectLst>
                  <a:glow rad="101600">
                    <a:schemeClr val="accent5">
                      <a:satMod val="175000"/>
                      <a:alpha val="40000"/>
                    </a:schemeClr>
                  </a:glow>
                  <a:outerShdw blurRad="25500" dist="23000" dir="7020000" algn="tl">
                    <a:srgbClr val="000000">
                      <a:alpha val="50000"/>
                    </a:srgbClr>
                  </a:outerShdw>
                </a:effectLst>
              </a:rPr>
              <a:t>TEŞEKKÜRLER</a:t>
            </a:r>
            <a:endParaRPr lang="tr-TR" sz="7200" b="1" dirty="0">
              <a:ln w="18000">
                <a:solidFill>
                  <a:schemeClr val="accent2">
                    <a:satMod val="140000"/>
                  </a:schemeClr>
                </a:solidFill>
                <a:prstDash val="solid"/>
                <a:miter lim="800000"/>
              </a:ln>
              <a:noFill/>
              <a:effectLst>
                <a:glow rad="101600">
                  <a:schemeClr val="accent5">
                    <a:satMod val="175000"/>
                    <a:alpha val="40000"/>
                  </a:schemeClr>
                </a:glow>
                <a:outerShdw blurRad="25500" dist="23000" dir="7020000" algn="tl">
                  <a:srgbClr val="000000">
                    <a:alpha val="50000"/>
                  </a:srgbClr>
                </a:outerShdw>
              </a:effectLst>
            </a:endParaRPr>
          </a:p>
        </p:txBody>
      </p:sp>
      <p:sp>
        <p:nvSpPr>
          <p:cNvPr id="5" name="4 Dikdörtgen"/>
          <p:cNvSpPr/>
          <p:nvPr/>
        </p:nvSpPr>
        <p:spPr>
          <a:xfrm rot="724177">
            <a:off x="182896" y="1303211"/>
            <a:ext cx="8663312" cy="2554545"/>
          </a:xfrm>
          <a:prstGeom prst="rect">
            <a:avLst/>
          </a:prstGeom>
          <a:noFill/>
        </p:spPr>
        <p:txBody>
          <a:bodyPr wrap="square" lIns="91440" tIns="45720" rIns="91440" bIns="45720">
            <a:spAutoFit/>
          </a:bodyPr>
          <a:lstStyle/>
          <a:p>
            <a:pPr algn="ctr"/>
            <a:r>
              <a:rPr lang="tr-TR" sz="8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SLAYTIMI İZLEDİĞİNİZ İÇİN</a:t>
            </a:r>
            <a:endParaRPr lang="tr-TR" sz="8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6" name="Picture 2" descr="http://www.yuzifadeleri.com/bimi.gif"/>
          <p:cNvPicPr>
            <a:picLocks noChangeAspect="1" noChangeArrowheads="1"/>
          </p:cNvPicPr>
          <p:nvPr/>
        </p:nvPicPr>
        <p:blipFill>
          <a:blip r:embed="rId3"/>
          <a:srcRect/>
          <a:stretch>
            <a:fillRect/>
          </a:stretch>
        </p:blipFill>
        <p:spPr bwMode="auto">
          <a:xfrm>
            <a:off x="6858000" y="5214926"/>
            <a:ext cx="1964696" cy="1643074"/>
          </a:xfrm>
          <a:prstGeom prst="rect">
            <a:avLst/>
          </a:prstGeom>
          <a:noFill/>
        </p:spPr>
      </p:pic>
      <p:pic>
        <p:nvPicPr>
          <p:cNvPr id="7" name="Picture 2" descr="http://www.yuzifadeleri.com/bimi.gif"/>
          <p:cNvPicPr>
            <a:picLocks noChangeAspect="1" noChangeArrowheads="1"/>
          </p:cNvPicPr>
          <p:nvPr/>
        </p:nvPicPr>
        <p:blipFill>
          <a:blip r:embed="rId3"/>
          <a:srcRect/>
          <a:stretch>
            <a:fillRect/>
          </a:stretch>
        </p:blipFill>
        <p:spPr bwMode="auto">
          <a:xfrm>
            <a:off x="304800" y="5130376"/>
            <a:ext cx="1752600" cy="1465698"/>
          </a:xfrm>
          <a:prstGeom prst="rect">
            <a:avLst/>
          </a:prstGeom>
          <a:noFill/>
        </p:spPr>
      </p:pic>
    </p:spTree>
  </p:cSld>
  <p:clrMapOvr>
    <a:masterClrMapping/>
  </p:clrMapOvr>
  <p:transition spd="slow">
    <p:newsflash/>
    <p:sndAc>
      <p:stSnd>
        <p:snd r:embed="rId2" name="applause.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FFFF00"/>
          </a:solidFill>
          <a:ln>
            <a:solidFill>
              <a:srgbClr val="00B0F0"/>
            </a:solidFill>
          </a:ln>
        </p:spPr>
        <p:txBody>
          <a:bodyPr>
            <a:normAutofit/>
          </a:bodyPr>
          <a:lstStyle/>
          <a:p>
            <a:r>
              <a:rPr lang="tr-TR" dirty="0"/>
              <a:t>Mustafa Kemal Atatürk 1881 yılında </a:t>
            </a:r>
            <a:r>
              <a:rPr lang="tr-TR" dirty="0" err="1"/>
              <a:t>Selânik'te</a:t>
            </a:r>
            <a:r>
              <a:rPr lang="tr-TR" dirty="0"/>
              <a:t> </a:t>
            </a:r>
            <a:r>
              <a:rPr lang="tr-TR" dirty="0" err="1"/>
              <a:t>Kocakasım</a:t>
            </a:r>
            <a:r>
              <a:rPr lang="tr-TR" dirty="0"/>
              <a:t> Mahallesi, </a:t>
            </a:r>
            <a:r>
              <a:rPr lang="tr-TR" dirty="0" err="1"/>
              <a:t>Islâhhâne</a:t>
            </a:r>
            <a:r>
              <a:rPr lang="tr-TR" dirty="0"/>
              <a:t> Caddesi'ndeki üç katlı pembe evde doğdu. Babası Ali Rıza Efendi, annesi Zübeyde Hanım'dır. Baba tarafından dedesi Hafız Ahmet Efendi XIV-XV. yüzyıllarda Konya ve Aydın'dan Makedonya'ya yerleştirilmiş Kocacık </a:t>
            </a:r>
          </a:p>
        </p:txBody>
      </p:sp>
      <p:sp>
        <p:nvSpPr>
          <p:cNvPr id="4" name="3 Dikdörtgen"/>
          <p:cNvSpPr/>
          <p:nvPr/>
        </p:nvSpPr>
        <p:spPr>
          <a:xfrm>
            <a:off x="1371600" y="381000"/>
            <a:ext cx="5922007" cy="923330"/>
          </a:xfrm>
          <a:prstGeom prst="rect">
            <a:avLst/>
          </a:prstGeom>
          <a:noFill/>
        </p:spPr>
        <p:txBody>
          <a:bodyPr wrap="none" lIns="91440" tIns="45720" rIns="91440" bIns="45720">
            <a:spAutoFit/>
          </a:bodyPr>
          <a:lstStyle/>
          <a:p>
            <a:pPr algn="ctr"/>
            <a:r>
              <a:rPr lang="tr-TR" sz="54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ATATÜRKÜN HAYATI</a:t>
            </a:r>
            <a:endParaRPr lang="tr-TR"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00B050"/>
          </a:solidFill>
          <a:ln>
            <a:solidFill>
              <a:srgbClr val="FFFF00"/>
            </a:solidFill>
          </a:ln>
        </p:spPr>
        <p:txBody>
          <a:bodyPr>
            <a:normAutofit lnSpcReduction="10000"/>
          </a:bodyPr>
          <a:lstStyle/>
          <a:p>
            <a:r>
              <a:rPr lang="tr-TR" dirty="0"/>
              <a:t>Yörüklerindendir. Annesi Zübeyde Hanım ise </a:t>
            </a:r>
            <a:r>
              <a:rPr lang="tr-TR" dirty="0" err="1"/>
              <a:t>Selânik</a:t>
            </a:r>
            <a:r>
              <a:rPr lang="tr-TR" dirty="0"/>
              <a:t> yakınlarındaki </a:t>
            </a:r>
            <a:r>
              <a:rPr lang="tr-TR" dirty="0" err="1"/>
              <a:t>Langaza</a:t>
            </a:r>
            <a:r>
              <a:rPr lang="tr-TR" dirty="0"/>
              <a:t> kasabasına yerleşmiş eski bir Türk ailesinin kızıdır. Milis subaylığı, evkaf katipliği ve kereste ticareti yapan Ali Rıza Efendi, 1871 yılında Zübeyde Hanım'la evlendi. Atatürk'ün beş kardeşinden dördü küçük yaşlarda öldü, sadece Makbule (Atadan) 1956 yılına değin yaşadı.</a:t>
            </a:r>
          </a:p>
          <a:p>
            <a:r>
              <a:rPr lang="tr-TR" dirty="0"/>
              <a:t> </a:t>
            </a:r>
          </a:p>
          <a:p>
            <a:endParaRPr lang="tr-TR" dirty="0"/>
          </a:p>
        </p:txBody>
      </p:sp>
      <p:sp>
        <p:nvSpPr>
          <p:cNvPr id="4" name="3 Dikdörtgen"/>
          <p:cNvSpPr/>
          <p:nvPr/>
        </p:nvSpPr>
        <p:spPr>
          <a:xfrm>
            <a:off x="1219200" y="152400"/>
            <a:ext cx="6229782" cy="1754326"/>
          </a:xfrm>
          <a:prstGeom prst="rect">
            <a:avLst/>
          </a:prstGeom>
          <a:noFill/>
        </p:spPr>
        <p:txBody>
          <a:bodyPr wrap="none" lIns="91440" tIns="45720" rIns="91440" bIns="45720">
            <a:spAutoFit/>
          </a:bodyPr>
          <a:lstStyle/>
          <a:p>
            <a:pPr algn="ctr"/>
            <a:r>
              <a:rPr lang="tr-TR"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ATATÜRKÜN HAYATI</a:t>
            </a:r>
          </a:p>
          <a:p>
            <a:pPr algn="ctr"/>
            <a:endParaRPr lang="tr-TR"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00B0F0"/>
          </a:solidFill>
        </p:spPr>
        <p:txBody>
          <a:bodyPr>
            <a:normAutofit fontScale="92500" lnSpcReduction="10000"/>
          </a:bodyPr>
          <a:lstStyle/>
          <a:p>
            <a:r>
              <a:rPr lang="tr-TR" dirty="0"/>
              <a:t>Küçük Mustafa öğrenim çağına gelince Hafız Mehmet Efendi'nin mahalle mektebinde öğrenime başladı, sonra babasının isteğiyle Şemsi Efendi Mektebi'ne geçti. Bu sırada babasını kaybetti (1888). Bir süre </a:t>
            </a:r>
            <a:r>
              <a:rPr lang="tr-TR" dirty="0" err="1"/>
              <a:t>Rapla</a:t>
            </a:r>
            <a:r>
              <a:rPr lang="tr-TR" dirty="0"/>
              <a:t> Çiftliği'nde dayısının yanında kaldıktan sonra </a:t>
            </a:r>
            <a:r>
              <a:rPr lang="tr-TR" dirty="0" err="1"/>
              <a:t>Selânik'e</a:t>
            </a:r>
            <a:r>
              <a:rPr lang="tr-TR" dirty="0"/>
              <a:t> dönüp okulunu bitirdi. </a:t>
            </a:r>
            <a:r>
              <a:rPr lang="tr-TR" dirty="0" err="1"/>
              <a:t>Selânik</a:t>
            </a:r>
            <a:r>
              <a:rPr lang="tr-TR" dirty="0"/>
              <a:t> Mülkiye Rüştiyesi'ne kaydoldu. Kısa bir süre sonra 1893 yılında Askeri Rüştiye'ye girdi. Bu okulda Matematik öğretmeni Mustafa Bey adına "Kemal" i ilave </a:t>
            </a:r>
            <a:r>
              <a:rPr lang="tr-TR" dirty="0" smtClean="0"/>
              <a:t>etti</a:t>
            </a:r>
          </a:p>
          <a:p>
            <a:endParaRPr lang="tr-TR" dirty="0"/>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FF0000"/>
          </a:solidFill>
        </p:spPr>
        <p:txBody>
          <a:bodyPr>
            <a:normAutofit fontScale="85000" lnSpcReduction="10000"/>
          </a:bodyPr>
          <a:lstStyle/>
          <a:p>
            <a:r>
              <a:rPr lang="tr-TR" dirty="0" err="1"/>
              <a:t>İdâdi'sini</a:t>
            </a:r>
            <a:r>
              <a:rPr lang="tr-TR" dirty="0"/>
              <a:t> bitirip, İstanbul'da Harp Okulunda öğrenime başladı. 1902 yılında teğmen rütbesiyle mezun oldu., Harp Akademisi'ne devam etti. 11 Ocak 1905'te yüzbaşı rütbesiyle Akademi'yi tamamladı. 1905-1907 yılları arasında Şam'da 5. Ordu emrinde görev yaptı. 1907'de Kolağası (Kıdemli Yüzbaşı) oldu. Manastır'a III. Ordu'ya atandı. 19 Nisan 1909'da İstanbul'a giren Hareket Ordusu'nda Kurmay Başkanı olarak görev aldı. 1910 yılında Fransa'ya gönderildi. </a:t>
            </a:r>
            <a:r>
              <a:rPr lang="tr-TR" dirty="0" err="1"/>
              <a:t>Picardie</a:t>
            </a:r>
            <a:r>
              <a:rPr lang="tr-TR" dirty="0"/>
              <a:t> Manevraları'na katıldı. 1911 yılında İstanbul'da Genel Kurmay Başkanlığı emrinde çalışmaya başladı.</a:t>
            </a:r>
          </a:p>
          <a:p>
            <a:endParaRPr lang="tr-TR" dirty="0" smtClean="0"/>
          </a:p>
          <a:p>
            <a:endParaRPr lang="tr-TR" dirty="0"/>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chemeClr val="accent6">
              <a:lumMod val="75000"/>
            </a:schemeClr>
          </a:solidFill>
        </p:spPr>
        <p:txBody>
          <a:bodyPr>
            <a:normAutofit fontScale="92500" lnSpcReduction="10000"/>
          </a:bodyPr>
          <a:lstStyle/>
          <a:p>
            <a:r>
              <a:rPr lang="tr-TR" dirty="0"/>
              <a:t>1914 yılında başlayan I. Dünya Savaşı'nda, Mustafa Kemal Çanakkale'de bir kahramanlık destanı yazıp İtilaf Devletlerine "Çanakkale geçilmez! " dedirtti. 18 Mart 1915'te Çanakkale Boğazını geçmeye kalkan İngiliz ve Fransız donanması ağır kayıplar verince Gelibolu Yarımadası'na asker çıkarmaya karar verdiler. 25 Nisan 1915'te </a:t>
            </a:r>
            <a:r>
              <a:rPr lang="tr-TR" dirty="0" err="1"/>
              <a:t>Arıburnu'na</a:t>
            </a:r>
            <a:r>
              <a:rPr lang="tr-TR" dirty="0"/>
              <a:t> çıkan düşman kuvvetlerini, Mustafa Kemal'in komuta ettiği 19. Tümen </a:t>
            </a:r>
            <a:r>
              <a:rPr lang="tr-TR" dirty="0" err="1"/>
              <a:t>Conkbayırı'nda</a:t>
            </a:r>
            <a:r>
              <a:rPr lang="tr-TR" dirty="0"/>
              <a:t> durdurdu. </a:t>
            </a: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8100000" scaled="1"/>
            <a:tileRect/>
          </a:gradFill>
        </p:spPr>
        <p:txBody>
          <a:bodyPr/>
          <a:lstStyle/>
          <a:p>
            <a:r>
              <a:rPr lang="tr-TR" dirty="0"/>
              <a:t>1911 yılında İtalyanların Trablusgarp'a hücumu ile başlayan savaşta, Mustafa Kemal bir grup arkadaşıyla birlikte </a:t>
            </a:r>
            <a:r>
              <a:rPr lang="tr-TR" dirty="0" err="1"/>
              <a:t>Tobruk</a:t>
            </a:r>
            <a:r>
              <a:rPr lang="tr-TR" dirty="0"/>
              <a:t> ve </a:t>
            </a:r>
            <a:r>
              <a:rPr lang="tr-TR" dirty="0" err="1"/>
              <a:t>Derne</a:t>
            </a:r>
            <a:r>
              <a:rPr lang="tr-TR" dirty="0"/>
              <a:t> bölgesinde görev aldı. 22 Aralık 1911'de İtalyanlara karşı </a:t>
            </a:r>
            <a:r>
              <a:rPr lang="tr-TR" dirty="0" err="1"/>
              <a:t>Tobruk</a:t>
            </a:r>
            <a:r>
              <a:rPr lang="tr-TR" dirty="0"/>
              <a:t> Savaşını kazandı. 6 Mart 1912'de </a:t>
            </a:r>
            <a:r>
              <a:rPr lang="tr-TR" dirty="0" err="1"/>
              <a:t>Derne</a:t>
            </a:r>
            <a:r>
              <a:rPr lang="tr-TR" dirty="0"/>
              <a:t> Komutanlığına getirildi.</a:t>
            </a: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solidFill>
            <a:srgbClr val="FF3399"/>
          </a:solidFill>
        </p:spPr>
        <p:txBody>
          <a:bodyPr/>
          <a:lstStyle/>
          <a:p>
            <a:r>
              <a:rPr lang="tr-TR" dirty="0"/>
              <a:t>Anafartalar Grubu Komutanı Mustafa Kemal 9-10 Ağustos'ta Anafartalar Zaferini kazandı. Bu zaferi 17 Ağustos'ta </a:t>
            </a:r>
            <a:r>
              <a:rPr lang="tr-TR" dirty="0" err="1"/>
              <a:t>Kireçtepe</a:t>
            </a:r>
            <a:r>
              <a:rPr lang="tr-TR" dirty="0"/>
              <a:t>, 21 Ağustos'ta II. Anafartalar zaferleri takip etti. Çanakkale Savaşlarında yaklaşık 253.000 şehit veren Türk ulusu </a:t>
            </a:r>
          </a:p>
        </p:txBody>
      </p:sp>
    </p:spTree>
  </p:cSld>
  <p:clrMapOvr>
    <a:masterClrMapping/>
  </p:clrMapOvr>
  <p:transition spd="slow">
    <p:newsflash/>
    <p:sndAc>
      <p:stSnd>
        <p:snd r:embed="rId2" name="chimes.wav" builtIn="1"/>
      </p:stSnd>
    </p:sndAc>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620</Words>
  <Application>Microsoft Office PowerPoint</Application>
  <PresentationFormat>Ekran Gösterisi (4:3)</PresentationFormat>
  <Paragraphs>38</Paragraphs>
  <Slides>22</Slides>
  <Notes>0</Notes>
  <HiddenSlides>0</HiddenSlides>
  <MMClips>0</MMClips>
  <ScaleCrop>false</ScaleCrop>
  <HeadingPairs>
    <vt:vector size="4" baseType="variant">
      <vt:variant>
        <vt:lpstr>Tema</vt:lpstr>
      </vt:variant>
      <vt:variant>
        <vt:i4>1</vt:i4>
      </vt:variant>
      <vt:variant>
        <vt:lpstr>Slayt Başlıkları</vt:lpstr>
      </vt:variant>
      <vt:variant>
        <vt:i4>22</vt:i4>
      </vt:variant>
    </vt:vector>
  </HeadingPairs>
  <TitlesOfParts>
    <vt:vector size="23" baseType="lpstr">
      <vt:lpstr>Ofis Teması</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vector>
  </TitlesOfParts>
  <Company>NeC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CEVOL5</dc:creator>
  <cp:lastModifiedBy>XP_Pro</cp:lastModifiedBy>
  <cp:revision>5</cp:revision>
  <dcterms:created xsi:type="dcterms:W3CDTF">2011-05-17T18:59:33Z</dcterms:created>
  <dcterms:modified xsi:type="dcterms:W3CDTF">2011-06-01T14:09:56Z</dcterms:modified>
</cp:coreProperties>
</file>