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0160000" cy="7620000"/>
  <p:notesSz cx="6858000" cy="9144000"/>
  <p:custDataLst>
    <p:custData r:id="rId1"/>
  </p:custDataLst>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97" autoAdjust="0"/>
    <p:restoredTop sz="90929"/>
  </p:normalViewPr>
  <p:slideViewPr>
    <p:cSldViewPr>
      <p:cViewPr varScale="1">
        <p:scale>
          <a:sx n="59" d="100"/>
          <a:sy n="59" d="100"/>
        </p:scale>
        <p:origin x="-118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7343F6E-AA07-493F-83A2-64F3D79487B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mn-ea"/>
        <a:cs typeface="+mn-cs"/>
      </a:defRPr>
    </a:lvl1pPr>
    <a:lvl2pPr marL="457200" algn="l" rtl="0" fontAlgn="base">
      <a:spcBef>
        <a:spcPct val="30000"/>
      </a:spcBef>
      <a:spcAft>
        <a:spcPct val="0"/>
      </a:spcAft>
      <a:defRPr sz="1200" kern="1200">
        <a:solidFill>
          <a:schemeClr val="tx1"/>
        </a:solidFill>
        <a:latin typeface="Times New Roman" charset="0"/>
        <a:ea typeface="+mn-ea"/>
        <a:cs typeface="+mn-cs"/>
      </a:defRPr>
    </a:lvl2pPr>
    <a:lvl3pPr marL="914400" algn="l" rtl="0" fontAlgn="base">
      <a:spcBef>
        <a:spcPct val="30000"/>
      </a:spcBef>
      <a:spcAft>
        <a:spcPct val="0"/>
      </a:spcAft>
      <a:defRPr sz="1200" kern="1200">
        <a:solidFill>
          <a:schemeClr val="tx1"/>
        </a:solidFill>
        <a:latin typeface="Times New Roman" charset="0"/>
        <a:ea typeface="+mn-ea"/>
        <a:cs typeface="+mn-cs"/>
      </a:defRPr>
    </a:lvl3pPr>
    <a:lvl4pPr marL="1371600" algn="l" rtl="0" fontAlgn="base">
      <a:spcBef>
        <a:spcPct val="30000"/>
      </a:spcBef>
      <a:spcAft>
        <a:spcPct val="0"/>
      </a:spcAft>
      <a:defRPr sz="1200" kern="1200">
        <a:solidFill>
          <a:schemeClr val="tx1"/>
        </a:solidFill>
        <a:latin typeface="Times New Roman" charset="0"/>
        <a:ea typeface="+mn-ea"/>
        <a:cs typeface="+mn-cs"/>
      </a:defRPr>
    </a:lvl4pPr>
    <a:lvl5pPr marL="1828800" algn="l" rtl="0" fontAlgn="base">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01F3A0-8495-4029-A124-B5DD143906FB}" type="slidenum">
              <a:rPr lang="en-US"/>
              <a:pPr/>
              <a:t>1</a:t>
            </a:fld>
            <a:endParaRPr lang="en-US"/>
          </a:p>
        </p:txBody>
      </p:sp>
      <p:sp>
        <p:nvSpPr>
          <p:cNvPr id="3073" name="Rectangle 1"/>
          <p:cNvSpPr>
            <a:spLocks noGrp="1" noRot="1" noChangeAspect="1" noChangeArrowheads="1"/>
          </p:cNvSpPr>
          <p:nvPr>
            <p:ph type="sldImg"/>
          </p:nvPr>
        </p:nvSpPr>
        <p:spPr>
          <a:ln/>
        </p:spPr>
      </p:sp>
      <p:sp>
        <p:nvSpPr>
          <p:cNvPr id="3074"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charset="0"/>
              </a:rPr>
              <a:t>Do not change fonts, colors or text area locations!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ED59CA-5BF3-4C64-9814-7939DD51FF17}" type="slidenum">
              <a:rPr lang="en-US"/>
              <a:pPr/>
              <a:t>2</a:t>
            </a:fld>
            <a:endParaRPr lang="en-US"/>
          </a:p>
        </p:txBody>
      </p:sp>
      <p:sp>
        <p:nvSpPr>
          <p:cNvPr id="6145" name="Rectangle 1"/>
          <p:cNvSpPr>
            <a:spLocks noGrp="1" noRot="1" noChangeAspect="1" noChangeArrowheads="1"/>
          </p:cNvSpPr>
          <p:nvPr>
            <p:ph type="sldImg"/>
          </p:nvPr>
        </p:nvSpPr>
        <p:spPr>
          <a:ln/>
        </p:spPr>
      </p:sp>
      <p:sp>
        <p:nvSpPr>
          <p:cNvPr id="6146"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charset="0"/>
              </a:rPr>
              <a:t>title screen for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0C4211-8CDA-4159-AA9C-18021E0564A3}" type="slidenum">
              <a:rPr lang="en-US"/>
              <a:pPr/>
              <a:t>12</a:t>
            </a:fld>
            <a:endParaRPr lang="en-US"/>
          </a:p>
        </p:txBody>
      </p:sp>
      <p:sp>
        <p:nvSpPr>
          <p:cNvPr id="17409" name="Rectangle 1"/>
          <p:cNvSpPr>
            <a:spLocks noGrp="1" noRot="1" noChangeAspect="1" noChangeArrowheads="1"/>
          </p:cNvSpPr>
          <p:nvPr>
            <p:ph type="sldImg"/>
          </p:nvPr>
        </p:nvSpPr>
        <p:spPr>
          <a:ln/>
        </p:spPr>
      </p:sp>
      <p:sp>
        <p:nvSpPr>
          <p:cNvPr id="17410"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000000"/>
                </a:solidFill>
                <a:latin typeface="Arial" charset="0"/>
              </a:rPr>
              <a:t>Jukka, please check part 3.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07343F6E-AA07-493F-83A2-64F3D79487BF}"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4052894-2888-4B20-84DE-C0054DE563E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609A15-5526-48E2-9D53-A0CE73D441A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9EE608-390E-4C53-81FC-64836F4A9DE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223A34-4A62-44D8-896B-C317E34790A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D9DFBC6-B42B-4BC3-84D6-3E15FD6AB6B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A18B37-4D83-4E61-A8DA-BF5BDDE28C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2C1A1BE-CA08-414E-AEB1-136E4ABCF27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915E9B-4520-4329-BA04-03C3D153880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D0B5A7F-5FED-443C-BD17-6B66B560FE5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ECD7A93-B3A4-4C74-AB23-250BFCA500A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CB549E9-17FE-4953-93D0-4274A54B1C4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04A795D-B30D-4DAC-96F0-47AB18D2E93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creativecommons.org/licenses/by-sa/3.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hyperlink" Target="http://teamup.aalto.f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466850" y="2117725"/>
            <a:ext cx="7804150" cy="570156"/>
          </a:xfrm>
          <a:prstGeom prst="rect">
            <a:avLst/>
          </a:prstGeom>
          <a:noFill/>
          <a:ln w="9525">
            <a:noFill/>
            <a:miter lim="800000"/>
            <a:headEnd/>
            <a:tailEnd/>
          </a:ln>
          <a:effectLst/>
        </p:spPr>
        <p:txBody>
          <a:bodyPr lIns="0" tIns="0" rIns="0" bIns="0">
            <a:spAutoFit/>
          </a:bodyPr>
          <a:lstStyle/>
          <a:p>
            <a:pPr>
              <a:lnSpc>
                <a:spcPct val="95000"/>
              </a:lnSpc>
            </a:pPr>
            <a:r>
              <a:rPr lang="tr-TR" sz="1300" dirty="0" err="1" smtClean="0">
                <a:solidFill>
                  <a:srgbClr val="000000"/>
                </a:solidFill>
                <a:latin typeface="Arial" charset="0"/>
              </a:rPr>
              <a:t>TeamUp</a:t>
            </a:r>
            <a:r>
              <a:rPr lang="tr-TR" sz="1300" dirty="0" smtClean="0">
                <a:solidFill>
                  <a:srgbClr val="000000"/>
                </a:solidFill>
                <a:latin typeface="Arial" charset="0"/>
              </a:rPr>
              <a:t> aracı, öğretmenlerin bilgi beceri ve yetenekler doğrultusunda öğrenci grupları oluşturarak sağlık çalışma ortamı sağlamaları konusunda  onlara yardımcıdır. Öğrenciler, çalışma yapmak için konu önerebilir ve oylama sürecine katılabilirler.</a:t>
            </a:r>
            <a:endParaRPr lang="en-US" sz="1300" dirty="0">
              <a:solidFill>
                <a:srgbClr val="000000"/>
              </a:solidFill>
              <a:latin typeface="Arial" charset="0"/>
            </a:endParaRPr>
          </a:p>
        </p:txBody>
      </p:sp>
      <p:sp>
        <p:nvSpPr>
          <p:cNvPr id="2053" name="Text Box 5"/>
          <p:cNvSpPr txBox="1">
            <a:spLocks noChangeArrowheads="1"/>
          </p:cNvSpPr>
          <p:nvPr/>
        </p:nvSpPr>
        <p:spPr bwMode="auto">
          <a:xfrm>
            <a:off x="1466850" y="3251200"/>
            <a:ext cx="7623175" cy="1535036"/>
          </a:xfrm>
          <a:prstGeom prst="rect">
            <a:avLst/>
          </a:prstGeom>
          <a:noFill/>
          <a:ln w="9525">
            <a:noFill/>
            <a:miter lim="800000"/>
            <a:headEnd/>
            <a:tailEnd/>
          </a:ln>
          <a:effectLst/>
        </p:spPr>
        <p:txBody>
          <a:bodyPr lIns="0" tIns="0" rIns="0" bIns="0">
            <a:spAutoFit/>
          </a:bodyPr>
          <a:lstStyle/>
          <a:p>
            <a:pPr>
              <a:lnSpc>
                <a:spcPct val="95000"/>
              </a:lnSpc>
            </a:pPr>
            <a:r>
              <a:rPr lang="tr-TR" sz="2100" dirty="0" smtClean="0">
                <a:solidFill>
                  <a:srgbClr val="3D85C6"/>
                </a:solidFill>
                <a:latin typeface="Arial" charset="0"/>
              </a:rPr>
              <a:t> İÇERİK</a:t>
            </a:r>
            <a:endParaRPr lang="en-US" dirty="0"/>
          </a:p>
          <a:p>
            <a:pPr>
              <a:lnSpc>
                <a:spcPct val="95000"/>
              </a:lnSpc>
            </a:pPr>
            <a:r>
              <a:rPr lang="en-US" sz="2100" dirty="0">
                <a:solidFill>
                  <a:srgbClr val="3D85C6"/>
                </a:solidFill>
                <a:latin typeface="Arial" charset="0"/>
              </a:rPr>
              <a:t> </a:t>
            </a:r>
            <a:endParaRPr lang="en-US" dirty="0"/>
          </a:p>
          <a:p>
            <a:pPr>
              <a:lnSpc>
                <a:spcPct val="95000"/>
              </a:lnSpc>
            </a:pPr>
            <a:r>
              <a:rPr lang="tr-TR" sz="2100" dirty="0" smtClean="0">
                <a:solidFill>
                  <a:srgbClr val="3D85C6"/>
                </a:solidFill>
                <a:latin typeface="Arial" charset="0"/>
              </a:rPr>
              <a:t>BÖLÜM 1: KİŞİ EKLEME VE DÜZENLEME</a:t>
            </a:r>
            <a:endParaRPr lang="en-US" dirty="0"/>
          </a:p>
          <a:p>
            <a:pPr>
              <a:lnSpc>
                <a:spcPct val="95000"/>
              </a:lnSpc>
            </a:pPr>
            <a:r>
              <a:rPr lang="tr-TR" sz="2100" dirty="0" smtClean="0">
                <a:solidFill>
                  <a:srgbClr val="3D85C6"/>
                </a:solidFill>
                <a:latin typeface="Arial" charset="0"/>
              </a:rPr>
              <a:t>BÖLÜM 2: TAKIM OLUŞTURMA</a:t>
            </a:r>
            <a:endParaRPr lang="en-US" dirty="0"/>
          </a:p>
          <a:p>
            <a:pPr>
              <a:lnSpc>
                <a:spcPct val="95000"/>
              </a:lnSpc>
            </a:pPr>
            <a:r>
              <a:rPr lang="tr-TR" sz="2100" dirty="0" smtClean="0">
                <a:solidFill>
                  <a:srgbClr val="3D85C6"/>
                </a:solidFill>
                <a:latin typeface="Arial" charset="0"/>
              </a:rPr>
              <a:t>BÖLÜM 3: KISA BİLGİLENDİRME VİDEOLARI OLUŞTURMA</a:t>
            </a:r>
            <a:endParaRPr lang="en-US" sz="2100" dirty="0">
              <a:solidFill>
                <a:srgbClr val="3D85C6"/>
              </a:solidFill>
              <a:latin typeface="Arial" charset="0"/>
            </a:endParaRPr>
          </a:p>
        </p:txBody>
      </p:sp>
      <p:pic>
        <p:nvPicPr>
          <p:cNvPr id="2054" name="Picture 6"/>
          <p:cNvPicPr>
            <a:picLocks noChangeAspect="1" noChangeArrowheads="1"/>
          </p:cNvPicPr>
          <p:nvPr/>
        </p:nvPicPr>
        <p:blipFill>
          <a:blip r:embed="rId3" cstate="print"/>
          <a:srcRect/>
          <a:stretch>
            <a:fillRect/>
          </a:stretch>
        </p:blipFill>
        <p:spPr bwMode="auto">
          <a:xfrm>
            <a:off x="1524000" y="914400"/>
            <a:ext cx="973138" cy="973138"/>
          </a:xfrm>
          <a:prstGeom prst="rect">
            <a:avLst/>
          </a:prstGeom>
          <a:noFill/>
        </p:spPr>
      </p:pic>
      <p:sp>
        <p:nvSpPr>
          <p:cNvPr id="2055" name="Text Box 7"/>
          <p:cNvSpPr txBox="1">
            <a:spLocks noChangeArrowheads="1"/>
          </p:cNvSpPr>
          <p:nvPr/>
        </p:nvSpPr>
        <p:spPr bwMode="auto">
          <a:xfrm>
            <a:off x="2686050" y="801688"/>
            <a:ext cx="4508500" cy="1262062"/>
          </a:xfrm>
          <a:prstGeom prst="rect">
            <a:avLst/>
          </a:prstGeom>
          <a:noFill/>
          <a:ln w="9525">
            <a:noFill/>
            <a:miter lim="800000"/>
            <a:headEnd/>
            <a:tailEnd/>
          </a:ln>
          <a:effectLst/>
        </p:spPr>
        <p:txBody>
          <a:bodyPr lIns="0" tIns="0" rIns="0" bIns="0">
            <a:spAutoFit/>
          </a:bodyPr>
          <a:lstStyle/>
          <a:p>
            <a:pPr>
              <a:lnSpc>
                <a:spcPct val="95000"/>
              </a:lnSpc>
            </a:pPr>
            <a:r>
              <a:rPr lang="en-US" sz="8500" b="1">
                <a:solidFill>
                  <a:srgbClr val="3D85C6"/>
                </a:solidFill>
                <a:latin typeface="Arial" charset="0"/>
              </a:rPr>
              <a:t>TeamUp</a:t>
            </a:r>
          </a:p>
        </p:txBody>
      </p:sp>
      <p:sp>
        <p:nvSpPr>
          <p:cNvPr id="2056" name="Text Box 8"/>
          <p:cNvSpPr txBox="1">
            <a:spLocks noChangeArrowheads="1"/>
          </p:cNvSpPr>
          <p:nvPr/>
        </p:nvSpPr>
        <p:spPr bwMode="auto">
          <a:xfrm>
            <a:off x="1466850" y="5791200"/>
            <a:ext cx="7564438" cy="1052596"/>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YAZARLAR: </a:t>
            </a:r>
            <a:r>
              <a:rPr lang="en-US" sz="1300" dirty="0" smtClean="0">
                <a:solidFill>
                  <a:srgbClr val="000000"/>
                </a:solidFill>
                <a:latin typeface="Arial" charset="0"/>
              </a:rPr>
              <a:t>Anna </a:t>
            </a:r>
            <a:r>
              <a:rPr lang="en-US" sz="1300" dirty="0" err="1">
                <a:solidFill>
                  <a:srgbClr val="000000"/>
                </a:solidFill>
                <a:latin typeface="Arial" charset="0"/>
              </a:rPr>
              <a:t>Keune</a:t>
            </a:r>
            <a:r>
              <a:rPr lang="en-US" sz="1300" dirty="0">
                <a:solidFill>
                  <a:srgbClr val="000000"/>
                </a:solidFill>
                <a:latin typeface="Arial" charset="0"/>
              </a:rPr>
              <a:t>, </a:t>
            </a:r>
            <a:r>
              <a:rPr lang="en-US" sz="1300" dirty="0" err="1">
                <a:solidFill>
                  <a:srgbClr val="000000"/>
                </a:solidFill>
                <a:latin typeface="Arial" charset="0"/>
              </a:rPr>
              <a:t>Tarmo</a:t>
            </a:r>
            <a:r>
              <a:rPr lang="en-US" sz="1300" dirty="0">
                <a:solidFill>
                  <a:srgbClr val="000000"/>
                </a:solidFill>
                <a:latin typeface="Arial" charset="0"/>
              </a:rPr>
              <a:t> </a:t>
            </a:r>
            <a:r>
              <a:rPr lang="en-US" sz="1300" dirty="0" err="1">
                <a:solidFill>
                  <a:srgbClr val="000000"/>
                </a:solidFill>
                <a:latin typeface="Arial" charset="0"/>
              </a:rPr>
              <a:t>Toikkanen</a:t>
            </a:r>
            <a:r>
              <a:rPr lang="en-US" sz="1300" dirty="0">
                <a:solidFill>
                  <a:srgbClr val="000000"/>
                </a:solidFill>
                <a:latin typeface="Arial" charset="0"/>
              </a:rPr>
              <a:t>, </a:t>
            </a:r>
            <a:r>
              <a:rPr lang="en-US" sz="1300" dirty="0" err="1">
                <a:solidFill>
                  <a:srgbClr val="000000"/>
                </a:solidFill>
                <a:latin typeface="Arial" charset="0"/>
              </a:rPr>
              <a:t>Jukka</a:t>
            </a:r>
            <a:r>
              <a:rPr lang="en-US" sz="1300" dirty="0">
                <a:solidFill>
                  <a:srgbClr val="000000"/>
                </a:solidFill>
                <a:latin typeface="Arial" charset="0"/>
              </a:rPr>
              <a:t> </a:t>
            </a:r>
            <a:r>
              <a:rPr lang="en-US" sz="1300" dirty="0" err="1">
                <a:solidFill>
                  <a:srgbClr val="000000"/>
                </a:solidFill>
                <a:latin typeface="Arial" charset="0"/>
              </a:rPr>
              <a:t>Purma</a:t>
            </a:r>
            <a:r>
              <a:rPr lang="en-US" sz="1300" dirty="0">
                <a:solidFill>
                  <a:srgbClr val="000000"/>
                </a:solidFill>
                <a:latin typeface="Arial" charset="0"/>
              </a:rPr>
              <a:t>, </a:t>
            </a:r>
            <a:r>
              <a:rPr lang="en-US" sz="1300" dirty="0" err="1">
                <a:solidFill>
                  <a:srgbClr val="000000"/>
                </a:solidFill>
                <a:latin typeface="Arial" charset="0"/>
              </a:rPr>
              <a:t>Teemu</a:t>
            </a:r>
            <a:r>
              <a:rPr lang="en-US" sz="1300" dirty="0">
                <a:solidFill>
                  <a:srgbClr val="000000"/>
                </a:solidFill>
                <a:latin typeface="Arial" charset="0"/>
              </a:rPr>
              <a:t> </a:t>
            </a:r>
            <a:r>
              <a:rPr lang="en-US" sz="1300" dirty="0" err="1">
                <a:solidFill>
                  <a:srgbClr val="000000"/>
                </a:solidFill>
                <a:latin typeface="Arial" charset="0"/>
              </a:rPr>
              <a:t>Leinonen</a:t>
            </a:r>
            <a:endParaRPr lang="en-US" dirty="0"/>
          </a:p>
          <a:p>
            <a:pPr>
              <a:lnSpc>
                <a:spcPct val="95000"/>
              </a:lnSpc>
            </a:pPr>
            <a:r>
              <a:rPr lang="en-US" sz="1300" dirty="0">
                <a:solidFill>
                  <a:srgbClr val="000000"/>
                </a:solidFill>
                <a:latin typeface="Arial" charset="0"/>
              </a:rPr>
              <a:t>Translation </a:t>
            </a:r>
            <a:r>
              <a:rPr lang="tr-TR" sz="1300" dirty="0" smtClean="0">
                <a:solidFill>
                  <a:srgbClr val="000000"/>
                </a:solidFill>
                <a:latin typeface="Arial" charset="0"/>
              </a:rPr>
              <a:t> </a:t>
            </a:r>
            <a:r>
              <a:rPr lang="en-US" sz="1300" dirty="0" smtClean="0">
                <a:solidFill>
                  <a:srgbClr val="000000"/>
                </a:solidFill>
                <a:latin typeface="Arial" charset="0"/>
              </a:rPr>
              <a:t>and </a:t>
            </a:r>
            <a:r>
              <a:rPr lang="en-US" sz="1300" dirty="0">
                <a:solidFill>
                  <a:srgbClr val="000000"/>
                </a:solidFill>
                <a:latin typeface="Arial" charset="0"/>
              </a:rPr>
              <a:t>localization: </a:t>
            </a:r>
            <a:r>
              <a:rPr lang="tr-TR" sz="1300" dirty="0" smtClean="0">
                <a:solidFill>
                  <a:srgbClr val="000000"/>
                </a:solidFill>
                <a:latin typeface="Arial" charset="0"/>
              </a:rPr>
              <a:t> Yücel </a:t>
            </a:r>
            <a:r>
              <a:rPr lang="tr-TR" sz="1300" dirty="0" err="1" smtClean="0">
                <a:solidFill>
                  <a:srgbClr val="000000"/>
                </a:solidFill>
                <a:latin typeface="Arial" charset="0"/>
              </a:rPr>
              <a:t>Tüzün</a:t>
            </a:r>
            <a:endParaRPr lang="en-US" dirty="0"/>
          </a:p>
          <a:p>
            <a:pPr>
              <a:lnSpc>
                <a:spcPct val="95000"/>
              </a:lnSpc>
            </a:pPr>
            <a:endParaRPr lang="en-US" sz="1300" dirty="0">
              <a:solidFill>
                <a:srgbClr val="000000"/>
              </a:solidFill>
              <a:latin typeface="Arial" charset="0"/>
            </a:endParaRPr>
          </a:p>
          <a:p>
            <a:pPr>
              <a:lnSpc>
                <a:spcPct val="95000"/>
              </a:lnSpc>
            </a:pPr>
            <a:endParaRPr lang="en-US" sz="700" dirty="0">
              <a:solidFill>
                <a:srgbClr val="000000"/>
              </a:solidFill>
              <a:latin typeface="Arial" charset="0"/>
            </a:endParaRPr>
          </a:p>
          <a:p>
            <a:pPr>
              <a:lnSpc>
                <a:spcPct val="95000"/>
              </a:lnSpc>
            </a:pPr>
            <a:r>
              <a:rPr lang="en-US" sz="1300" dirty="0">
                <a:solidFill>
                  <a:srgbClr val="000000"/>
                </a:solidFill>
                <a:latin typeface="Arial" charset="0"/>
              </a:rPr>
              <a:t>Version 1, 15/9/2011</a:t>
            </a:r>
            <a:endParaRPr lang="en-US" dirty="0"/>
          </a:p>
          <a:p>
            <a:pPr>
              <a:lnSpc>
                <a:spcPct val="95000"/>
              </a:lnSpc>
            </a:pPr>
            <a:r>
              <a:rPr lang="en-US" sz="1300" dirty="0">
                <a:solidFill>
                  <a:srgbClr val="000000"/>
                </a:solidFill>
                <a:latin typeface="Arial" charset="0"/>
              </a:rPr>
              <a:t>This work is licensed under a </a:t>
            </a:r>
            <a:r>
              <a:rPr lang="en-US" sz="1300" u="sng" dirty="0">
                <a:solidFill>
                  <a:srgbClr val="0000FF"/>
                </a:solidFill>
                <a:latin typeface="Arial" charset="0"/>
                <a:hlinkClick r:id="rId4"/>
              </a:rPr>
              <a:t>Creative Commons Attribution-</a:t>
            </a:r>
            <a:r>
              <a:rPr lang="en-US" sz="1300" u="sng" dirty="0" err="1">
                <a:solidFill>
                  <a:srgbClr val="0000FF"/>
                </a:solidFill>
                <a:latin typeface="Arial" charset="0"/>
                <a:hlinkClick r:id="rId4"/>
              </a:rPr>
              <a:t>ShareAlike</a:t>
            </a:r>
            <a:r>
              <a:rPr lang="en-US" sz="1300" u="sng" dirty="0">
                <a:solidFill>
                  <a:srgbClr val="0000FF"/>
                </a:solidFill>
                <a:latin typeface="Arial" charset="0"/>
                <a:hlinkClick r:id="rId4"/>
              </a:rPr>
              <a:t> 3.0 </a:t>
            </a:r>
            <a:r>
              <a:rPr lang="en-US" sz="1300" u="sng" dirty="0" err="1">
                <a:solidFill>
                  <a:srgbClr val="0000FF"/>
                </a:solidFill>
                <a:latin typeface="Arial" charset="0"/>
                <a:hlinkClick r:id="rId4"/>
              </a:rPr>
              <a:t>Unported</a:t>
            </a:r>
            <a:r>
              <a:rPr lang="en-US" sz="1300" u="sng" dirty="0">
                <a:solidFill>
                  <a:srgbClr val="0000FF"/>
                </a:solidFill>
                <a:latin typeface="Arial" charset="0"/>
                <a:hlinkClick r:id="rId4"/>
              </a:rPr>
              <a:t> License</a:t>
            </a:r>
            <a:r>
              <a:rPr lang="en-US" sz="1300" dirty="0">
                <a:solidFill>
                  <a:srgbClr val="000000"/>
                </a:solidFill>
                <a:latin typeface="Arial" charset="0"/>
              </a:rPr>
              <a:t>.</a:t>
            </a:r>
          </a:p>
        </p:txBody>
      </p:sp>
      <p:pic>
        <p:nvPicPr>
          <p:cNvPr id="2057" name="Picture 9"/>
          <p:cNvPicPr>
            <a:picLocks noChangeAspect="1" noChangeArrowheads="1"/>
          </p:cNvPicPr>
          <p:nvPr/>
        </p:nvPicPr>
        <p:blipFill>
          <a:blip r:embed="rId5" cstate="print"/>
          <a:srcRect/>
          <a:stretch>
            <a:fillRect/>
          </a:stretch>
        </p:blipFill>
        <p:spPr bwMode="auto">
          <a:xfrm>
            <a:off x="8839200" y="7010400"/>
            <a:ext cx="1117600" cy="3937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2: Takım oluşturma</a:t>
            </a:r>
            <a:endParaRPr lang="en-US" sz="2400" dirty="0">
              <a:solidFill>
                <a:srgbClr val="3D85C6"/>
              </a:solidFill>
              <a:latin typeface="Arial" charset="0"/>
            </a:endParaRPr>
          </a:p>
        </p:txBody>
      </p:sp>
      <p:sp>
        <p:nvSpPr>
          <p:cNvPr id="14338" name="Rectangle 2"/>
          <p:cNvSpPr>
            <a:spLocks noGrp="1" noChangeArrowheads="1"/>
          </p:cNvSpPr>
          <p:nvPr>
            <p:ph type="body" sz="half" idx="1"/>
          </p:nvPr>
        </p:nvSpPr>
        <p:spPr>
          <a:xfrm>
            <a:off x="247650" y="3377953"/>
            <a:ext cx="4281488" cy="648072"/>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notlarınızı (En fazla 3 tane olmak üzere) sürükleyerek ‘</a:t>
            </a:r>
            <a:r>
              <a:rPr lang="tr-TR" sz="1300" dirty="0" err="1" smtClean="0">
                <a:solidFill>
                  <a:srgbClr val="000000"/>
                </a:solidFill>
                <a:latin typeface="Arial" charset="0"/>
              </a:rPr>
              <a:t>Biraraya</a:t>
            </a:r>
            <a:r>
              <a:rPr lang="tr-TR" sz="1300" dirty="0" smtClean="0">
                <a:solidFill>
                  <a:srgbClr val="000000"/>
                </a:solidFill>
                <a:latin typeface="Arial" charset="0"/>
              </a:rPr>
              <a:t> getir’  alanına getirerek homojen gruplar oluşturabilirsiniz.</a:t>
            </a:r>
            <a:endParaRPr lang="en-US" sz="1300" dirty="0">
              <a:solidFill>
                <a:srgbClr val="000000"/>
              </a:solidFill>
              <a:latin typeface="Arial" charset="0"/>
            </a:endParaRPr>
          </a:p>
        </p:txBody>
      </p:sp>
      <p:sp>
        <p:nvSpPr>
          <p:cNvPr id="14339" name="Rectangle 3"/>
          <p:cNvSpPr>
            <a:spLocks noGrp="1" noChangeArrowheads="1"/>
          </p:cNvSpPr>
          <p:nvPr>
            <p:ph type="body" sz="half" idx="2"/>
          </p:nvPr>
        </p:nvSpPr>
        <p:spPr>
          <a:xfrm>
            <a:off x="5327650" y="1117600"/>
            <a:ext cx="4589463" cy="5495925"/>
          </a:xfrm>
        </p:spPr>
        <p:txBody>
          <a:bodyPr lIns="0" tIns="0" rIns="0" bIns="0"/>
          <a:lstStyle/>
          <a:p>
            <a:pPr marL="0" indent="0">
              <a:lnSpc>
                <a:spcPct val="95000"/>
              </a:lnSpc>
              <a:spcBef>
                <a:spcPct val="0"/>
              </a:spcBef>
              <a:buFontTx/>
              <a:buNone/>
            </a:pPr>
            <a:endParaRPr lang="en-US" dirty="0"/>
          </a:p>
          <a:p>
            <a:pPr marL="0" indent="0">
              <a:lnSpc>
                <a:spcPct val="95000"/>
              </a:lnSpc>
              <a:spcBef>
                <a:spcPct val="0"/>
              </a:spcBef>
              <a:buFontTx/>
              <a:buNone/>
            </a:pPr>
            <a:r>
              <a:rPr lang="en-US" sz="1300" b="1" dirty="0">
                <a:solidFill>
                  <a:srgbClr val="3D85C6"/>
                </a:solidFill>
                <a:latin typeface="Arial" charset="0"/>
              </a:rPr>
              <a:t> </a:t>
            </a:r>
            <a:endParaRPr lang="en-US" dirty="0"/>
          </a:p>
          <a:p>
            <a:pPr marL="0" indent="0">
              <a:lnSpc>
                <a:spcPct val="95000"/>
              </a:lnSpc>
              <a:spcBef>
                <a:spcPct val="0"/>
              </a:spcBef>
              <a:buFontTx/>
              <a:buNone/>
            </a:pPr>
            <a:r>
              <a:rPr lang="tr-TR" sz="1600" b="1" dirty="0" smtClean="0">
                <a:solidFill>
                  <a:srgbClr val="3D85C6"/>
                </a:solidFill>
                <a:latin typeface="Arial" charset="0"/>
              </a:rPr>
              <a:t>Heterojen takımlar</a:t>
            </a:r>
            <a:endParaRPr lang="en-US" sz="1600" dirty="0"/>
          </a:p>
          <a:p>
            <a:pPr marL="0" indent="0">
              <a:lnSpc>
                <a:spcPct val="95000"/>
              </a:lnSpc>
              <a:spcBef>
                <a:spcPct val="0"/>
              </a:spcBef>
              <a:buFontTx/>
              <a:buNone/>
            </a:pPr>
            <a:r>
              <a:rPr lang="tr-TR" sz="1600" dirty="0" smtClean="0">
                <a:solidFill>
                  <a:srgbClr val="000000"/>
                </a:solidFill>
                <a:latin typeface="Arial" charset="0"/>
              </a:rPr>
              <a:t>‘</a:t>
            </a:r>
            <a:r>
              <a:rPr lang="tr-TR" sz="1600" dirty="0" err="1" smtClean="0">
                <a:solidFill>
                  <a:srgbClr val="000000"/>
                </a:solidFill>
                <a:latin typeface="Arial" charset="0"/>
              </a:rPr>
              <a:t>Biraraya</a:t>
            </a:r>
            <a:r>
              <a:rPr lang="tr-TR" sz="1600" dirty="0" smtClean="0">
                <a:solidFill>
                  <a:srgbClr val="000000"/>
                </a:solidFill>
                <a:latin typeface="Arial" charset="0"/>
              </a:rPr>
              <a:t> getir’ kolonu boş iken, ‘</a:t>
            </a:r>
            <a:r>
              <a:rPr lang="tr-TR" sz="1600" dirty="0" err="1" smtClean="0">
                <a:solidFill>
                  <a:srgbClr val="000000"/>
                </a:solidFill>
                <a:latin typeface="Arial" charset="0"/>
              </a:rPr>
              <a:t>TeamUp</a:t>
            </a:r>
            <a:r>
              <a:rPr lang="tr-TR" sz="1600" dirty="0" smtClean="0">
                <a:solidFill>
                  <a:srgbClr val="000000"/>
                </a:solidFill>
                <a:latin typeface="Arial" charset="0"/>
              </a:rPr>
              <a:t>’ aracı mümkün olan en heterojen grubu kurmaya çalışacaktır. Eğer, konular, öğrenciler tarafından oylanmış ise, gruplar öğrencilerin konu seçimlerine göre yapılır.</a:t>
            </a:r>
            <a:endParaRPr lang="en-US" sz="1600" dirty="0"/>
          </a:p>
          <a:p>
            <a:pPr marL="0" indent="0">
              <a:lnSpc>
                <a:spcPct val="95000"/>
              </a:lnSpc>
              <a:spcBef>
                <a:spcPct val="0"/>
              </a:spcBef>
              <a:buFontTx/>
              <a:buNone/>
            </a:pPr>
            <a:endParaRPr lang="en-US" sz="1600" dirty="0">
              <a:solidFill>
                <a:srgbClr val="000000"/>
              </a:solidFill>
              <a:latin typeface="Arial" charset="0"/>
            </a:endParaRPr>
          </a:p>
          <a:p>
            <a:pPr marL="0" indent="0">
              <a:lnSpc>
                <a:spcPct val="95000"/>
              </a:lnSpc>
              <a:spcBef>
                <a:spcPct val="0"/>
              </a:spcBef>
              <a:buFontTx/>
              <a:buNone/>
            </a:pPr>
            <a:endParaRPr lang="tr-TR" sz="1600" b="1" dirty="0" smtClean="0">
              <a:solidFill>
                <a:srgbClr val="3D85C6"/>
              </a:solidFill>
              <a:latin typeface="Arial" charset="0"/>
            </a:endParaRPr>
          </a:p>
          <a:p>
            <a:pPr marL="0" indent="0">
              <a:lnSpc>
                <a:spcPct val="95000"/>
              </a:lnSpc>
              <a:spcBef>
                <a:spcPct val="0"/>
              </a:spcBef>
              <a:buFontTx/>
              <a:buNone/>
            </a:pPr>
            <a:r>
              <a:rPr lang="tr-TR" sz="1600" b="1" dirty="0" smtClean="0">
                <a:solidFill>
                  <a:srgbClr val="3D85C6"/>
                </a:solidFill>
                <a:latin typeface="Arial" charset="0"/>
              </a:rPr>
              <a:t>Stratejik gruplama hedefi ile birleştirme</a:t>
            </a:r>
            <a:endParaRPr lang="en-US" sz="1600" dirty="0"/>
          </a:p>
          <a:p>
            <a:pPr marL="0" indent="0">
              <a:lnSpc>
                <a:spcPct val="95000"/>
              </a:lnSpc>
              <a:spcBef>
                <a:spcPct val="0"/>
              </a:spcBef>
              <a:buFontTx/>
              <a:buNone/>
            </a:pPr>
            <a:r>
              <a:rPr lang="tr-TR" sz="1600" dirty="0" smtClean="0">
                <a:solidFill>
                  <a:srgbClr val="000000"/>
                </a:solidFill>
                <a:latin typeface="Arial" charset="0"/>
              </a:rPr>
              <a:t>Bazen belirli özelliklerin baz alınmasıyla, homojen gruplar oluşturulması çok önemli olabilir.Cinsiyete göre ya da benzer yetilere sahip olma durumuna göre, örneğin. Bunu yapabilmek için, aranılan temel özellikleri otomatikman içinde bulunduracak şekilde ve en fazla 3 adet olmak üzere kategori seçebilir  ve böylece takım yoğunluğu önceden belirlenebilir.</a:t>
            </a:r>
            <a:endParaRPr lang="en-US" sz="1600" dirty="0"/>
          </a:p>
          <a:p>
            <a:pPr marL="0" indent="0">
              <a:lnSpc>
                <a:spcPct val="95000"/>
              </a:lnSpc>
              <a:spcBef>
                <a:spcPct val="0"/>
              </a:spcBef>
              <a:buFontTx/>
              <a:buNone/>
            </a:pPr>
            <a:endParaRPr lang="en-US" sz="1600" dirty="0">
              <a:solidFill>
                <a:srgbClr val="000000"/>
              </a:solidFill>
              <a:latin typeface="Arial" charset="0"/>
            </a:endParaRPr>
          </a:p>
          <a:p>
            <a:pPr marL="0" indent="0">
              <a:lnSpc>
                <a:spcPct val="95000"/>
              </a:lnSpc>
              <a:spcBef>
                <a:spcPct val="0"/>
              </a:spcBef>
              <a:buFontTx/>
              <a:buNone/>
            </a:pPr>
            <a:endParaRPr lang="en-US" sz="1600" dirty="0">
              <a:solidFill>
                <a:srgbClr val="000000"/>
              </a:solidFill>
              <a:latin typeface="Arial" charset="0"/>
            </a:endParaRPr>
          </a:p>
        </p:txBody>
      </p:sp>
      <p:sp>
        <p:nvSpPr>
          <p:cNvPr id="14341"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Bring together area highlighted</a:t>
            </a:r>
          </a:p>
        </p:txBody>
      </p:sp>
      <p:sp>
        <p:nvSpPr>
          <p:cNvPr id="14342"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up button highlighted</a:t>
            </a:r>
          </a:p>
        </p:txBody>
      </p:sp>
      <p:sp>
        <p:nvSpPr>
          <p:cNvPr id="14343" name="Text Box 7"/>
          <p:cNvSpPr txBox="1">
            <a:spLocks noChangeArrowheads="1"/>
          </p:cNvSpPr>
          <p:nvPr/>
        </p:nvSpPr>
        <p:spPr bwMode="auto">
          <a:xfrm>
            <a:off x="255463" y="7266384"/>
            <a:ext cx="4192711" cy="191691"/>
          </a:xfrm>
          <a:prstGeom prst="rect">
            <a:avLst/>
          </a:prstGeom>
          <a:noFill/>
          <a:ln w="9525">
            <a:noFill/>
            <a:miter lim="800000"/>
            <a:headEnd/>
            <a:tailEnd/>
          </a:ln>
          <a:effectLst/>
        </p:spPr>
        <p:txBody>
          <a:bodyPr wrap="square" lIns="0" tIns="0" rIns="0" bIns="0">
            <a:spAutoFit/>
          </a:bodyPr>
          <a:lstStyle/>
          <a:p>
            <a:pPr>
              <a:lnSpc>
                <a:spcPct val="95000"/>
              </a:lnSpc>
            </a:pPr>
            <a:r>
              <a:rPr lang="en-US" sz="1300" dirty="0" smtClean="0">
                <a:solidFill>
                  <a:srgbClr val="000000"/>
                </a:solidFill>
                <a:latin typeface="Arial" charset="0"/>
              </a:rPr>
              <a:t>Team </a:t>
            </a:r>
            <a:r>
              <a:rPr lang="en-US" sz="1300" dirty="0">
                <a:solidFill>
                  <a:srgbClr val="000000"/>
                </a:solidFill>
                <a:latin typeface="Arial" charset="0"/>
              </a:rPr>
              <a:t>UP!' </a:t>
            </a:r>
            <a:r>
              <a:rPr lang="tr-TR" sz="1300" dirty="0" smtClean="0">
                <a:solidFill>
                  <a:srgbClr val="000000"/>
                </a:solidFill>
                <a:latin typeface="Arial" charset="0"/>
              </a:rPr>
              <a:t> butonuna basarak gruplarınızı oluşturun</a:t>
            </a:r>
            <a:endParaRPr lang="en-US" sz="1300" dirty="0">
              <a:solidFill>
                <a:srgbClr val="000000"/>
              </a:solidFill>
              <a:latin typeface="Arial" charset="0"/>
            </a:endParaRPr>
          </a:p>
        </p:txBody>
      </p:sp>
      <p:pic>
        <p:nvPicPr>
          <p:cNvPr id="14344" name="Picture 8"/>
          <p:cNvPicPr>
            <a:picLocks noChangeAspect="1" noChangeArrowheads="1"/>
          </p:cNvPicPr>
          <p:nvPr/>
        </p:nvPicPr>
        <p:blipFill>
          <a:blip r:embed="rId2" cstate="print"/>
          <a:srcRect/>
          <a:stretch>
            <a:fillRect/>
          </a:stretch>
        </p:blipFill>
        <p:spPr bwMode="auto">
          <a:xfrm>
            <a:off x="304800" y="711200"/>
            <a:ext cx="4064000" cy="2234704"/>
          </a:xfrm>
          <a:prstGeom prst="rect">
            <a:avLst/>
          </a:prstGeom>
          <a:noFill/>
        </p:spPr>
      </p:pic>
      <p:pic>
        <p:nvPicPr>
          <p:cNvPr id="14345" name="Picture 9"/>
          <p:cNvPicPr>
            <a:picLocks noChangeAspect="1" noChangeArrowheads="1"/>
          </p:cNvPicPr>
          <p:nvPr/>
        </p:nvPicPr>
        <p:blipFill>
          <a:blip r:embed="rId2" cstate="print"/>
          <a:srcRect/>
          <a:stretch>
            <a:fillRect/>
          </a:stretch>
        </p:blipFill>
        <p:spPr bwMode="auto">
          <a:xfrm>
            <a:off x="304800" y="4165600"/>
            <a:ext cx="4064000" cy="2895600"/>
          </a:xfrm>
          <a:prstGeom prst="rect">
            <a:avLst/>
          </a:prstGeom>
          <a:noFill/>
        </p:spPr>
      </p:pic>
      <p:sp>
        <p:nvSpPr>
          <p:cNvPr id="14346" name="Freeform 10"/>
          <p:cNvSpPr>
            <a:spLocks/>
          </p:cNvSpPr>
          <p:nvPr/>
        </p:nvSpPr>
        <p:spPr bwMode="auto">
          <a:xfrm flipH="1">
            <a:off x="3155950" y="5289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4347" name="Freeform 11"/>
          <p:cNvSpPr>
            <a:spLocks/>
          </p:cNvSpPr>
          <p:nvPr/>
        </p:nvSpPr>
        <p:spPr bwMode="auto">
          <a:xfrm>
            <a:off x="1327150" y="2139950"/>
            <a:ext cx="320675" cy="1041400"/>
          </a:xfrm>
          <a:custGeom>
            <a:avLst/>
            <a:gdLst/>
            <a:ahLst/>
            <a:cxnLst>
              <a:cxn ang="0">
                <a:pos x="6165" y="21600"/>
              </a:cxn>
              <a:cxn ang="0">
                <a:pos x="6165" y="11173"/>
              </a:cxn>
              <a:cxn ang="0">
                <a:pos x="985" y="11173"/>
              </a:cxn>
              <a:cxn ang="0">
                <a:pos x="995" y="10190"/>
              </a:cxn>
              <a:cxn ang="0">
                <a:pos x="11345" y="0"/>
              </a:cxn>
              <a:cxn ang="0">
                <a:pos x="21691" y="10187"/>
              </a:cxn>
              <a:cxn ang="0">
                <a:pos x="21705" y="11173"/>
              </a:cxn>
              <a:cxn ang="0">
                <a:pos x="16526" y="11173"/>
              </a:cxn>
              <a:cxn ang="0">
                <a:pos x="16526" y="21600"/>
              </a:cxn>
              <a:cxn ang="0">
                <a:pos x="6165" y="21600"/>
              </a:cxn>
            </a:cxnLst>
            <a:rect l="0" t="0" r="r" b="b"/>
            <a:pathLst>
              <a:path w="22715" h="21600">
                <a:moveTo>
                  <a:pt x="6165" y="21600"/>
                </a:moveTo>
                <a:lnTo>
                  <a:pt x="6165" y="11173"/>
                </a:lnTo>
                <a:cubicBezTo>
                  <a:pt x="6165" y="11173"/>
                  <a:pt x="1031" y="11188"/>
                  <a:pt x="985" y="11173"/>
                </a:cubicBezTo>
                <a:cubicBezTo>
                  <a:pt x="0" y="11173"/>
                  <a:pt x="995" y="10190"/>
                  <a:pt x="995" y="10190"/>
                </a:cubicBezTo>
                <a:lnTo>
                  <a:pt x="11345" y="0"/>
                </a:lnTo>
                <a:cubicBezTo>
                  <a:pt x="11345" y="0"/>
                  <a:pt x="21669" y="10187"/>
                  <a:pt x="21691" y="10187"/>
                </a:cubicBezTo>
                <a:cubicBezTo>
                  <a:pt x="22715" y="11337"/>
                  <a:pt x="21705" y="11173"/>
                  <a:pt x="21705" y="11173"/>
                </a:cubicBezTo>
                <a:lnTo>
                  <a:pt x="16526" y="11173"/>
                </a:lnTo>
                <a:lnTo>
                  <a:pt x="16526" y="21600"/>
                </a:lnTo>
                <a:lnTo>
                  <a:pt x="6165" y="21600"/>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2: Takım oluşturma</a:t>
            </a:r>
            <a:endParaRPr lang="en-US" sz="2400" dirty="0">
              <a:solidFill>
                <a:srgbClr val="3D85C6"/>
              </a:solidFill>
              <a:latin typeface="Arial" charset="0"/>
            </a:endParaRPr>
          </a:p>
        </p:txBody>
      </p:sp>
      <p:sp>
        <p:nvSpPr>
          <p:cNvPr id="15362" name="Rectangle 2"/>
          <p:cNvSpPr>
            <a:spLocks noGrp="1" noChangeArrowheads="1"/>
          </p:cNvSpPr>
          <p:nvPr>
            <p:ph type="body" sz="half" idx="1"/>
          </p:nvPr>
        </p:nvSpPr>
        <p:spPr>
          <a:xfrm>
            <a:off x="247650" y="3657600"/>
            <a:ext cx="4281488" cy="615950"/>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Öğrencilerin resimlerini sürükleyerek onları takımlar arasında taşıyabilirsiniz.</a:t>
            </a:r>
            <a:endParaRPr lang="en-US" sz="1300" dirty="0">
              <a:solidFill>
                <a:srgbClr val="000000"/>
              </a:solidFill>
              <a:latin typeface="Arial" charset="0"/>
            </a:endParaRPr>
          </a:p>
        </p:txBody>
      </p:sp>
      <p:sp>
        <p:nvSpPr>
          <p:cNvPr id="15363" name="Rectangle 3"/>
          <p:cNvSpPr>
            <a:spLocks noGrp="1" noChangeArrowheads="1"/>
          </p:cNvSpPr>
          <p:nvPr>
            <p:ph type="body" sz="half" idx="2"/>
          </p:nvPr>
        </p:nvSpPr>
        <p:spPr>
          <a:xfrm>
            <a:off x="5327650" y="1117600"/>
            <a:ext cx="4589463" cy="5495925"/>
          </a:xfrm>
        </p:spPr>
        <p:txBody>
          <a:bodyPr lIns="0" tIns="0" rIns="0" bIns="0"/>
          <a:lstStyle/>
          <a:p>
            <a:pPr marL="0" indent="0">
              <a:lnSpc>
                <a:spcPct val="95000"/>
              </a:lnSpc>
              <a:spcBef>
                <a:spcPct val="0"/>
              </a:spcBef>
              <a:buFontTx/>
              <a:buNone/>
            </a:pPr>
            <a:endParaRPr lang="tr-TR" sz="1300" b="1" dirty="0" smtClean="0">
              <a:solidFill>
                <a:srgbClr val="3D85C6"/>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Kaydedilmiş verilerle takım çalışmasına devam edebilme</a:t>
            </a:r>
            <a:endParaRPr lang="en-US" sz="1400" dirty="0"/>
          </a:p>
          <a:p>
            <a:pPr marL="0" indent="0">
              <a:lnSpc>
                <a:spcPct val="95000"/>
              </a:lnSpc>
              <a:spcBef>
                <a:spcPct val="0"/>
              </a:spcBef>
              <a:buFontTx/>
              <a:buNone/>
            </a:pPr>
            <a:r>
              <a:rPr lang="tr-TR" sz="1400" dirty="0" smtClean="0">
                <a:solidFill>
                  <a:srgbClr val="000000"/>
                </a:solidFill>
                <a:latin typeface="Arial" charset="0"/>
              </a:rPr>
              <a:t>‘</a:t>
            </a:r>
            <a:r>
              <a:rPr lang="en-US" sz="1400" dirty="0" err="1" smtClean="0">
                <a:solidFill>
                  <a:srgbClr val="000000"/>
                </a:solidFill>
                <a:latin typeface="Arial" charset="0"/>
              </a:rPr>
              <a:t>TeamUp</a:t>
            </a:r>
            <a:r>
              <a:rPr lang="tr-TR" sz="1400" dirty="0" smtClean="0">
                <a:solidFill>
                  <a:srgbClr val="000000"/>
                </a:solidFill>
                <a:latin typeface="Arial" charset="0"/>
              </a:rPr>
              <a:t>’ aracı takımlarla ilgili kaydedilen her türlü bilgiyi saklar ve istenildiğinde gösterir.Böylece bir sonraki derste en son bırakılan noktadan ve aynı takımlarla devam etmek mümkün olur.</a:t>
            </a:r>
            <a:r>
              <a:rPr lang="en-US" sz="1400" dirty="0" smtClean="0">
                <a:solidFill>
                  <a:srgbClr val="000000"/>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tr-TR" sz="1400" b="1" dirty="0" smtClean="0">
                <a:solidFill>
                  <a:srgbClr val="3D85C6"/>
                </a:solidFill>
                <a:latin typeface="Arial" charset="0"/>
              </a:rPr>
              <a:t>Gruplarda düzenlemeler yapmak</a:t>
            </a:r>
            <a:endParaRPr lang="en-US" sz="1400" dirty="0"/>
          </a:p>
          <a:p>
            <a:pPr marL="0" indent="0">
              <a:lnSpc>
                <a:spcPct val="95000"/>
              </a:lnSpc>
              <a:spcBef>
                <a:spcPct val="0"/>
              </a:spcBef>
              <a:buFontTx/>
              <a:buNone/>
            </a:pPr>
            <a:r>
              <a:rPr lang="tr-TR" sz="1400" dirty="0" smtClean="0">
                <a:solidFill>
                  <a:srgbClr val="000000"/>
                </a:solidFill>
                <a:latin typeface="Arial" charset="0"/>
              </a:rPr>
              <a:t>Takımları bir kere oluşturduktan sonra,öğrencilerin resimlerini sürükleyerek onları gruplar arası dolaştırabilirsiniz. Tamamen yeni gruplar oluşturmak için, ‘</a:t>
            </a:r>
            <a:r>
              <a:rPr lang="tr-TR" sz="1400" dirty="0" err="1" smtClean="0">
                <a:solidFill>
                  <a:srgbClr val="000000"/>
                </a:solidFill>
                <a:latin typeface="Arial" charset="0"/>
              </a:rPr>
              <a:t>TeamUp</a:t>
            </a:r>
            <a:r>
              <a:rPr lang="tr-TR" sz="1400" dirty="0" smtClean="0">
                <a:solidFill>
                  <a:srgbClr val="000000"/>
                </a:solidFill>
                <a:latin typeface="Arial" charset="0"/>
              </a:rPr>
              <a:t>!’ butonu ile ekranı değiştirebilir ve kriterleri yeniden seçerek aynı butona bir daha basarak yeni takımları da kolayca oluşturabilirsiniz.</a:t>
            </a:r>
          </a:p>
          <a:p>
            <a:pPr marL="0" indent="0">
              <a:lnSpc>
                <a:spcPct val="95000"/>
              </a:lnSpc>
              <a:spcBef>
                <a:spcPct val="0"/>
              </a:spcBef>
              <a:buFontTx/>
              <a:buNone/>
            </a:pPr>
            <a:endParaRPr lang="tr-TR" sz="1400" dirty="0"/>
          </a:p>
          <a:p>
            <a:pPr marL="0" indent="0">
              <a:lnSpc>
                <a:spcPct val="95000"/>
              </a:lnSpc>
              <a:spcBef>
                <a:spcPct val="0"/>
              </a:spcBef>
              <a:buFontTx/>
              <a:buNone/>
            </a:pPr>
            <a:r>
              <a:rPr lang="tr-TR" sz="1400" b="1" dirty="0" smtClean="0">
                <a:solidFill>
                  <a:srgbClr val="3D85C6"/>
                </a:solidFill>
                <a:latin typeface="Arial" charset="0"/>
              </a:rPr>
              <a:t>Öğrencinin gelmediğini ifade edebilme</a:t>
            </a:r>
            <a:endParaRPr lang="en-US" sz="1400" dirty="0"/>
          </a:p>
          <a:p>
            <a:pPr marL="0" indent="0">
              <a:lnSpc>
                <a:spcPct val="95000"/>
              </a:lnSpc>
              <a:spcBef>
                <a:spcPct val="0"/>
              </a:spcBef>
              <a:buFontTx/>
              <a:buNone/>
            </a:pPr>
            <a:r>
              <a:rPr lang="tr-TR" sz="1400" dirty="0" smtClean="0">
                <a:solidFill>
                  <a:srgbClr val="000000"/>
                </a:solidFill>
                <a:latin typeface="Arial" charset="0"/>
              </a:rPr>
              <a:t>Takım görüntü sayfasında da sınıf görüntü sayfasında da, öğrencinin resminin üzerine </a:t>
            </a:r>
            <a:r>
              <a:rPr lang="tr-TR" sz="1400" dirty="0" err="1" smtClean="0">
                <a:solidFill>
                  <a:srgbClr val="000000"/>
                </a:solidFill>
                <a:latin typeface="Arial" charset="0"/>
              </a:rPr>
              <a:t>gidilp</a:t>
            </a:r>
            <a:r>
              <a:rPr lang="tr-TR" sz="1400" dirty="0" smtClean="0">
                <a:solidFill>
                  <a:srgbClr val="000000"/>
                </a:solidFill>
                <a:latin typeface="Arial" charset="0"/>
              </a:rPr>
              <a:t> beklendiğinde, </a:t>
            </a:r>
            <a:r>
              <a:rPr lang="en-US" sz="1400" dirty="0" smtClean="0">
                <a:solidFill>
                  <a:srgbClr val="000000"/>
                </a:solidFill>
                <a:latin typeface="Arial" charset="0"/>
              </a:rPr>
              <a:t> </a:t>
            </a:r>
            <a:r>
              <a:rPr lang="tr-TR" sz="1400" dirty="0" smtClean="0">
                <a:solidFill>
                  <a:srgbClr val="000000"/>
                </a:solidFill>
                <a:latin typeface="Arial" charset="0"/>
              </a:rPr>
              <a:t>öğrencinin ismi ile birlikte küçük bir ‘x’ çıkacaktır. O ‘x’ e tıklandığında, öğrenci  yok/gelmemiş şeklinde görünecektir.</a:t>
            </a:r>
            <a:endParaRPr lang="en-US" sz="1400" dirty="0"/>
          </a:p>
          <a:p>
            <a:pPr marL="0" indent="0">
              <a:lnSpc>
                <a:spcPct val="95000"/>
              </a:lnSpc>
              <a:spcBef>
                <a:spcPct val="0"/>
              </a:spcBef>
              <a:buFontTx/>
              <a:buNone/>
            </a:pPr>
            <a:endParaRPr lang="en-US" sz="1400" dirty="0">
              <a:solidFill>
                <a:srgbClr val="000000"/>
              </a:solidFill>
              <a:latin typeface="Arial" charset="0"/>
            </a:endParaRPr>
          </a:p>
        </p:txBody>
      </p:sp>
      <p:sp>
        <p:nvSpPr>
          <p:cNvPr id="15365"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view</a:t>
            </a:r>
          </a:p>
        </p:txBody>
      </p:sp>
      <p:sp>
        <p:nvSpPr>
          <p:cNvPr id="15366"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up button highlighted</a:t>
            </a:r>
          </a:p>
        </p:txBody>
      </p:sp>
      <p:sp>
        <p:nvSpPr>
          <p:cNvPr id="15367" name="Text Box 7"/>
          <p:cNvSpPr txBox="1">
            <a:spLocks noChangeArrowheads="1"/>
          </p:cNvSpPr>
          <p:nvPr/>
        </p:nvSpPr>
        <p:spPr bwMode="auto">
          <a:xfrm>
            <a:off x="244475" y="7004050"/>
            <a:ext cx="4103688"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Ekranın tepesindeki sembollere tıklayarak sınıf sayfası ile takım sayfası arasında geçiş yapabilirsiniz.</a:t>
            </a:r>
            <a:endParaRPr lang="en-US" sz="1300" dirty="0">
              <a:solidFill>
                <a:srgbClr val="000000"/>
              </a:solidFill>
              <a:latin typeface="Arial" charset="0"/>
            </a:endParaRPr>
          </a:p>
        </p:txBody>
      </p:sp>
      <p:pic>
        <p:nvPicPr>
          <p:cNvPr id="15368" name="Picture 8"/>
          <p:cNvPicPr>
            <a:picLocks noChangeAspect="1" noChangeArrowheads="1"/>
          </p:cNvPicPr>
          <p:nvPr/>
        </p:nvPicPr>
        <p:blipFill>
          <a:blip r:embed="rId2" cstate="print"/>
          <a:srcRect/>
          <a:stretch>
            <a:fillRect/>
          </a:stretch>
        </p:blipFill>
        <p:spPr bwMode="auto">
          <a:xfrm>
            <a:off x="304800" y="711200"/>
            <a:ext cx="4064000" cy="2908300"/>
          </a:xfrm>
          <a:prstGeom prst="rect">
            <a:avLst/>
          </a:prstGeom>
          <a:noFill/>
        </p:spPr>
      </p:pic>
      <p:pic>
        <p:nvPicPr>
          <p:cNvPr id="15369" name="Picture 9"/>
          <p:cNvPicPr>
            <a:picLocks noChangeAspect="1" noChangeArrowheads="1"/>
          </p:cNvPicPr>
          <p:nvPr/>
        </p:nvPicPr>
        <p:blipFill>
          <a:blip r:embed="rId3" cstate="print"/>
          <a:srcRect/>
          <a:stretch>
            <a:fillRect/>
          </a:stretch>
        </p:blipFill>
        <p:spPr bwMode="auto">
          <a:xfrm>
            <a:off x="304800" y="4064000"/>
            <a:ext cx="4064000" cy="2895600"/>
          </a:xfrm>
          <a:prstGeom prst="rect">
            <a:avLst/>
          </a:prstGeom>
          <a:noFill/>
        </p:spPr>
      </p:pic>
      <p:sp>
        <p:nvSpPr>
          <p:cNvPr id="15370" name="Freeform 10"/>
          <p:cNvSpPr>
            <a:spLocks/>
          </p:cNvSpPr>
          <p:nvPr/>
        </p:nvSpPr>
        <p:spPr bwMode="auto">
          <a:xfrm flipH="1">
            <a:off x="717550" y="4273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5371" name="Freeform 11"/>
          <p:cNvSpPr>
            <a:spLocks/>
          </p:cNvSpPr>
          <p:nvPr/>
        </p:nvSpPr>
        <p:spPr bwMode="auto">
          <a:xfrm flipH="1">
            <a:off x="1327150" y="4273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5372" name="Freeform 12"/>
          <p:cNvSpPr>
            <a:spLocks/>
          </p:cNvSpPr>
          <p:nvPr/>
        </p:nvSpPr>
        <p:spPr bwMode="auto">
          <a:xfrm flipH="1">
            <a:off x="1327150" y="2444750"/>
            <a:ext cx="798513" cy="182563"/>
          </a:xfrm>
          <a:custGeom>
            <a:avLst/>
            <a:gdLst/>
            <a:ahLst/>
            <a:cxnLst>
              <a:cxn ang="0">
                <a:pos x="0" y="6165"/>
              </a:cxn>
              <a:cxn ang="0">
                <a:pos x="10427" y="6165"/>
              </a:cxn>
              <a:cxn ang="0">
                <a:pos x="10427" y="985"/>
              </a:cxn>
              <a:cxn ang="0">
                <a:pos x="11410" y="995"/>
              </a:cxn>
              <a:cxn ang="0">
                <a:pos x="21600" y="11345"/>
              </a:cxn>
              <a:cxn ang="0">
                <a:pos x="11413" y="21691"/>
              </a:cxn>
              <a:cxn ang="0">
                <a:pos x="10427" y="21705"/>
              </a:cxn>
              <a:cxn ang="0">
                <a:pos x="10427" y="16526"/>
              </a:cxn>
              <a:cxn ang="0">
                <a:pos x="0" y="16526"/>
              </a:cxn>
              <a:cxn ang="0">
                <a:pos x="0" y="6165"/>
              </a:cxn>
            </a:cxnLst>
            <a:rect l="0" t="0" r="r" b="b"/>
            <a:pathLst>
              <a:path w="21600" h="22715">
                <a:moveTo>
                  <a:pt x="0" y="6165"/>
                </a:moveTo>
                <a:lnTo>
                  <a:pt x="10427" y="6165"/>
                </a:lnTo>
                <a:cubicBezTo>
                  <a:pt x="10427" y="6165"/>
                  <a:pt x="10412" y="1031"/>
                  <a:pt x="10427" y="985"/>
                </a:cubicBezTo>
                <a:cubicBezTo>
                  <a:pt x="10427" y="0"/>
                  <a:pt x="11410" y="995"/>
                  <a:pt x="11410" y="995"/>
                </a:cubicBezTo>
                <a:lnTo>
                  <a:pt x="21600" y="11345"/>
                </a:lnTo>
                <a:cubicBezTo>
                  <a:pt x="21600" y="11345"/>
                  <a:pt x="11413" y="21669"/>
                  <a:pt x="11413" y="21691"/>
                </a:cubicBezTo>
                <a:cubicBezTo>
                  <a:pt x="10263" y="22715"/>
                  <a:pt x="10427" y="21705"/>
                  <a:pt x="10427" y="21705"/>
                </a:cubicBezTo>
                <a:lnTo>
                  <a:pt x="10427" y="16526"/>
                </a:lnTo>
                <a:lnTo>
                  <a:pt x="0" y="16526"/>
                </a:lnTo>
                <a:lnTo>
                  <a:pt x="0" y="6165"/>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247650" y="295274"/>
            <a:ext cx="7656513" cy="850429"/>
          </a:xfrm>
        </p:spPr>
        <p:txBody>
          <a:bodyPr lIns="0" tIns="0" rIns="0" bIns="0" anchor="t"/>
          <a:lstStyle/>
          <a:p>
            <a:pPr algn="l">
              <a:lnSpc>
                <a:spcPct val="95000"/>
              </a:lnSpc>
            </a:pPr>
            <a:r>
              <a:rPr lang="tr-TR" sz="2400" dirty="0" smtClean="0">
                <a:solidFill>
                  <a:srgbClr val="3D85C6"/>
                </a:solidFill>
                <a:latin typeface="Arial" charset="0"/>
              </a:rPr>
              <a:t>Bölüm 3:  Kısa bilgilendirme videoları yükleme</a:t>
            </a:r>
            <a:endParaRPr lang="en-US" sz="2400" dirty="0">
              <a:solidFill>
                <a:srgbClr val="3D85C6"/>
              </a:solidFill>
              <a:latin typeface="Arial" charset="0"/>
            </a:endParaRPr>
          </a:p>
        </p:txBody>
      </p:sp>
      <p:sp>
        <p:nvSpPr>
          <p:cNvPr id="16389" name="Text Box 5"/>
          <p:cNvSpPr txBox="1">
            <a:spLocks noChangeArrowheads="1"/>
          </p:cNvSpPr>
          <p:nvPr/>
        </p:nvSpPr>
        <p:spPr bwMode="auto">
          <a:xfrm>
            <a:off x="450850" y="25400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view</a:t>
            </a:r>
          </a:p>
        </p:txBody>
      </p:sp>
      <p:sp>
        <p:nvSpPr>
          <p:cNvPr id="16390" name="Text Box 6"/>
          <p:cNvSpPr txBox="1">
            <a:spLocks noChangeArrowheads="1"/>
          </p:cNvSpPr>
          <p:nvPr/>
        </p:nvSpPr>
        <p:spPr bwMode="auto">
          <a:xfrm>
            <a:off x="5429250" y="254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recorded documentation</a:t>
            </a:r>
          </a:p>
        </p:txBody>
      </p:sp>
      <p:pic>
        <p:nvPicPr>
          <p:cNvPr id="16391" name="Picture 7"/>
          <p:cNvPicPr>
            <a:picLocks noChangeAspect="1" noChangeArrowheads="1"/>
          </p:cNvPicPr>
          <p:nvPr/>
        </p:nvPicPr>
        <p:blipFill>
          <a:blip r:embed="rId3" cstate="print"/>
          <a:srcRect/>
          <a:stretch>
            <a:fillRect/>
          </a:stretch>
        </p:blipFill>
        <p:spPr bwMode="auto">
          <a:xfrm>
            <a:off x="4673600" y="2844800"/>
            <a:ext cx="300038" cy="579438"/>
          </a:xfrm>
          <a:prstGeom prst="rect">
            <a:avLst/>
          </a:prstGeom>
          <a:noFill/>
        </p:spPr>
      </p:pic>
      <p:pic>
        <p:nvPicPr>
          <p:cNvPr id="16392" name="Picture 8"/>
          <p:cNvPicPr>
            <a:picLocks noChangeAspect="1" noChangeArrowheads="1"/>
          </p:cNvPicPr>
          <p:nvPr/>
        </p:nvPicPr>
        <p:blipFill>
          <a:blip r:embed="rId4" cstate="print"/>
          <a:srcRect/>
          <a:stretch>
            <a:fillRect/>
          </a:stretch>
        </p:blipFill>
        <p:spPr bwMode="auto">
          <a:xfrm>
            <a:off x="304800" y="1524000"/>
            <a:ext cx="4064000" cy="2895600"/>
          </a:xfrm>
          <a:prstGeom prst="rect">
            <a:avLst/>
          </a:prstGeom>
          <a:noFill/>
        </p:spPr>
      </p:pic>
      <p:pic>
        <p:nvPicPr>
          <p:cNvPr id="16393" name="Picture 9"/>
          <p:cNvPicPr>
            <a:picLocks noChangeAspect="1" noChangeArrowheads="1"/>
          </p:cNvPicPr>
          <p:nvPr/>
        </p:nvPicPr>
        <p:blipFill>
          <a:blip r:embed="rId5" cstate="print"/>
          <a:srcRect/>
          <a:stretch>
            <a:fillRect/>
          </a:stretch>
        </p:blipFill>
        <p:spPr bwMode="auto">
          <a:xfrm>
            <a:off x="5181600" y="1524000"/>
            <a:ext cx="4572000" cy="29146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47650" y="293688"/>
            <a:ext cx="7556500" cy="384175"/>
          </a:xfrm>
        </p:spPr>
        <p:txBody>
          <a:bodyPr lIns="0" tIns="0" rIns="0" bIns="0" anchor="t"/>
          <a:lstStyle/>
          <a:p>
            <a:pPr algn="l">
              <a:lnSpc>
                <a:spcPct val="95000"/>
              </a:lnSpc>
            </a:pPr>
            <a:r>
              <a:rPr lang="tr-TR" sz="2400" dirty="0" smtClean="0">
                <a:solidFill>
                  <a:srgbClr val="3D85C6"/>
                </a:solidFill>
                <a:latin typeface="Arial" charset="0"/>
              </a:rPr>
              <a:t>Bölüm 3: Kısa bilgilendirme videoları yükleme</a:t>
            </a:r>
            <a:endParaRPr lang="en-US" sz="2400" dirty="0">
              <a:solidFill>
                <a:srgbClr val="3D85C6"/>
              </a:solidFill>
              <a:latin typeface="Arial" charset="0"/>
            </a:endParaRPr>
          </a:p>
        </p:txBody>
      </p:sp>
      <p:sp>
        <p:nvSpPr>
          <p:cNvPr id="18434" name="Rectangle 2"/>
          <p:cNvSpPr>
            <a:spLocks noGrp="1" noChangeArrowheads="1"/>
          </p:cNvSpPr>
          <p:nvPr>
            <p:ph type="body" sz="half" idx="1"/>
          </p:nvPr>
        </p:nvSpPr>
        <p:spPr>
          <a:xfrm>
            <a:off x="247650" y="3882008"/>
            <a:ext cx="4197350" cy="936104"/>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 Ders hazırlık çalışmaları sırasında gruplarının ya da bireysel anlamda kendilerinin ilerlemelerini gösteren bu tip videoları kaydetmek ya da daha önceden hazırlanmış olanları tekrar görebilmek için öğrenci, mikrofon sembolüne tıklamalıdır.</a:t>
            </a:r>
            <a:endParaRPr lang="en-US" sz="1300" dirty="0">
              <a:solidFill>
                <a:srgbClr val="000000"/>
              </a:solidFill>
              <a:latin typeface="Arial" charset="0"/>
            </a:endParaRPr>
          </a:p>
        </p:txBody>
      </p:sp>
      <p:sp>
        <p:nvSpPr>
          <p:cNvPr id="18435" name="Rectangle 3"/>
          <p:cNvSpPr>
            <a:spLocks noGrp="1" noChangeArrowheads="1"/>
          </p:cNvSpPr>
          <p:nvPr>
            <p:ph type="body" sz="half" idx="2"/>
          </p:nvPr>
        </p:nvSpPr>
        <p:spPr>
          <a:xfrm>
            <a:off x="5224016" y="1145704"/>
            <a:ext cx="4589463" cy="5495925"/>
          </a:xfrm>
        </p:spPr>
        <p:txBody>
          <a:bodyPr lIns="0" tIns="0" rIns="0" bIns="0"/>
          <a:lstStyle/>
          <a:p>
            <a:pPr marL="0" indent="0">
              <a:lnSpc>
                <a:spcPct val="95000"/>
              </a:lnSpc>
              <a:spcBef>
                <a:spcPct val="0"/>
              </a:spcBef>
              <a:buFontTx/>
              <a:buNone/>
            </a:pPr>
            <a:endParaRPr lang="tr-TR" sz="1300" b="1" dirty="0" smtClean="0">
              <a:solidFill>
                <a:srgbClr val="3D85C6"/>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Videoları öğrencilere anlatabilme</a:t>
            </a:r>
            <a:endParaRPr lang="en-US" sz="1400" dirty="0"/>
          </a:p>
          <a:p>
            <a:pPr marL="0" indent="0">
              <a:lnSpc>
                <a:spcPct val="95000"/>
              </a:lnSpc>
              <a:spcBef>
                <a:spcPct val="0"/>
              </a:spcBef>
              <a:buFontTx/>
              <a:buNone/>
            </a:pPr>
            <a:r>
              <a:rPr lang="tr-TR" sz="1400" dirty="0" smtClean="0">
                <a:solidFill>
                  <a:srgbClr val="000000"/>
                </a:solidFill>
                <a:latin typeface="Arial" charset="0"/>
              </a:rPr>
              <a:t>Bu videolar bir dakika uzunluktadır. Grubun ilerlemesini gösterir niteliktedir. Bu ilerlemenin günlük olarak video halinde anlatılması projenin en başından çocuklara söylenmelidir. Öğrenciler bu videoların tüm öğretmen ve öğrenciler tarafından görüldüğünü bilmelidir.</a:t>
            </a:r>
            <a:endParaRPr lang="tr-TR" sz="1400" dirty="0"/>
          </a:p>
          <a:p>
            <a:pPr marL="0" indent="0">
              <a:lnSpc>
                <a:spcPct val="95000"/>
              </a:lnSpc>
              <a:spcBef>
                <a:spcPct val="0"/>
              </a:spcBef>
              <a:buFontTx/>
              <a:buNone/>
            </a:pPr>
            <a:endParaRPr lang="tr-TR" sz="1400" b="1" dirty="0" smtClean="0">
              <a:solidFill>
                <a:srgbClr val="3D85C6"/>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60 saniye kayıt süresi</a:t>
            </a:r>
            <a:endParaRPr lang="en-US" sz="1400" dirty="0"/>
          </a:p>
          <a:p>
            <a:pPr marL="0" indent="0">
              <a:lnSpc>
                <a:spcPct val="95000"/>
              </a:lnSpc>
              <a:spcBef>
                <a:spcPct val="0"/>
              </a:spcBef>
              <a:buFontTx/>
              <a:buNone/>
            </a:pPr>
            <a:r>
              <a:rPr lang="tr-TR" sz="1400" dirty="0" smtClean="0">
                <a:solidFill>
                  <a:srgbClr val="000000"/>
                </a:solidFill>
                <a:latin typeface="Arial" charset="0"/>
              </a:rPr>
              <a:t>Bu videolar en fazla 60 saniye olabilir. Önceden planlanmış şekilde kayda girilmelidir.Daha uzun süreli videolar aracılığıyla,öğretmenin hepsini gözden geçirmesi olanaksızdır.</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tr-TR" sz="1400" dirty="0" smtClean="0"/>
          </a:p>
          <a:p>
            <a:pPr marL="0" indent="0">
              <a:lnSpc>
                <a:spcPct val="95000"/>
              </a:lnSpc>
              <a:spcBef>
                <a:spcPct val="0"/>
              </a:spcBef>
              <a:buFontTx/>
              <a:buNone/>
            </a:pPr>
            <a:r>
              <a:rPr lang="tr-TR" sz="1400" b="1" dirty="0" smtClean="0">
                <a:solidFill>
                  <a:srgbClr val="3D85C6"/>
                </a:solidFill>
                <a:latin typeface="Arial" charset="0"/>
              </a:rPr>
              <a:t>Cevabı verilen 3 soru</a:t>
            </a:r>
            <a:endParaRPr lang="en-US" sz="1400" dirty="0"/>
          </a:p>
          <a:p>
            <a:pPr marL="0" indent="0">
              <a:lnSpc>
                <a:spcPct val="95000"/>
              </a:lnSpc>
              <a:spcBef>
                <a:spcPct val="0"/>
              </a:spcBef>
              <a:buFontTx/>
              <a:buNone/>
            </a:pPr>
            <a:r>
              <a:rPr lang="tr-TR" sz="1400" dirty="0" smtClean="0">
                <a:solidFill>
                  <a:srgbClr val="000000"/>
                </a:solidFill>
                <a:latin typeface="Arial" charset="0"/>
              </a:rPr>
              <a:t>Her biri 20 saniye olmak üzere şu 3 soru cevaplanmalıdır</a:t>
            </a:r>
            <a:r>
              <a:rPr lang="en-US" sz="1400" dirty="0" smtClean="0">
                <a:solidFill>
                  <a:srgbClr val="000000"/>
                </a:solidFill>
                <a:latin typeface="Arial" charset="0"/>
              </a:rPr>
              <a:t>:</a:t>
            </a:r>
            <a:endParaRPr lang="en-US" sz="1400" dirty="0"/>
          </a:p>
          <a:p>
            <a:pPr marL="0" indent="0">
              <a:lnSpc>
                <a:spcPct val="95000"/>
              </a:lnSpc>
              <a:spcBef>
                <a:spcPct val="0"/>
              </a:spcBef>
              <a:buFontTx/>
              <a:buNone/>
            </a:pPr>
            <a:r>
              <a:rPr lang="en-US" sz="1400" dirty="0">
                <a:solidFill>
                  <a:srgbClr val="000000"/>
                </a:solidFill>
                <a:latin typeface="Arial" charset="0"/>
              </a:rPr>
              <a:t>1. </a:t>
            </a:r>
            <a:r>
              <a:rPr lang="tr-TR" sz="1400" dirty="0" smtClean="0">
                <a:solidFill>
                  <a:srgbClr val="000000"/>
                </a:solidFill>
                <a:latin typeface="Arial" charset="0"/>
              </a:rPr>
              <a:t>Bir önceki videodan beri ne yaptık</a:t>
            </a:r>
            <a:endParaRPr lang="en-US" sz="1400" dirty="0"/>
          </a:p>
          <a:p>
            <a:pPr marL="0" indent="0">
              <a:lnSpc>
                <a:spcPct val="95000"/>
              </a:lnSpc>
              <a:spcBef>
                <a:spcPct val="0"/>
              </a:spcBef>
              <a:buFontTx/>
              <a:buNone/>
            </a:pPr>
            <a:r>
              <a:rPr lang="en-US" sz="1400" dirty="0">
                <a:solidFill>
                  <a:srgbClr val="000000"/>
                </a:solidFill>
                <a:latin typeface="Arial" charset="0"/>
              </a:rPr>
              <a:t>2. </a:t>
            </a:r>
            <a:r>
              <a:rPr lang="tr-TR" sz="1400" dirty="0" smtClean="0">
                <a:solidFill>
                  <a:srgbClr val="000000"/>
                </a:solidFill>
                <a:latin typeface="Arial" charset="0"/>
              </a:rPr>
              <a:t>Bundan sonra ne yapacağız</a:t>
            </a:r>
            <a:endParaRPr lang="en-US" sz="1400" dirty="0"/>
          </a:p>
          <a:p>
            <a:pPr marL="0" indent="0">
              <a:lnSpc>
                <a:spcPct val="95000"/>
              </a:lnSpc>
              <a:spcBef>
                <a:spcPct val="0"/>
              </a:spcBef>
              <a:buFontTx/>
              <a:buNone/>
            </a:pPr>
            <a:r>
              <a:rPr lang="en-US" sz="1400" dirty="0">
                <a:solidFill>
                  <a:srgbClr val="000000"/>
                </a:solidFill>
                <a:latin typeface="Arial" charset="0"/>
              </a:rPr>
              <a:t>3. </a:t>
            </a:r>
            <a:r>
              <a:rPr lang="tr-TR" sz="1400" dirty="0" smtClean="0">
                <a:solidFill>
                  <a:srgbClr val="000000"/>
                </a:solidFill>
                <a:latin typeface="Arial" charset="0"/>
              </a:rPr>
              <a:t>Karşılaştığımız ya da karşılaşabileceğimizi düşündüğümüz sorunlar nelerdir</a:t>
            </a:r>
            <a:endParaRPr lang="en-US" sz="1400" dirty="0"/>
          </a:p>
          <a:p>
            <a:pPr marL="0" indent="0">
              <a:lnSpc>
                <a:spcPct val="95000"/>
              </a:lnSpc>
              <a:spcBef>
                <a:spcPct val="0"/>
              </a:spcBef>
              <a:buFontTx/>
              <a:buNone/>
            </a:pPr>
            <a:endParaRPr lang="en-US" sz="1400" dirty="0">
              <a:solidFill>
                <a:srgbClr val="000000"/>
              </a:solidFill>
              <a:latin typeface="Arial" charset="0"/>
            </a:endParaRPr>
          </a:p>
          <a:p>
            <a:pPr marL="0" indent="0">
              <a:lnSpc>
                <a:spcPct val="95000"/>
              </a:lnSpc>
              <a:spcBef>
                <a:spcPct val="0"/>
              </a:spcBef>
              <a:buFontTx/>
              <a:buNone/>
            </a:pPr>
            <a:r>
              <a:rPr lang="en-US" sz="1400" dirty="0">
                <a:solidFill>
                  <a:srgbClr val="000000"/>
                </a:solidFill>
                <a:latin typeface="Arial" charset="0"/>
              </a:rPr>
              <a:t> </a:t>
            </a:r>
          </a:p>
        </p:txBody>
      </p:sp>
      <p:sp>
        <p:nvSpPr>
          <p:cNvPr id="18437"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view, microphone highlighted</a:t>
            </a:r>
          </a:p>
        </p:txBody>
      </p:sp>
      <p:sp>
        <p:nvSpPr>
          <p:cNvPr id="18438"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recording view</a:t>
            </a:r>
          </a:p>
        </p:txBody>
      </p:sp>
      <p:sp>
        <p:nvSpPr>
          <p:cNvPr id="18439" name="Text Box 7"/>
          <p:cNvSpPr txBox="1">
            <a:spLocks noChangeArrowheads="1"/>
          </p:cNvSpPr>
          <p:nvPr/>
        </p:nvSpPr>
        <p:spPr bwMode="auto">
          <a:xfrm>
            <a:off x="246063" y="7005638"/>
            <a:ext cx="4233862"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Videoyu kaydetmek için  ‘kaydet’ butonuna basarak  kayda girilebilir.</a:t>
            </a:r>
            <a:endParaRPr lang="en-US" sz="1300" dirty="0">
              <a:solidFill>
                <a:srgbClr val="000000"/>
              </a:solidFill>
              <a:latin typeface="Arial" charset="0"/>
            </a:endParaRPr>
          </a:p>
        </p:txBody>
      </p:sp>
      <p:pic>
        <p:nvPicPr>
          <p:cNvPr id="18440" name="Picture 8"/>
          <p:cNvPicPr>
            <a:picLocks noChangeAspect="1" noChangeArrowheads="1"/>
          </p:cNvPicPr>
          <p:nvPr/>
        </p:nvPicPr>
        <p:blipFill>
          <a:blip r:embed="rId2" cstate="print"/>
          <a:srcRect/>
          <a:stretch>
            <a:fillRect/>
          </a:stretch>
        </p:blipFill>
        <p:spPr bwMode="auto">
          <a:xfrm>
            <a:off x="304800" y="4962128"/>
            <a:ext cx="4064000" cy="1997472"/>
          </a:xfrm>
          <a:prstGeom prst="rect">
            <a:avLst/>
          </a:prstGeom>
          <a:noFill/>
        </p:spPr>
      </p:pic>
      <p:pic>
        <p:nvPicPr>
          <p:cNvPr id="18441" name="Picture 9"/>
          <p:cNvPicPr>
            <a:picLocks noChangeAspect="1" noChangeArrowheads="1"/>
          </p:cNvPicPr>
          <p:nvPr/>
        </p:nvPicPr>
        <p:blipFill>
          <a:blip r:embed="rId3" cstate="print"/>
          <a:srcRect/>
          <a:stretch>
            <a:fillRect/>
          </a:stretch>
        </p:blipFill>
        <p:spPr bwMode="auto">
          <a:xfrm>
            <a:off x="304800" y="812800"/>
            <a:ext cx="4064000" cy="2895600"/>
          </a:xfrm>
          <a:prstGeom prst="rect">
            <a:avLst/>
          </a:prstGeom>
          <a:noFill/>
        </p:spPr>
      </p:pic>
      <p:sp>
        <p:nvSpPr>
          <p:cNvPr id="18442" name="Freeform 10"/>
          <p:cNvSpPr>
            <a:spLocks/>
          </p:cNvSpPr>
          <p:nvPr/>
        </p:nvSpPr>
        <p:spPr bwMode="auto">
          <a:xfrm flipH="1">
            <a:off x="1327150" y="5391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8443" name="Freeform 11"/>
          <p:cNvSpPr>
            <a:spLocks/>
          </p:cNvSpPr>
          <p:nvPr/>
        </p:nvSpPr>
        <p:spPr bwMode="auto">
          <a:xfrm flipH="1">
            <a:off x="2851150" y="1835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247650" y="293688"/>
            <a:ext cx="7556500" cy="384175"/>
          </a:xfrm>
        </p:spPr>
        <p:txBody>
          <a:bodyPr lIns="0" tIns="0" rIns="0" bIns="0" anchor="t"/>
          <a:lstStyle/>
          <a:p>
            <a:pPr algn="l">
              <a:lnSpc>
                <a:spcPct val="95000"/>
              </a:lnSpc>
            </a:pPr>
            <a:r>
              <a:rPr lang="tr-TR" sz="2400" dirty="0" smtClean="0">
                <a:solidFill>
                  <a:srgbClr val="3D85C6"/>
                </a:solidFill>
                <a:latin typeface="Arial" charset="0"/>
              </a:rPr>
              <a:t>Bölüm 3: Kısa bilgilendirme videoları kaydetme</a:t>
            </a:r>
            <a:endParaRPr lang="en-US" sz="2400" dirty="0">
              <a:solidFill>
                <a:srgbClr val="3D85C6"/>
              </a:solidFill>
              <a:latin typeface="Arial" charset="0"/>
            </a:endParaRPr>
          </a:p>
        </p:txBody>
      </p:sp>
      <p:sp>
        <p:nvSpPr>
          <p:cNvPr id="19458" name="Rectangle 2"/>
          <p:cNvSpPr>
            <a:spLocks noGrp="1" noChangeArrowheads="1"/>
          </p:cNvSpPr>
          <p:nvPr>
            <p:ph type="body" sz="half" idx="1"/>
          </p:nvPr>
        </p:nvSpPr>
        <p:spPr>
          <a:xfrm>
            <a:off x="247650" y="3657600"/>
            <a:ext cx="4281488" cy="415925"/>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Kaydı sonlandırmak için ‘durdur/stop’ tuşuna basmak gerekir.</a:t>
            </a:r>
            <a:endParaRPr lang="en-US" sz="1300" dirty="0">
              <a:solidFill>
                <a:srgbClr val="000000"/>
              </a:solidFill>
              <a:latin typeface="Arial" charset="0"/>
            </a:endParaRPr>
          </a:p>
        </p:txBody>
      </p:sp>
      <p:sp>
        <p:nvSpPr>
          <p:cNvPr id="19461"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recording view, pause highlighted</a:t>
            </a:r>
          </a:p>
        </p:txBody>
      </p:sp>
      <p:sp>
        <p:nvSpPr>
          <p:cNvPr id="19462"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recording view, preview recording</a:t>
            </a:r>
          </a:p>
        </p:txBody>
      </p:sp>
      <p:sp>
        <p:nvSpPr>
          <p:cNvPr id="19459" name="Rectangle 3"/>
          <p:cNvSpPr>
            <a:spLocks noGrp="1" noChangeArrowheads="1"/>
          </p:cNvSpPr>
          <p:nvPr>
            <p:ph type="body" sz="half" idx="2"/>
          </p:nvPr>
        </p:nvSpPr>
        <p:spPr>
          <a:xfrm>
            <a:off x="5327650" y="1117600"/>
            <a:ext cx="4589463" cy="8866188"/>
          </a:xfrm>
        </p:spPr>
        <p:txBody>
          <a:bodyPr lIns="0" tIns="0" rIns="0" bIns="0"/>
          <a:lstStyle/>
          <a:p>
            <a:pPr marL="0" indent="0">
              <a:lnSpc>
                <a:spcPct val="95000"/>
              </a:lnSpc>
              <a:spcBef>
                <a:spcPct val="0"/>
              </a:spcBef>
              <a:buFontTx/>
              <a:buNone/>
            </a:pPr>
            <a:endParaRPr lang="en-US" dirty="0"/>
          </a:p>
          <a:p>
            <a:pPr marL="0" indent="0">
              <a:lnSpc>
                <a:spcPct val="95000"/>
              </a:lnSpc>
              <a:spcBef>
                <a:spcPct val="0"/>
              </a:spcBef>
              <a:buFontTx/>
              <a:buNone/>
            </a:pPr>
            <a:r>
              <a:rPr lang="tr-TR" sz="1400" b="1" dirty="0" smtClean="0">
                <a:solidFill>
                  <a:srgbClr val="3D85C6"/>
                </a:solidFill>
                <a:latin typeface="Arial" charset="0"/>
              </a:rPr>
              <a:t>durdur yeniden izle ve kaydet</a:t>
            </a:r>
            <a:r>
              <a:rPr lang="en-US" sz="1400" b="1" dirty="0">
                <a:solidFill>
                  <a:srgbClr val="333233"/>
                </a:solidFill>
                <a:latin typeface="Arial" charset="0"/>
              </a:rPr>
              <a:t/>
            </a:r>
            <a:br>
              <a:rPr lang="en-US" sz="1400" b="1" dirty="0">
                <a:solidFill>
                  <a:srgbClr val="333233"/>
                </a:solidFill>
                <a:latin typeface="Arial" charset="0"/>
              </a:rPr>
            </a:br>
            <a:r>
              <a:rPr lang="tr-TR" sz="1400" dirty="0" smtClean="0">
                <a:solidFill>
                  <a:srgbClr val="333233"/>
                </a:solidFill>
                <a:latin typeface="Arial" charset="0"/>
              </a:rPr>
              <a:t>Kayıt, 60 saniyeden önce durdurulabilir.  Kayıt, öğretmene gönderilmeden önce, ön izlenebilir ya da yeniden kaydedilebilir.</a:t>
            </a:r>
            <a:r>
              <a:rPr lang="en-US" sz="1400" b="1" dirty="0">
                <a:solidFill>
                  <a:srgbClr val="333233"/>
                </a:solidFill>
                <a:latin typeface="Arial" charset="0"/>
              </a:rPr>
              <a:t/>
            </a:r>
            <a:br>
              <a:rPr lang="en-US" sz="1400" b="1" dirty="0">
                <a:solidFill>
                  <a:srgbClr val="333233"/>
                </a:solidFill>
                <a:latin typeface="Arial" charset="0"/>
              </a:rPr>
            </a:br>
            <a:r>
              <a:rPr lang="en-US" sz="1400" dirty="0">
                <a:solidFill>
                  <a:srgbClr val="333233"/>
                </a:solidFill>
                <a:latin typeface="Arial" charset="0"/>
              </a:rPr>
              <a:t> </a:t>
            </a:r>
            <a:r>
              <a:rPr lang="en-US" sz="1400" b="1" dirty="0">
                <a:solidFill>
                  <a:srgbClr val="333233"/>
                </a:solidFill>
                <a:latin typeface="Arial" charset="0"/>
              </a:rPr>
              <a:t/>
            </a:r>
            <a:br>
              <a:rPr lang="en-US" sz="1400" b="1" dirty="0">
                <a:solidFill>
                  <a:srgbClr val="333233"/>
                </a:solidFill>
                <a:latin typeface="Arial" charset="0"/>
              </a:rPr>
            </a:br>
            <a:r>
              <a:rPr lang="tr-TR" sz="1400" b="1" dirty="0" smtClean="0">
                <a:solidFill>
                  <a:srgbClr val="3D85C6"/>
                </a:solidFill>
                <a:latin typeface="Arial" charset="0"/>
              </a:rPr>
              <a:t>Video hazırlama süresi</a:t>
            </a:r>
            <a:r>
              <a:rPr lang="en-US" sz="1400" b="1" dirty="0">
                <a:solidFill>
                  <a:srgbClr val="333233"/>
                </a:solidFill>
                <a:latin typeface="Arial" charset="0"/>
              </a:rPr>
              <a:t/>
            </a:r>
            <a:br>
              <a:rPr lang="en-US" sz="1400" b="1" dirty="0">
                <a:solidFill>
                  <a:srgbClr val="333233"/>
                </a:solidFill>
                <a:latin typeface="Arial" charset="0"/>
              </a:rPr>
            </a:br>
            <a:endParaRPr lang="tr-TR" sz="1400" b="1" dirty="0" smtClean="0">
              <a:solidFill>
                <a:srgbClr val="333233"/>
              </a:solidFill>
              <a:latin typeface="Arial" charset="0"/>
            </a:endParaRPr>
          </a:p>
          <a:p>
            <a:pPr marL="0" indent="0">
              <a:lnSpc>
                <a:spcPct val="95000"/>
              </a:lnSpc>
              <a:spcBef>
                <a:spcPct val="0"/>
              </a:spcBef>
              <a:buFontTx/>
              <a:buNone/>
            </a:pPr>
            <a:r>
              <a:rPr lang="tr-TR" sz="1400" dirty="0" smtClean="0">
                <a:solidFill>
                  <a:srgbClr val="333233"/>
                </a:solidFill>
                <a:latin typeface="Arial" charset="0"/>
              </a:rPr>
              <a:t>İlk videoyu oluşturmak 30 dakika alır. Ardından gelenleri hazırlama süresi ise 2-10 dakika kadar alabilir.</a:t>
            </a:r>
            <a:r>
              <a:rPr lang="en-US" sz="1400" dirty="0" smtClean="0">
                <a:solidFill>
                  <a:srgbClr val="333233"/>
                </a:solidFill>
                <a:latin typeface="Arial" charset="0"/>
              </a:rPr>
              <a:t> </a:t>
            </a:r>
            <a:endParaRPr lang="en-US" sz="1400" dirty="0"/>
          </a:p>
          <a:p>
            <a:pPr marL="0" indent="0">
              <a:lnSpc>
                <a:spcPct val="95000"/>
              </a:lnSpc>
              <a:spcBef>
                <a:spcPct val="0"/>
              </a:spcBef>
              <a:buFontTx/>
              <a:buNone/>
            </a:pPr>
            <a:r>
              <a:rPr lang="en-US" sz="1400" dirty="0">
                <a:solidFill>
                  <a:srgbClr val="333233"/>
                </a:solidFill>
                <a:latin typeface="Arial" charset="0"/>
              </a:rPr>
              <a:t> </a:t>
            </a:r>
            <a:endParaRPr lang="en-US" sz="1400" dirty="0"/>
          </a:p>
          <a:p>
            <a:pPr marL="0" indent="0">
              <a:lnSpc>
                <a:spcPct val="95000"/>
              </a:lnSpc>
              <a:spcBef>
                <a:spcPct val="0"/>
              </a:spcBef>
              <a:buFontTx/>
              <a:buNone/>
            </a:pPr>
            <a:r>
              <a:rPr lang="tr-TR" sz="1400" b="1" dirty="0" smtClean="0">
                <a:solidFill>
                  <a:srgbClr val="3D85C6"/>
                </a:solidFill>
                <a:latin typeface="Arial" charset="0"/>
              </a:rPr>
              <a:t>Takımların resimleri</a:t>
            </a:r>
            <a:r>
              <a:rPr lang="en-US" sz="1400" dirty="0">
                <a:solidFill>
                  <a:srgbClr val="333233"/>
                </a:solidFill>
                <a:latin typeface="Arial" charset="0"/>
              </a:rPr>
              <a:t/>
            </a:r>
            <a:br>
              <a:rPr lang="en-US" sz="1400" dirty="0">
                <a:solidFill>
                  <a:srgbClr val="333233"/>
                </a:solidFill>
                <a:latin typeface="Arial" charset="0"/>
              </a:rPr>
            </a:br>
            <a:r>
              <a:rPr lang="tr-TR" sz="1400" dirty="0" smtClean="0">
                <a:solidFill>
                  <a:srgbClr val="333233"/>
                </a:solidFill>
                <a:latin typeface="Arial" charset="0"/>
              </a:rPr>
              <a:t>Kaydın başında bilgisayar kamerası ile resim çekmek mümkündür. Takımlar kameranın önünde durabilir ve ya  kayıtla ilgili bir </a:t>
            </a:r>
            <a:r>
              <a:rPr lang="tr-TR" sz="1400" dirty="0" err="1" smtClean="0">
                <a:solidFill>
                  <a:srgbClr val="333233"/>
                </a:solidFill>
                <a:latin typeface="Arial" charset="0"/>
              </a:rPr>
              <a:t>meteryal</a:t>
            </a:r>
            <a:r>
              <a:rPr lang="tr-TR" sz="1400" dirty="0" smtClean="0">
                <a:solidFill>
                  <a:srgbClr val="333233"/>
                </a:solidFill>
                <a:latin typeface="Arial" charset="0"/>
              </a:rPr>
              <a:t> göstererek resim verebilirler.</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p>
        </p:txBody>
      </p:sp>
      <p:sp>
        <p:nvSpPr>
          <p:cNvPr id="19463" name="Text Box 7"/>
          <p:cNvSpPr txBox="1">
            <a:spLocks noChangeArrowheads="1"/>
          </p:cNvSpPr>
          <p:nvPr/>
        </p:nvSpPr>
        <p:spPr bwMode="auto">
          <a:xfrm>
            <a:off x="244475" y="6330280"/>
            <a:ext cx="4103688" cy="190052"/>
          </a:xfrm>
          <a:prstGeom prst="rect">
            <a:avLst/>
          </a:prstGeom>
          <a:noFill/>
          <a:ln w="9525">
            <a:noFill/>
            <a:miter lim="800000"/>
            <a:headEnd/>
            <a:tailEnd/>
          </a:ln>
          <a:effectLst/>
        </p:spPr>
        <p:txBody>
          <a:bodyPr wrap="square" lIns="0" tIns="0" rIns="0" bIns="0">
            <a:spAutoFit/>
          </a:bodyPr>
          <a:lstStyle/>
          <a:p>
            <a:pPr>
              <a:lnSpc>
                <a:spcPct val="95000"/>
              </a:lnSpc>
            </a:pPr>
            <a:r>
              <a:rPr lang="tr-TR" sz="1300" dirty="0" smtClean="0">
                <a:solidFill>
                  <a:srgbClr val="000000"/>
                </a:solidFill>
                <a:latin typeface="Arial" charset="0"/>
              </a:rPr>
              <a:t>Ön izleme eylemi için, ‘oynat/</a:t>
            </a:r>
            <a:r>
              <a:rPr lang="tr-TR" sz="1300" dirty="0" err="1" smtClean="0">
                <a:solidFill>
                  <a:srgbClr val="000000"/>
                </a:solidFill>
                <a:latin typeface="Arial" charset="0"/>
              </a:rPr>
              <a:t>play</a:t>
            </a:r>
            <a:r>
              <a:rPr lang="tr-TR" sz="1300" dirty="0" smtClean="0">
                <a:solidFill>
                  <a:srgbClr val="000000"/>
                </a:solidFill>
                <a:latin typeface="Arial" charset="0"/>
              </a:rPr>
              <a:t>’ tuşuna basabilirsiniz. </a:t>
            </a:r>
            <a:endParaRPr lang="en-US" sz="1300" dirty="0">
              <a:solidFill>
                <a:srgbClr val="000000"/>
              </a:solidFill>
              <a:latin typeface="Arial" charset="0"/>
            </a:endParaRPr>
          </a:p>
        </p:txBody>
      </p:sp>
      <p:pic>
        <p:nvPicPr>
          <p:cNvPr id="19464" name="Picture 8"/>
          <p:cNvPicPr>
            <a:picLocks noChangeAspect="1" noChangeArrowheads="1"/>
          </p:cNvPicPr>
          <p:nvPr/>
        </p:nvPicPr>
        <p:blipFill>
          <a:blip r:embed="rId3" cstate="print"/>
          <a:srcRect/>
          <a:stretch>
            <a:fillRect/>
          </a:stretch>
        </p:blipFill>
        <p:spPr bwMode="auto">
          <a:xfrm>
            <a:off x="304800" y="1016000"/>
            <a:ext cx="4064000" cy="2603500"/>
          </a:xfrm>
          <a:prstGeom prst="rect">
            <a:avLst/>
          </a:prstGeom>
          <a:noFill/>
        </p:spPr>
      </p:pic>
      <p:pic>
        <p:nvPicPr>
          <p:cNvPr id="19465" name="Picture 9"/>
          <p:cNvPicPr>
            <a:picLocks noChangeAspect="1" noChangeArrowheads="1"/>
          </p:cNvPicPr>
          <p:nvPr/>
        </p:nvPicPr>
        <p:blipFill>
          <a:blip r:embed="rId4" cstate="print"/>
          <a:srcRect/>
          <a:stretch>
            <a:fillRect/>
          </a:stretch>
        </p:blipFill>
        <p:spPr bwMode="auto">
          <a:xfrm>
            <a:off x="304800" y="4242048"/>
            <a:ext cx="4064000" cy="1872208"/>
          </a:xfrm>
          <a:prstGeom prst="rect">
            <a:avLst/>
          </a:prstGeom>
          <a:noFill/>
        </p:spPr>
      </p:pic>
      <p:sp>
        <p:nvSpPr>
          <p:cNvPr id="19466" name="Freeform 10"/>
          <p:cNvSpPr>
            <a:spLocks/>
          </p:cNvSpPr>
          <p:nvPr/>
        </p:nvSpPr>
        <p:spPr bwMode="auto">
          <a:xfrm flipH="1">
            <a:off x="2241550" y="6000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9467" name="Freeform 11"/>
          <p:cNvSpPr>
            <a:spLocks/>
          </p:cNvSpPr>
          <p:nvPr/>
        </p:nvSpPr>
        <p:spPr bwMode="auto">
          <a:xfrm flipH="1">
            <a:off x="2444750" y="6000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9468" name="Freeform 12"/>
          <p:cNvSpPr>
            <a:spLocks/>
          </p:cNvSpPr>
          <p:nvPr/>
        </p:nvSpPr>
        <p:spPr bwMode="auto">
          <a:xfrm flipH="1">
            <a:off x="3257550" y="5391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9469" name="Freeform 13"/>
          <p:cNvSpPr>
            <a:spLocks/>
          </p:cNvSpPr>
          <p:nvPr/>
        </p:nvSpPr>
        <p:spPr bwMode="auto">
          <a:xfrm flipH="1">
            <a:off x="2241550" y="2749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247650" y="293688"/>
            <a:ext cx="7556500" cy="384175"/>
          </a:xfrm>
        </p:spPr>
        <p:txBody>
          <a:bodyPr lIns="0" tIns="0" rIns="0" bIns="0" anchor="t"/>
          <a:lstStyle/>
          <a:p>
            <a:pPr algn="l">
              <a:lnSpc>
                <a:spcPct val="95000"/>
              </a:lnSpc>
            </a:pPr>
            <a:r>
              <a:rPr lang="tr-TR" sz="2400" dirty="0" smtClean="0">
                <a:solidFill>
                  <a:srgbClr val="3D85C6"/>
                </a:solidFill>
                <a:latin typeface="Arial" charset="0"/>
              </a:rPr>
              <a:t>Bölüm 3: Kısa bilgilendirme videoları kaydetme</a:t>
            </a:r>
            <a:r>
              <a:rPr lang="en-US" sz="2400" dirty="0" smtClean="0">
                <a:solidFill>
                  <a:srgbClr val="3D85C6"/>
                </a:solidFill>
                <a:latin typeface="Arial" charset="0"/>
              </a:rPr>
              <a:t> </a:t>
            </a:r>
            <a:endParaRPr lang="en-US" sz="2400" dirty="0">
              <a:solidFill>
                <a:srgbClr val="3D85C6"/>
              </a:solidFill>
              <a:latin typeface="Arial" charset="0"/>
            </a:endParaRPr>
          </a:p>
        </p:txBody>
      </p:sp>
      <p:sp>
        <p:nvSpPr>
          <p:cNvPr id="20483" name="Rectangle 3"/>
          <p:cNvSpPr>
            <a:spLocks noGrp="1" noChangeArrowheads="1"/>
          </p:cNvSpPr>
          <p:nvPr>
            <p:ph type="body" sz="half" idx="2"/>
          </p:nvPr>
        </p:nvSpPr>
        <p:spPr>
          <a:xfrm>
            <a:off x="5327650" y="1117600"/>
            <a:ext cx="4589463" cy="5495925"/>
          </a:xfrm>
        </p:spPr>
        <p:txBody>
          <a:bodyPr lIns="0" tIns="0" rIns="0" bIns="0"/>
          <a:lstStyle/>
          <a:p>
            <a:pPr marL="0" indent="0">
              <a:lnSpc>
                <a:spcPct val="95000"/>
              </a:lnSpc>
              <a:spcBef>
                <a:spcPct val="0"/>
              </a:spcBef>
              <a:buFontTx/>
              <a:buNone/>
            </a:pPr>
            <a:endParaRPr lang="en-US" dirty="0"/>
          </a:p>
          <a:p>
            <a:pPr marL="0" indent="0">
              <a:lnSpc>
                <a:spcPct val="95000"/>
              </a:lnSpc>
              <a:spcBef>
                <a:spcPct val="0"/>
              </a:spcBef>
              <a:buFontTx/>
              <a:buNone/>
            </a:pPr>
            <a:r>
              <a:rPr lang="tr-TR" sz="1400" b="1" dirty="0" smtClean="0">
                <a:solidFill>
                  <a:srgbClr val="3D85C6"/>
                </a:solidFill>
                <a:latin typeface="Arial" charset="0"/>
              </a:rPr>
              <a:t>Diğer takımların ne yaptığını gözlemleyebilme</a:t>
            </a:r>
          </a:p>
          <a:p>
            <a:pPr marL="0" indent="0">
              <a:lnSpc>
                <a:spcPct val="95000"/>
              </a:lnSpc>
              <a:spcBef>
                <a:spcPct val="0"/>
              </a:spcBef>
              <a:buFontTx/>
              <a:buNone/>
            </a:pPr>
            <a:endParaRPr lang="tr-TR" sz="1400" b="1" dirty="0" smtClean="0">
              <a:solidFill>
                <a:srgbClr val="3D85C6"/>
              </a:solidFill>
              <a:latin typeface="Arial" charset="0"/>
            </a:endParaRPr>
          </a:p>
          <a:p>
            <a:pPr marL="0" indent="0">
              <a:lnSpc>
                <a:spcPct val="95000"/>
              </a:lnSpc>
              <a:spcBef>
                <a:spcPct val="0"/>
              </a:spcBef>
              <a:buFontTx/>
              <a:buNone/>
            </a:pPr>
            <a:r>
              <a:rPr lang="tr-TR" sz="1400" dirty="0" smtClean="0">
                <a:solidFill>
                  <a:srgbClr val="333233"/>
                </a:solidFill>
                <a:latin typeface="Arial" charset="0"/>
              </a:rPr>
              <a:t>Sınıftaki her öğrencinin her videoya erişimi vardır. İzlemenin haricinde, fikirlerini de diğer takımlarla paylaşma şansı bulurlar.</a:t>
            </a:r>
            <a:endParaRPr lang="en-US" sz="1400" dirty="0"/>
          </a:p>
          <a:p>
            <a:pPr marL="0" indent="0">
              <a:lnSpc>
                <a:spcPct val="95000"/>
              </a:lnSpc>
              <a:spcBef>
                <a:spcPct val="0"/>
              </a:spcBef>
              <a:buFontTx/>
              <a:buNone/>
            </a:pPr>
            <a:endParaRPr lang="en-US" sz="1400" dirty="0"/>
          </a:p>
          <a:p>
            <a:pPr marL="0" indent="0">
              <a:lnSpc>
                <a:spcPct val="95000"/>
              </a:lnSpc>
              <a:spcBef>
                <a:spcPct val="0"/>
              </a:spcBef>
              <a:buFontTx/>
              <a:buNone/>
            </a:pPr>
            <a:r>
              <a:rPr lang="tr-TR" sz="1400" b="1" dirty="0" smtClean="0">
                <a:solidFill>
                  <a:srgbClr val="3D85C6"/>
                </a:solidFill>
                <a:latin typeface="Arial" charset="0"/>
              </a:rPr>
              <a:t>Bu videoları kaydetmenin faydaları</a:t>
            </a:r>
            <a:endParaRPr lang="en-US" sz="1400" dirty="0"/>
          </a:p>
          <a:p>
            <a:pPr marL="457200" lvl="1" indent="-342900">
              <a:lnSpc>
                <a:spcPct val="95000"/>
              </a:lnSpc>
              <a:spcBef>
                <a:spcPct val="0"/>
              </a:spcBef>
              <a:buClr>
                <a:srgbClr val="000000"/>
              </a:buClr>
              <a:buFontTx/>
              <a:buChar char="•"/>
            </a:pPr>
            <a:r>
              <a:rPr lang="tr-TR" sz="1400" dirty="0" smtClean="0">
                <a:solidFill>
                  <a:srgbClr val="000000"/>
                </a:solidFill>
                <a:latin typeface="Arial" charset="0"/>
              </a:rPr>
              <a:t>Öğrenciler, çalışmalarını  özetleyebilmeyi ve sunabilmeyi öğrenirler</a:t>
            </a:r>
            <a:r>
              <a:rPr lang="en-US" sz="1400" dirty="0" smtClean="0">
                <a:solidFill>
                  <a:srgbClr val="000000"/>
                </a:solidFill>
                <a:latin typeface="Arial" charset="0"/>
              </a:rPr>
              <a:t> </a:t>
            </a:r>
            <a:endParaRPr lang="en-US" sz="1400" dirty="0"/>
          </a:p>
          <a:p>
            <a:pPr marL="457200" lvl="1" indent="-342900">
              <a:lnSpc>
                <a:spcPct val="95000"/>
              </a:lnSpc>
              <a:spcBef>
                <a:spcPct val="0"/>
              </a:spcBef>
              <a:buClr>
                <a:srgbClr val="000000"/>
              </a:buClr>
              <a:buFontTx/>
              <a:buChar char="•"/>
            </a:pPr>
            <a:r>
              <a:rPr lang="tr-TR" sz="1400" dirty="0" smtClean="0">
                <a:solidFill>
                  <a:srgbClr val="000000"/>
                </a:solidFill>
                <a:latin typeface="Arial" charset="0"/>
              </a:rPr>
              <a:t>Öğrenciler,geleceği planlamayı öğrenirler</a:t>
            </a:r>
            <a:endParaRPr lang="en-US" sz="1400" dirty="0"/>
          </a:p>
          <a:p>
            <a:pPr marL="457200" lvl="1" indent="-342900">
              <a:lnSpc>
                <a:spcPct val="95000"/>
              </a:lnSpc>
              <a:spcBef>
                <a:spcPct val="0"/>
              </a:spcBef>
              <a:buClr>
                <a:srgbClr val="000000"/>
              </a:buClr>
              <a:buFontTx/>
              <a:buChar char="•"/>
            </a:pPr>
            <a:r>
              <a:rPr lang="tr-TR" sz="1400" dirty="0" smtClean="0">
                <a:solidFill>
                  <a:srgbClr val="000000"/>
                </a:solidFill>
                <a:latin typeface="Arial" charset="0"/>
              </a:rPr>
              <a:t>Videolar hatırlatıcı işlevi de gördükleri için, öğrenciler işlerine kaldıkları yerden kolayca devam edebilirler.</a:t>
            </a:r>
            <a:endParaRPr lang="en-US" sz="1400" dirty="0"/>
          </a:p>
          <a:p>
            <a:pPr marL="457200" lvl="1" indent="-342900">
              <a:lnSpc>
                <a:spcPct val="95000"/>
              </a:lnSpc>
              <a:spcBef>
                <a:spcPct val="0"/>
              </a:spcBef>
              <a:buClr>
                <a:srgbClr val="000000"/>
              </a:buClr>
              <a:buFontTx/>
              <a:buChar char="•"/>
            </a:pPr>
            <a:r>
              <a:rPr lang="tr-TR" sz="1400" dirty="0" smtClean="0">
                <a:solidFill>
                  <a:srgbClr val="000000"/>
                </a:solidFill>
                <a:latin typeface="Arial" charset="0"/>
              </a:rPr>
              <a:t>Videolar, çalışma ürünleri üzerine  düşünmek amaçlı ya da geleceği daha iyi planlamak için birere kaynak işlevi görürler.</a:t>
            </a:r>
            <a:endParaRPr lang="en-US" sz="1400" dirty="0"/>
          </a:p>
          <a:p>
            <a:pPr marL="457200" lvl="1" indent="-342900">
              <a:lnSpc>
                <a:spcPct val="95000"/>
              </a:lnSpc>
              <a:spcBef>
                <a:spcPct val="0"/>
              </a:spcBef>
              <a:buClr>
                <a:srgbClr val="000000"/>
              </a:buClr>
              <a:buFontTx/>
              <a:buChar char="•"/>
            </a:pPr>
            <a:r>
              <a:rPr lang="tr-TR" sz="1400" dirty="0" smtClean="0">
                <a:solidFill>
                  <a:srgbClr val="000000"/>
                </a:solidFill>
                <a:latin typeface="Arial" charset="0"/>
              </a:rPr>
              <a:t>Sadece 60 saniye sürecek şekilde hazırlandıklarından, öğretmenlerce takip ve değerlendirilmesi zor değildir.</a:t>
            </a:r>
            <a:endParaRPr lang="en-US" sz="1400" dirty="0"/>
          </a:p>
          <a:p>
            <a:pPr marL="0" indent="0">
              <a:lnSpc>
                <a:spcPct val="95000"/>
              </a:lnSpc>
              <a:spcBef>
                <a:spcPct val="0"/>
              </a:spcBef>
              <a:buFontTx/>
              <a:buNone/>
            </a:pPr>
            <a:r>
              <a:rPr lang="en-US" sz="1400" dirty="0">
                <a:solidFill>
                  <a:srgbClr val="333233"/>
                </a:solidFill>
                <a:latin typeface="Arial" charset="0"/>
              </a:rPr>
              <a:t> </a:t>
            </a:r>
            <a:endParaRPr lang="en-US" sz="1400" dirty="0"/>
          </a:p>
          <a:p>
            <a:pPr marL="0" indent="0">
              <a:lnSpc>
                <a:spcPct val="95000"/>
              </a:lnSpc>
              <a:spcBef>
                <a:spcPct val="0"/>
              </a:spcBef>
              <a:buFontTx/>
              <a:buNone/>
            </a:pPr>
            <a:r>
              <a:rPr lang="en-US" sz="1400" dirty="0">
                <a:solidFill>
                  <a:srgbClr val="333233"/>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en-US" sz="1400" dirty="0">
                <a:solidFill>
                  <a:srgbClr val="000000"/>
                </a:solidFill>
                <a:latin typeface="Arial" charset="0"/>
              </a:rPr>
              <a:t> </a:t>
            </a:r>
          </a:p>
        </p:txBody>
      </p:sp>
      <p:sp>
        <p:nvSpPr>
          <p:cNvPr id="20485" name="Text Box 5"/>
          <p:cNvSpPr txBox="1">
            <a:spLocks noChangeArrowheads="1"/>
          </p:cNvSpPr>
          <p:nvPr/>
        </p:nvSpPr>
        <p:spPr bwMode="auto">
          <a:xfrm>
            <a:off x="349250" y="3759200"/>
            <a:ext cx="4002088"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Bir videoyu izlemek için, bir tanesi üzerine tıklanarak seçilebilir ve ‘oynat/</a:t>
            </a:r>
            <a:r>
              <a:rPr lang="tr-TR" sz="1300" dirty="0" err="1" smtClean="0">
                <a:solidFill>
                  <a:srgbClr val="000000"/>
                </a:solidFill>
                <a:latin typeface="Arial" charset="0"/>
              </a:rPr>
              <a:t>play</a:t>
            </a:r>
            <a:r>
              <a:rPr lang="tr-TR" sz="1300" dirty="0" smtClean="0">
                <a:solidFill>
                  <a:srgbClr val="000000"/>
                </a:solidFill>
                <a:latin typeface="Arial" charset="0"/>
              </a:rPr>
              <a:t>’ tuşu ile izlenebilir.</a:t>
            </a:r>
            <a:endParaRPr lang="en-US" sz="1300" dirty="0">
              <a:solidFill>
                <a:srgbClr val="000000"/>
              </a:solidFill>
              <a:latin typeface="Arial" charset="0"/>
            </a:endParaRPr>
          </a:p>
        </p:txBody>
      </p:sp>
      <p:pic>
        <p:nvPicPr>
          <p:cNvPr id="20486" name="Picture 6"/>
          <p:cNvPicPr>
            <a:picLocks noChangeAspect="1" noChangeArrowheads="1"/>
          </p:cNvPicPr>
          <p:nvPr/>
        </p:nvPicPr>
        <p:blipFill>
          <a:blip r:embed="rId2" cstate="print"/>
          <a:srcRect/>
          <a:stretch>
            <a:fillRect/>
          </a:stretch>
        </p:blipFill>
        <p:spPr bwMode="auto">
          <a:xfrm>
            <a:off x="406400" y="1016000"/>
            <a:ext cx="4064000" cy="2590800"/>
          </a:xfrm>
          <a:prstGeom prst="rect">
            <a:avLst/>
          </a:prstGeom>
          <a:noFill/>
        </p:spPr>
      </p:pic>
      <p:sp>
        <p:nvSpPr>
          <p:cNvPr id="20487" name="Freeform 7"/>
          <p:cNvSpPr>
            <a:spLocks/>
          </p:cNvSpPr>
          <p:nvPr/>
        </p:nvSpPr>
        <p:spPr bwMode="auto">
          <a:xfrm flipH="1">
            <a:off x="2343150" y="2749550"/>
            <a:ext cx="368300" cy="36830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20488" name="Freeform 8"/>
          <p:cNvSpPr>
            <a:spLocks/>
          </p:cNvSpPr>
          <p:nvPr/>
        </p:nvSpPr>
        <p:spPr bwMode="auto">
          <a:xfrm flipH="1">
            <a:off x="920750" y="3359150"/>
            <a:ext cx="368300" cy="36830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46063" y="301625"/>
            <a:ext cx="5743575" cy="1060103"/>
          </a:xfrm>
        </p:spPr>
        <p:txBody>
          <a:bodyPr lIns="0" tIns="0" rIns="0" bIns="0" anchor="t"/>
          <a:lstStyle/>
          <a:p>
            <a:pPr algn="l">
              <a:lnSpc>
                <a:spcPct val="95000"/>
              </a:lnSpc>
            </a:pPr>
            <a:r>
              <a:rPr lang="tr-TR" sz="2400" dirty="0" smtClean="0">
                <a:solidFill>
                  <a:srgbClr val="3D85C6"/>
                </a:solidFill>
                <a:latin typeface="Arial" charset="0"/>
              </a:rPr>
              <a:t>Bölüm 1: Kişi ekleme ve düzenleme</a:t>
            </a:r>
            <a:endParaRPr lang="en-US" sz="2400" dirty="0">
              <a:solidFill>
                <a:srgbClr val="3D85C6"/>
              </a:solidFill>
              <a:latin typeface="Arial" charset="0"/>
            </a:endParaRPr>
          </a:p>
        </p:txBody>
      </p:sp>
      <p:sp>
        <p:nvSpPr>
          <p:cNvPr id="5125" name="Text Box 5"/>
          <p:cNvSpPr txBox="1">
            <a:spLocks noChangeArrowheads="1"/>
          </p:cNvSpPr>
          <p:nvPr/>
        </p:nvSpPr>
        <p:spPr bwMode="auto">
          <a:xfrm>
            <a:off x="450850" y="25400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picture of empty grid </a:t>
            </a:r>
          </a:p>
        </p:txBody>
      </p:sp>
      <p:sp>
        <p:nvSpPr>
          <p:cNvPr id="5126" name="Text Box 6"/>
          <p:cNvSpPr txBox="1">
            <a:spLocks noChangeArrowheads="1"/>
          </p:cNvSpPr>
          <p:nvPr/>
        </p:nvSpPr>
        <p:spPr bwMode="auto">
          <a:xfrm>
            <a:off x="5429250" y="254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full grid</a:t>
            </a:r>
          </a:p>
        </p:txBody>
      </p:sp>
      <p:pic>
        <p:nvPicPr>
          <p:cNvPr id="5127" name="Picture 7"/>
          <p:cNvPicPr>
            <a:picLocks noChangeAspect="1" noChangeArrowheads="1"/>
          </p:cNvPicPr>
          <p:nvPr/>
        </p:nvPicPr>
        <p:blipFill>
          <a:blip r:embed="rId3" cstate="print"/>
          <a:srcRect/>
          <a:stretch>
            <a:fillRect/>
          </a:stretch>
        </p:blipFill>
        <p:spPr bwMode="auto">
          <a:xfrm>
            <a:off x="4668838" y="2740025"/>
            <a:ext cx="301625" cy="579438"/>
          </a:xfrm>
          <a:prstGeom prst="rect">
            <a:avLst/>
          </a:prstGeom>
          <a:noFill/>
        </p:spPr>
      </p:pic>
      <p:pic>
        <p:nvPicPr>
          <p:cNvPr id="5128" name="Picture 8"/>
          <p:cNvPicPr>
            <a:picLocks noChangeAspect="1" noChangeArrowheads="1"/>
          </p:cNvPicPr>
          <p:nvPr/>
        </p:nvPicPr>
        <p:blipFill>
          <a:blip r:embed="rId4" cstate="print"/>
          <a:srcRect/>
          <a:stretch>
            <a:fillRect/>
          </a:stretch>
        </p:blipFill>
        <p:spPr bwMode="auto">
          <a:xfrm>
            <a:off x="5181600" y="1828800"/>
            <a:ext cx="4064000" cy="2463800"/>
          </a:xfrm>
          <a:prstGeom prst="rect">
            <a:avLst/>
          </a:prstGeom>
          <a:noFill/>
        </p:spPr>
      </p:pic>
      <p:pic>
        <p:nvPicPr>
          <p:cNvPr id="5129" name="Picture 9"/>
          <p:cNvPicPr>
            <a:picLocks noChangeAspect="1" noChangeArrowheads="1"/>
          </p:cNvPicPr>
          <p:nvPr/>
        </p:nvPicPr>
        <p:blipFill>
          <a:blip r:embed="rId5" cstate="print"/>
          <a:srcRect/>
          <a:stretch>
            <a:fillRect/>
          </a:stretch>
        </p:blipFill>
        <p:spPr bwMode="auto">
          <a:xfrm>
            <a:off x="304800" y="1828800"/>
            <a:ext cx="4064000" cy="2463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ctrTitle"/>
          </p:nvPr>
        </p:nvSpPr>
        <p:spPr>
          <a:xfrm>
            <a:off x="449263" y="454025"/>
            <a:ext cx="5743575" cy="455613"/>
          </a:xfrm>
        </p:spPr>
        <p:txBody>
          <a:bodyPr lIns="0" tIns="0" rIns="0" bIns="0" anchor="t"/>
          <a:lstStyle/>
          <a:p>
            <a:pPr algn="l">
              <a:lnSpc>
                <a:spcPct val="95000"/>
              </a:lnSpc>
            </a:pPr>
            <a:r>
              <a:rPr lang="tr-TR" sz="2400" dirty="0" smtClean="0">
                <a:solidFill>
                  <a:srgbClr val="3D85C6"/>
                </a:solidFill>
                <a:latin typeface="Arial" charset="0"/>
              </a:rPr>
              <a:t>Bölüm 1: Kişi ekleme/düzenleme</a:t>
            </a:r>
            <a:endParaRPr lang="en-US" sz="2400" dirty="0">
              <a:solidFill>
                <a:srgbClr val="3D85C6"/>
              </a:solidFill>
              <a:latin typeface="Arial" charset="0"/>
            </a:endParaRPr>
          </a:p>
        </p:txBody>
      </p:sp>
      <p:sp>
        <p:nvSpPr>
          <p:cNvPr id="7173" name="Text Box 5"/>
          <p:cNvSpPr txBox="1">
            <a:spLocks noChangeArrowheads="1"/>
          </p:cNvSpPr>
          <p:nvPr/>
        </p:nvSpPr>
        <p:spPr bwMode="auto">
          <a:xfrm>
            <a:off x="654050" y="19812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 view, camera icon highlighted</a:t>
            </a:r>
          </a:p>
        </p:txBody>
      </p:sp>
      <p:sp>
        <p:nvSpPr>
          <p:cNvPr id="7174" name="Text Box 6"/>
          <p:cNvSpPr txBox="1">
            <a:spLocks noChangeArrowheads="1"/>
          </p:cNvSpPr>
          <p:nvPr/>
        </p:nvSpPr>
        <p:spPr bwMode="auto">
          <a:xfrm>
            <a:off x="755650" y="51308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charset="0"/>
              </a:rPr>
              <a:t>add/edit learners view, name highlighted</a:t>
            </a:r>
          </a:p>
        </p:txBody>
      </p:sp>
      <p:sp>
        <p:nvSpPr>
          <p:cNvPr id="7170" name="Rectangle 2"/>
          <p:cNvSpPr>
            <a:spLocks noGrp="1" noChangeArrowheads="1"/>
          </p:cNvSpPr>
          <p:nvPr>
            <p:ph type="subTitle" idx="1"/>
          </p:nvPr>
        </p:nvSpPr>
        <p:spPr>
          <a:xfrm>
            <a:off x="450850" y="3602038"/>
            <a:ext cx="4505325" cy="636587"/>
          </a:xfrm>
        </p:spPr>
        <p:txBody>
          <a:bodyPr lIns="0" tIns="0" rIns="0" bIns="0"/>
          <a:lstStyle/>
          <a:p>
            <a:pPr algn="l">
              <a:lnSpc>
                <a:spcPct val="95000"/>
              </a:lnSpc>
              <a:spcBef>
                <a:spcPct val="0"/>
              </a:spcBef>
            </a:pPr>
            <a:r>
              <a:rPr lang="tr-TR" sz="1300" dirty="0" smtClean="0">
                <a:solidFill>
                  <a:srgbClr val="000000"/>
                </a:solidFill>
                <a:latin typeface="Arial" charset="0"/>
              </a:rPr>
              <a:t> Öğrencilerden birinin üstüne çift tıklayarak ya da  ‘öğrenci ekle/düzenle’ butonu aracılığıyla sınıfı oluşturulabilir.</a:t>
            </a:r>
            <a:endParaRPr lang="en-US" sz="1300" dirty="0">
              <a:solidFill>
                <a:srgbClr val="000000"/>
              </a:solidFill>
              <a:latin typeface="Arial" charset="0"/>
            </a:endParaRPr>
          </a:p>
        </p:txBody>
      </p:sp>
      <p:sp>
        <p:nvSpPr>
          <p:cNvPr id="7175" name="Text Box 7"/>
          <p:cNvSpPr txBox="1">
            <a:spLocks noChangeArrowheads="1"/>
          </p:cNvSpPr>
          <p:nvPr/>
        </p:nvSpPr>
        <p:spPr bwMode="auto">
          <a:xfrm>
            <a:off x="450850" y="6954838"/>
            <a:ext cx="4505325" cy="190052"/>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Ekrandaki  ‘+’ butonu aracılığıyla yeni kişi eklenebilir.</a:t>
            </a:r>
            <a:endParaRPr lang="en-US" sz="1300" dirty="0">
              <a:solidFill>
                <a:srgbClr val="000000"/>
              </a:solidFill>
              <a:latin typeface="Arial" charset="0"/>
            </a:endParaRPr>
          </a:p>
        </p:txBody>
      </p:sp>
      <p:pic>
        <p:nvPicPr>
          <p:cNvPr id="7176" name="Picture 8"/>
          <p:cNvPicPr>
            <a:picLocks noChangeAspect="1" noChangeArrowheads="1"/>
          </p:cNvPicPr>
          <p:nvPr/>
        </p:nvPicPr>
        <p:blipFill>
          <a:blip r:embed="rId2" cstate="print"/>
          <a:srcRect/>
          <a:stretch>
            <a:fillRect/>
          </a:stretch>
        </p:blipFill>
        <p:spPr bwMode="auto">
          <a:xfrm>
            <a:off x="508000" y="1011238"/>
            <a:ext cx="4064000" cy="2465387"/>
          </a:xfrm>
          <a:prstGeom prst="rect">
            <a:avLst/>
          </a:prstGeom>
          <a:noFill/>
        </p:spPr>
      </p:pic>
      <p:pic>
        <p:nvPicPr>
          <p:cNvPr id="7177" name="Picture 9"/>
          <p:cNvPicPr>
            <a:picLocks noChangeAspect="1" noChangeArrowheads="1"/>
          </p:cNvPicPr>
          <p:nvPr/>
        </p:nvPicPr>
        <p:blipFill>
          <a:blip r:embed="rId3" cstate="print"/>
          <a:srcRect/>
          <a:stretch>
            <a:fillRect/>
          </a:stretch>
        </p:blipFill>
        <p:spPr bwMode="auto">
          <a:xfrm>
            <a:off x="508000" y="4059238"/>
            <a:ext cx="4064000" cy="2846387"/>
          </a:xfrm>
          <a:prstGeom prst="rect">
            <a:avLst/>
          </a:prstGeom>
          <a:noFill/>
        </p:spPr>
      </p:pic>
      <p:sp>
        <p:nvSpPr>
          <p:cNvPr id="7178" name="Freeform 10"/>
          <p:cNvSpPr>
            <a:spLocks/>
          </p:cNvSpPr>
          <p:nvPr/>
        </p:nvSpPr>
        <p:spPr bwMode="auto">
          <a:xfrm flipH="1">
            <a:off x="4070350" y="6407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7179" name="Freeform 11"/>
          <p:cNvSpPr>
            <a:spLocks/>
          </p:cNvSpPr>
          <p:nvPr/>
        </p:nvSpPr>
        <p:spPr bwMode="auto">
          <a:xfrm flipH="1">
            <a:off x="1835150" y="1733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7180" name="Freeform 12"/>
          <p:cNvSpPr>
            <a:spLocks/>
          </p:cNvSpPr>
          <p:nvPr/>
        </p:nvSpPr>
        <p:spPr bwMode="auto">
          <a:xfrm flipH="1">
            <a:off x="1936750" y="1835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7181" name="Freeform 13"/>
          <p:cNvSpPr>
            <a:spLocks/>
          </p:cNvSpPr>
          <p:nvPr/>
        </p:nvSpPr>
        <p:spPr bwMode="auto">
          <a:xfrm flipH="1">
            <a:off x="2851150" y="3359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4337" name="Rectangle 1"/>
          <p:cNvSpPr>
            <a:spLocks noChangeArrowheads="1"/>
          </p:cNvSpPr>
          <p:nvPr/>
        </p:nvSpPr>
        <p:spPr bwMode="auto">
          <a:xfrm rot="10800000" flipV="1">
            <a:off x="4719960" y="1278976"/>
            <a:ext cx="544004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Yeni kişilerin listesi ile kişi ekleme</a:t>
            </a:r>
            <a:endParaRPr kumimoji="0" lang="tr-T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4"/>
              </a:rPr>
              <a:t>http://teamup.aalto.fi/</a:t>
            </a:r>
            <a:r>
              <a:rPr lang="tr-TR" sz="1600" dirty="0" smtClean="0">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isimli</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sitede</a:t>
            </a:r>
            <a:r>
              <a:rPr kumimoji="0" lang="tr-TR"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ki ekrana</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sınıfınıza</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kişi</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eklemek</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için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öğrencilerin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isimlerini</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tek</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tek</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yazabilirisiniz</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Birden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fazla</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kişi</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yazarken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isimlerin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arasına</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virgul</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konması</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gerekmektedir</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endParaRPr kumimoji="0" lang="tr-T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Örnek</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Hasan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Hakan</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Elif</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16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Gamze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1: Kişi ekleme/düzenleme</a:t>
            </a:r>
            <a:endParaRPr lang="en-US" sz="2400" dirty="0">
              <a:solidFill>
                <a:srgbClr val="3D85C6"/>
              </a:solidFill>
              <a:latin typeface="Arial" charset="0"/>
            </a:endParaRPr>
          </a:p>
        </p:txBody>
      </p:sp>
      <p:sp>
        <p:nvSpPr>
          <p:cNvPr id="8195" name="Rectangle 3"/>
          <p:cNvSpPr>
            <a:spLocks noGrp="1" noChangeArrowheads="1"/>
          </p:cNvSpPr>
          <p:nvPr>
            <p:ph type="body" sz="half" idx="2"/>
          </p:nvPr>
        </p:nvSpPr>
        <p:spPr>
          <a:xfrm>
            <a:off x="5327650" y="1109662"/>
            <a:ext cx="4597400" cy="4356521"/>
          </a:xfrm>
        </p:spPr>
        <p:txBody>
          <a:bodyPr lIns="0" tIns="0" rIns="0" bIns="0"/>
          <a:lstStyle/>
          <a:p>
            <a:pPr marL="0" indent="0">
              <a:lnSpc>
                <a:spcPct val="95000"/>
              </a:lnSpc>
              <a:spcBef>
                <a:spcPct val="0"/>
              </a:spcBef>
              <a:buFontTx/>
              <a:buNone/>
            </a:pPr>
            <a:endParaRPr lang="en-US" sz="1400" dirty="0"/>
          </a:p>
          <a:p>
            <a:pPr marL="0" indent="0">
              <a:lnSpc>
                <a:spcPct val="95000"/>
              </a:lnSpc>
              <a:spcBef>
                <a:spcPct val="0"/>
              </a:spcBef>
              <a:buFontTx/>
              <a:buNone/>
            </a:pPr>
            <a:endParaRPr lang="en-US" sz="1400" b="1" dirty="0">
              <a:solidFill>
                <a:srgbClr val="3D85C6"/>
              </a:solidFill>
              <a:latin typeface="Arial" charset="0"/>
            </a:endParaRPr>
          </a:p>
          <a:p>
            <a:pPr marL="0" indent="0">
              <a:lnSpc>
                <a:spcPct val="95000"/>
              </a:lnSpc>
              <a:spcBef>
                <a:spcPct val="0"/>
              </a:spcBef>
              <a:buFontTx/>
              <a:buNone/>
            </a:pPr>
            <a:r>
              <a:rPr lang="en-US" sz="1400" b="1" dirty="0">
                <a:solidFill>
                  <a:srgbClr val="3D85C6"/>
                </a:solidFill>
                <a:latin typeface="Arial" charset="0"/>
              </a:rPr>
              <a:t>Flash </a:t>
            </a:r>
            <a:r>
              <a:rPr lang="tr-TR" sz="1400" b="1" dirty="0" smtClean="0">
                <a:solidFill>
                  <a:srgbClr val="3D85C6"/>
                </a:solidFill>
                <a:latin typeface="Arial" charset="0"/>
              </a:rPr>
              <a:t>kamera güvenliği</a:t>
            </a:r>
            <a:endParaRPr lang="en-US" sz="1400" dirty="0"/>
          </a:p>
          <a:p>
            <a:pPr marL="0" indent="0">
              <a:lnSpc>
                <a:spcPct val="95000"/>
              </a:lnSpc>
              <a:spcBef>
                <a:spcPct val="0"/>
              </a:spcBef>
              <a:buFontTx/>
              <a:buNone/>
            </a:pPr>
            <a:r>
              <a:rPr lang="tr-TR" sz="1400" dirty="0" smtClean="0">
                <a:solidFill>
                  <a:srgbClr val="000000"/>
                </a:solidFill>
                <a:latin typeface="Arial" charset="0"/>
              </a:rPr>
              <a:t>Kameranın her kullanılışında,</a:t>
            </a:r>
            <a:r>
              <a:rPr lang="en-US" sz="1400" dirty="0" smtClean="0">
                <a:solidFill>
                  <a:srgbClr val="000000"/>
                </a:solidFill>
                <a:latin typeface="Arial" charset="0"/>
              </a:rPr>
              <a:t>Flash </a:t>
            </a:r>
            <a:r>
              <a:rPr lang="tr-TR" sz="1400" dirty="0" smtClean="0">
                <a:solidFill>
                  <a:srgbClr val="000000"/>
                </a:solidFill>
                <a:latin typeface="Arial" charset="0"/>
              </a:rPr>
              <a:t> bu eylem için izin sorar. Yeşil buton (izin ver/</a:t>
            </a:r>
            <a:r>
              <a:rPr lang="tr-TR" sz="1400" dirty="0" err="1" smtClean="0">
                <a:solidFill>
                  <a:srgbClr val="000000"/>
                </a:solidFill>
                <a:latin typeface="Arial" charset="0"/>
              </a:rPr>
              <a:t>allow</a:t>
            </a:r>
            <a:r>
              <a:rPr lang="tr-TR" sz="1400" dirty="0" smtClean="0">
                <a:solidFill>
                  <a:srgbClr val="000000"/>
                </a:solidFill>
                <a:latin typeface="Arial" charset="0"/>
              </a:rPr>
              <a:t>) ile seçiminizi yapın.</a:t>
            </a:r>
            <a:r>
              <a:rPr lang="en-US" sz="1400" dirty="0">
                <a:solidFill>
                  <a:srgbClr val="000000"/>
                </a:solidFill>
                <a:latin typeface="Arial" charset="0"/>
              </a:rPr>
              <a:t> </a:t>
            </a:r>
            <a:endParaRPr lang="en-US" sz="1400" dirty="0"/>
          </a:p>
          <a:p>
            <a:pPr marL="0" indent="0">
              <a:lnSpc>
                <a:spcPct val="95000"/>
              </a:lnSpc>
              <a:spcBef>
                <a:spcPct val="0"/>
              </a:spcBef>
              <a:buFontTx/>
              <a:buNone/>
            </a:pPr>
            <a:r>
              <a:rPr lang="en-US" sz="1400" b="1" dirty="0">
                <a:solidFill>
                  <a:srgbClr val="3D85C6"/>
                </a:solidFill>
                <a:latin typeface="Arial" charset="0"/>
              </a:rPr>
              <a:t> </a:t>
            </a:r>
            <a:endParaRPr lang="en-US" sz="1400" dirty="0"/>
          </a:p>
          <a:p>
            <a:pPr marL="0" indent="0">
              <a:lnSpc>
                <a:spcPct val="95000"/>
              </a:lnSpc>
              <a:spcBef>
                <a:spcPct val="0"/>
              </a:spcBef>
              <a:buFontTx/>
              <a:buNone/>
            </a:pPr>
            <a:r>
              <a:rPr lang="tr-TR" sz="1400" b="1" dirty="0" smtClean="0">
                <a:solidFill>
                  <a:srgbClr val="3D85C6"/>
                </a:solidFill>
                <a:latin typeface="Arial" charset="0"/>
              </a:rPr>
              <a:t>Herkesin fotoğrafını kolayca oluşturma</a:t>
            </a:r>
            <a:endParaRPr lang="en-US" sz="1400" dirty="0"/>
          </a:p>
          <a:p>
            <a:pPr marL="0" indent="0">
              <a:lnSpc>
                <a:spcPct val="95000"/>
              </a:lnSpc>
              <a:spcBef>
                <a:spcPct val="0"/>
              </a:spcBef>
              <a:buFontTx/>
              <a:buNone/>
            </a:pPr>
            <a:r>
              <a:rPr lang="tr-TR" sz="1400" dirty="0" smtClean="0">
                <a:solidFill>
                  <a:srgbClr val="000000"/>
                </a:solidFill>
                <a:latin typeface="Arial" charset="0"/>
              </a:rPr>
              <a:t>Kamerası olan bir bilgisayarın önüne öğrenciler sıra halinde dizilirler. İlk öğrencinin resmi çekilince, sağ oka basılarak yeni sayfaya geçilir.</a:t>
            </a:r>
            <a:r>
              <a:rPr lang="en-US" sz="1400" dirty="0" smtClean="0">
                <a:solidFill>
                  <a:srgbClr val="000000"/>
                </a:solidFill>
                <a:latin typeface="Arial" charset="0"/>
              </a:rPr>
              <a:t> </a:t>
            </a:r>
            <a:r>
              <a:rPr lang="tr-TR" sz="1400" dirty="0" smtClean="0">
                <a:solidFill>
                  <a:srgbClr val="000000"/>
                </a:solidFill>
                <a:latin typeface="Arial" charset="0"/>
              </a:rPr>
              <a:t>Ve bu, tüm fotoğraflar tamamlanana kadar yapılır.</a:t>
            </a:r>
            <a:endParaRPr lang="en-US" sz="1400" dirty="0"/>
          </a:p>
          <a:p>
            <a:pPr marL="0" indent="0">
              <a:lnSpc>
                <a:spcPct val="95000"/>
              </a:lnSpc>
              <a:spcBef>
                <a:spcPct val="0"/>
              </a:spcBef>
              <a:buFontTx/>
              <a:buNone/>
            </a:pPr>
            <a:endParaRPr lang="en-US" sz="1400" dirty="0">
              <a:solidFill>
                <a:srgbClr val="000000"/>
              </a:solidFill>
              <a:latin typeface="Arial" charset="0"/>
            </a:endParaRPr>
          </a:p>
          <a:p>
            <a:pPr marL="0" indent="0">
              <a:lnSpc>
                <a:spcPct val="95000"/>
              </a:lnSpc>
              <a:spcBef>
                <a:spcPct val="0"/>
              </a:spcBef>
              <a:buFontTx/>
              <a:buNone/>
            </a:pPr>
            <a:r>
              <a:rPr lang="en-US" sz="1400" b="1" dirty="0" err="1" smtClean="0">
                <a:solidFill>
                  <a:srgbClr val="3D85C6"/>
                </a:solidFill>
                <a:latin typeface="Arial" charset="0"/>
              </a:rPr>
              <a:t>Moodle</a:t>
            </a:r>
            <a:r>
              <a:rPr lang="tr-TR" sz="1400" b="1" dirty="0" smtClean="0">
                <a:solidFill>
                  <a:srgbClr val="3D85C6"/>
                </a:solidFill>
                <a:latin typeface="Arial" charset="0"/>
              </a:rPr>
              <a:t>’dan resim kullanma</a:t>
            </a:r>
            <a:endParaRPr lang="en-US" sz="1400" dirty="0"/>
          </a:p>
          <a:p>
            <a:pPr marL="0" indent="0">
              <a:lnSpc>
                <a:spcPct val="95000"/>
              </a:lnSpc>
              <a:spcBef>
                <a:spcPct val="0"/>
              </a:spcBef>
              <a:buFontTx/>
              <a:buNone/>
            </a:pPr>
            <a:r>
              <a:rPr lang="tr-TR" sz="1400" dirty="0" smtClean="0">
                <a:solidFill>
                  <a:srgbClr val="000000"/>
                </a:solidFill>
                <a:latin typeface="Arial" charset="0"/>
              </a:rPr>
              <a:t>Eğer </a:t>
            </a:r>
            <a:r>
              <a:rPr lang="tr-TR" sz="1400" dirty="0" err="1" smtClean="0">
                <a:solidFill>
                  <a:srgbClr val="000000"/>
                </a:solidFill>
                <a:latin typeface="Arial" charset="0"/>
              </a:rPr>
              <a:t>TeamUp</a:t>
            </a:r>
            <a:endParaRPr lang="tr-TR" sz="1400" dirty="0" smtClean="0">
              <a:solidFill>
                <a:srgbClr val="000000"/>
              </a:solidFill>
              <a:latin typeface="Arial" charset="0"/>
            </a:endParaRPr>
          </a:p>
          <a:p>
            <a:pPr marL="0" indent="0">
              <a:lnSpc>
                <a:spcPct val="95000"/>
              </a:lnSpc>
              <a:spcBef>
                <a:spcPct val="0"/>
              </a:spcBef>
              <a:buFontTx/>
              <a:buNone/>
            </a:pPr>
            <a:r>
              <a:rPr lang="tr-TR" sz="1400" dirty="0" smtClean="0">
                <a:solidFill>
                  <a:srgbClr val="000000"/>
                </a:solidFill>
                <a:latin typeface="Arial" charset="0"/>
              </a:rPr>
              <a:t> aracını </a:t>
            </a:r>
            <a:r>
              <a:rPr lang="tr-TR" sz="1400" dirty="0" err="1" smtClean="0">
                <a:solidFill>
                  <a:srgbClr val="000000"/>
                </a:solidFill>
                <a:latin typeface="Arial" charset="0"/>
              </a:rPr>
              <a:t>Moodle</a:t>
            </a:r>
            <a:r>
              <a:rPr lang="tr-TR" sz="1400" dirty="0" smtClean="0">
                <a:solidFill>
                  <a:srgbClr val="000000"/>
                </a:solidFill>
                <a:latin typeface="Arial" charset="0"/>
              </a:rPr>
              <a:t> ve ya başka bir e-öğrenme ortamı aracılığı ile kullanacaksanız</a:t>
            </a:r>
            <a:r>
              <a:rPr lang="en-US" sz="1400" dirty="0" smtClean="0">
                <a:solidFill>
                  <a:srgbClr val="000000"/>
                </a:solidFill>
                <a:latin typeface="Arial" charset="0"/>
              </a:rPr>
              <a:t>, </a:t>
            </a:r>
            <a:r>
              <a:rPr lang="tr-TR" sz="1400" dirty="0" smtClean="0">
                <a:solidFill>
                  <a:srgbClr val="000000"/>
                </a:solidFill>
                <a:latin typeface="Arial" charset="0"/>
              </a:rPr>
              <a:t>o sitemde kayıtlı fotoğraflar da kullanılabilir.</a:t>
            </a:r>
            <a:r>
              <a:rPr lang="en-US" sz="1400" dirty="0" smtClean="0">
                <a:solidFill>
                  <a:srgbClr val="000000"/>
                </a:solidFill>
                <a:latin typeface="Arial" charset="0"/>
              </a:rPr>
              <a:t> </a:t>
            </a:r>
            <a:r>
              <a:rPr lang="tr-TR" sz="1400" dirty="0" smtClean="0">
                <a:solidFill>
                  <a:srgbClr val="000000"/>
                </a:solidFill>
                <a:latin typeface="Arial" charset="0"/>
              </a:rPr>
              <a:t>Ayrıca, onların yerine </a:t>
            </a:r>
            <a:r>
              <a:rPr lang="tr-TR" sz="1400" dirty="0" err="1" smtClean="0">
                <a:solidFill>
                  <a:srgbClr val="000000"/>
                </a:solidFill>
                <a:latin typeface="Arial" charset="0"/>
              </a:rPr>
              <a:t>TeamUp</a:t>
            </a:r>
            <a:r>
              <a:rPr lang="tr-TR" sz="1400" dirty="0" smtClean="0">
                <a:solidFill>
                  <a:srgbClr val="000000"/>
                </a:solidFill>
                <a:latin typeface="Arial" charset="0"/>
              </a:rPr>
              <a:t> fotoğraflarını da kullanmak mümkündür.</a:t>
            </a:r>
            <a:r>
              <a:rPr lang="en-US" sz="1400" dirty="0" smtClean="0">
                <a:solidFill>
                  <a:srgbClr val="000000"/>
                </a:solidFill>
                <a:latin typeface="Arial" charset="0"/>
              </a:rPr>
              <a:t> </a:t>
            </a:r>
            <a:r>
              <a:rPr lang="tr-TR" sz="1400" dirty="0" smtClean="0">
                <a:solidFill>
                  <a:srgbClr val="000000"/>
                </a:solidFill>
                <a:latin typeface="Arial" charset="0"/>
              </a:rPr>
              <a:t>Bu durumda söz konusu e-öğrenme ortamındaki resimler silinmez.</a:t>
            </a:r>
            <a:endParaRPr lang="en-US" sz="1400" dirty="0">
              <a:solidFill>
                <a:srgbClr val="000000"/>
              </a:solidFill>
              <a:latin typeface="Arial" charset="0"/>
            </a:endParaRPr>
          </a:p>
        </p:txBody>
      </p:sp>
      <p:sp>
        <p:nvSpPr>
          <p:cNvPr id="8197" name="Text Box 5"/>
          <p:cNvSpPr txBox="1">
            <a:spLocks noChangeArrowheads="1"/>
          </p:cNvSpPr>
          <p:nvPr/>
        </p:nvSpPr>
        <p:spPr bwMode="auto">
          <a:xfrm>
            <a:off x="450850" y="18288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 view, camera icon highlighted</a:t>
            </a:r>
          </a:p>
        </p:txBody>
      </p:sp>
      <p:sp>
        <p:nvSpPr>
          <p:cNvPr id="8198" name="Text Box 6"/>
          <p:cNvSpPr txBox="1">
            <a:spLocks noChangeArrowheads="1"/>
          </p:cNvSpPr>
          <p:nvPr/>
        </p:nvSpPr>
        <p:spPr bwMode="auto">
          <a:xfrm>
            <a:off x="552450" y="49784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charset="0"/>
              </a:rPr>
              <a:t>add/edit learners view, name highlighted</a:t>
            </a:r>
          </a:p>
        </p:txBody>
      </p:sp>
      <p:sp>
        <p:nvSpPr>
          <p:cNvPr id="8194" name="Rectangle 2"/>
          <p:cNvSpPr>
            <a:spLocks noGrp="1" noChangeArrowheads="1"/>
          </p:cNvSpPr>
          <p:nvPr>
            <p:ph type="body" sz="half" idx="1"/>
          </p:nvPr>
        </p:nvSpPr>
        <p:spPr>
          <a:xfrm>
            <a:off x="247650" y="3556000"/>
            <a:ext cx="4505325" cy="636588"/>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Kamera ikonu aracılığıyla bilgisayarın kamerası öğrencinin fotoğrafını çeker.</a:t>
            </a:r>
            <a:endParaRPr lang="en-US" sz="1300" dirty="0">
              <a:solidFill>
                <a:srgbClr val="000000"/>
              </a:solidFill>
              <a:latin typeface="Arial" charset="0"/>
            </a:endParaRPr>
          </a:p>
        </p:txBody>
      </p:sp>
      <p:sp>
        <p:nvSpPr>
          <p:cNvPr id="8199" name="Text Box 7"/>
          <p:cNvSpPr txBox="1">
            <a:spLocks noChangeArrowheads="1"/>
          </p:cNvSpPr>
          <p:nvPr/>
        </p:nvSpPr>
        <p:spPr bwMode="auto">
          <a:xfrm>
            <a:off x="247650" y="6908800"/>
            <a:ext cx="4505325" cy="380104"/>
          </a:xfrm>
          <a:prstGeom prst="rect">
            <a:avLst/>
          </a:prstGeom>
          <a:noFill/>
          <a:ln w="9525">
            <a:noFill/>
            <a:miter lim="800000"/>
            <a:headEnd/>
            <a:tailEnd/>
          </a:ln>
          <a:effectLst/>
        </p:spPr>
        <p:txBody>
          <a:bodyPr wrap="square" lIns="0" tIns="0" rIns="0" bIns="0">
            <a:spAutoFit/>
          </a:bodyPr>
          <a:lstStyle/>
          <a:p>
            <a:pPr>
              <a:lnSpc>
                <a:spcPct val="95000"/>
              </a:lnSpc>
            </a:pPr>
            <a:r>
              <a:rPr lang="tr-TR" sz="1300" dirty="0" smtClean="0">
                <a:solidFill>
                  <a:srgbClr val="000000"/>
                </a:solidFill>
                <a:latin typeface="Arial" charset="0"/>
              </a:rPr>
              <a:t>Resmin hemen alt kısmındaki isim bölümüne tıklayarak öğrencinin adı yazılabilir ya da </a:t>
            </a:r>
            <a:r>
              <a:rPr lang="tr-TR" sz="1300" dirty="0" err="1" smtClean="0">
                <a:solidFill>
                  <a:srgbClr val="000000"/>
                </a:solidFill>
                <a:latin typeface="Arial" charset="0"/>
              </a:rPr>
              <a:t>değistirilebilir</a:t>
            </a:r>
            <a:r>
              <a:rPr lang="tr-TR" sz="1300" dirty="0" smtClean="0">
                <a:solidFill>
                  <a:srgbClr val="000000"/>
                </a:solidFill>
                <a:latin typeface="Arial" charset="0"/>
              </a:rPr>
              <a:t>.</a:t>
            </a:r>
            <a:endParaRPr lang="en-US" sz="1300" dirty="0">
              <a:solidFill>
                <a:srgbClr val="000000"/>
              </a:solidFill>
              <a:latin typeface="Arial" charset="0"/>
            </a:endParaRPr>
          </a:p>
        </p:txBody>
      </p:sp>
      <p:pic>
        <p:nvPicPr>
          <p:cNvPr id="8200" name="Picture 8"/>
          <p:cNvPicPr>
            <a:picLocks noChangeAspect="1" noChangeArrowheads="1"/>
          </p:cNvPicPr>
          <p:nvPr/>
        </p:nvPicPr>
        <p:blipFill>
          <a:blip r:embed="rId2" cstate="print"/>
          <a:srcRect/>
          <a:stretch>
            <a:fillRect/>
          </a:stretch>
        </p:blipFill>
        <p:spPr bwMode="auto">
          <a:xfrm>
            <a:off x="304800" y="711200"/>
            <a:ext cx="4064000" cy="2832100"/>
          </a:xfrm>
          <a:prstGeom prst="rect">
            <a:avLst/>
          </a:prstGeom>
          <a:noFill/>
        </p:spPr>
      </p:pic>
      <p:pic>
        <p:nvPicPr>
          <p:cNvPr id="8201" name="Picture 9"/>
          <p:cNvPicPr>
            <a:picLocks noChangeAspect="1" noChangeArrowheads="1"/>
          </p:cNvPicPr>
          <p:nvPr/>
        </p:nvPicPr>
        <p:blipFill>
          <a:blip r:embed="rId3" cstate="print"/>
          <a:srcRect/>
          <a:stretch>
            <a:fillRect/>
          </a:stretch>
        </p:blipFill>
        <p:spPr bwMode="auto">
          <a:xfrm>
            <a:off x="304800" y="4064000"/>
            <a:ext cx="4064000" cy="2870200"/>
          </a:xfrm>
          <a:prstGeom prst="rect">
            <a:avLst/>
          </a:prstGeom>
          <a:noFill/>
        </p:spPr>
      </p:pic>
      <p:sp>
        <p:nvSpPr>
          <p:cNvPr id="8202" name="Freeform 10"/>
          <p:cNvSpPr>
            <a:spLocks/>
          </p:cNvSpPr>
          <p:nvPr/>
        </p:nvSpPr>
        <p:spPr bwMode="auto">
          <a:xfrm flipH="1">
            <a:off x="1835150" y="2444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8203" name="Freeform 11"/>
          <p:cNvSpPr>
            <a:spLocks/>
          </p:cNvSpPr>
          <p:nvPr/>
        </p:nvSpPr>
        <p:spPr bwMode="auto">
          <a:xfrm flipH="1">
            <a:off x="2038350" y="55943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1: Kişi ekleme/düzenleme</a:t>
            </a:r>
            <a:endParaRPr lang="en-US" sz="2400" dirty="0">
              <a:solidFill>
                <a:srgbClr val="3D85C6"/>
              </a:solidFill>
              <a:latin typeface="Arial" charset="0"/>
            </a:endParaRPr>
          </a:p>
        </p:txBody>
      </p:sp>
      <p:sp>
        <p:nvSpPr>
          <p:cNvPr id="9218" name="Rectangle 2"/>
          <p:cNvSpPr>
            <a:spLocks noGrp="1" noChangeArrowheads="1"/>
          </p:cNvSpPr>
          <p:nvPr>
            <p:ph type="body" sz="half" idx="1"/>
          </p:nvPr>
        </p:nvSpPr>
        <p:spPr>
          <a:xfrm>
            <a:off x="247650" y="3543300"/>
            <a:ext cx="4605338" cy="736600"/>
          </a:xfrm>
        </p:spPr>
        <p:txBody>
          <a:bodyPr lIns="0" tIns="0" rIns="0" bIns="0"/>
          <a:lstStyle/>
          <a:p>
            <a:pPr marL="0" indent="0">
              <a:lnSpc>
                <a:spcPct val="95000"/>
              </a:lnSpc>
              <a:spcBef>
                <a:spcPct val="0"/>
              </a:spcBef>
              <a:buFontTx/>
              <a:buNone/>
            </a:pPr>
            <a:r>
              <a:rPr lang="en-US" sz="1300" dirty="0">
                <a:solidFill>
                  <a:srgbClr val="000000"/>
                </a:solidFill>
                <a:latin typeface="Arial" charset="0"/>
              </a:rPr>
              <a:t> </a:t>
            </a:r>
            <a:r>
              <a:rPr lang="tr-TR" sz="1300" dirty="0" smtClean="0">
                <a:solidFill>
                  <a:srgbClr val="000000"/>
                </a:solidFill>
                <a:latin typeface="Arial" charset="0"/>
              </a:rPr>
              <a:t>Ekranın altındaki menüden sembol seçerek profile ekleyebilirsiniz. Sol ve ya sağdaki oklara tıklayarak daha başka semboller (ikonlar) de görmek mümkündür.</a:t>
            </a:r>
            <a:endParaRPr lang="en-US" sz="1300" dirty="0">
              <a:solidFill>
                <a:srgbClr val="000000"/>
              </a:solidFill>
              <a:latin typeface="Arial" charset="0"/>
            </a:endParaRPr>
          </a:p>
        </p:txBody>
      </p:sp>
      <p:sp>
        <p:nvSpPr>
          <p:cNvPr id="9219" name="Rectangle 3"/>
          <p:cNvSpPr>
            <a:spLocks noGrp="1" noChangeArrowheads="1"/>
          </p:cNvSpPr>
          <p:nvPr>
            <p:ph type="body" sz="half" idx="2"/>
          </p:nvPr>
        </p:nvSpPr>
        <p:spPr>
          <a:xfrm>
            <a:off x="5327650" y="1117600"/>
            <a:ext cx="4589463" cy="5495925"/>
          </a:xfrm>
        </p:spPr>
        <p:txBody>
          <a:bodyPr lIns="0" tIns="0" rIns="0" bIns="0"/>
          <a:lstStyle/>
          <a:p>
            <a:pPr marL="0" indent="0">
              <a:lnSpc>
                <a:spcPct val="95000"/>
              </a:lnSpc>
              <a:spcBef>
                <a:spcPct val="0"/>
              </a:spcBef>
              <a:buFontTx/>
              <a:buNone/>
            </a:pPr>
            <a:r>
              <a:rPr lang="en-US" sz="1300" b="1" dirty="0" smtClean="0">
                <a:solidFill>
                  <a:srgbClr val="3D85C6"/>
                </a:solidFill>
                <a:latin typeface="Arial" charset="0"/>
              </a:rPr>
              <a:t>T</a:t>
            </a:r>
            <a:endParaRPr lang="en-US" dirty="0"/>
          </a:p>
          <a:p>
            <a:pPr marL="0" indent="0">
              <a:lnSpc>
                <a:spcPct val="95000"/>
              </a:lnSpc>
              <a:spcBef>
                <a:spcPct val="0"/>
              </a:spcBef>
              <a:buFontTx/>
              <a:buNone/>
            </a:pPr>
            <a:endParaRPr lang="en-US" sz="1300" dirty="0">
              <a:solidFill>
                <a:srgbClr val="000000"/>
              </a:solidFill>
              <a:latin typeface="Arial" charset="0"/>
            </a:endParaRPr>
          </a:p>
          <a:p>
            <a:pPr marL="0" indent="0">
              <a:lnSpc>
                <a:spcPct val="95000"/>
              </a:lnSpc>
              <a:spcBef>
                <a:spcPct val="0"/>
              </a:spcBef>
              <a:buFontTx/>
              <a:buNone/>
            </a:pPr>
            <a:r>
              <a:rPr lang="tr-TR" sz="1300" b="1" dirty="0" smtClean="0">
                <a:solidFill>
                  <a:srgbClr val="3D85C6"/>
                </a:solidFill>
                <a:latin typeface="Arial" charset="0"/>
              </a:rPr>
              <a:t> </a:t>
            </a:r>
            <a:r>
              <a:rPr lang="tr-TR" sz="1400" b="1" dirty="0" smtClean="0">
                <a:solidFill>
                  <a:srgbClr val="3D85C6"/>
                </a:solidFill>
                <a:latin typeface="Arial" charset="0"/>
              </a:rPr>
              <a:t>Zihinden not seçeneği</a:t>
            </a:r>
            <a:endParaRPr lang="en-US" sz="1400" dirty="0"/>
          </a:p>
          <a:p>
            <a:pPr marL="0" indent="0">
              <a:lnSpc>
                <a:spcPct val="95000"/>
              </a:lnSpc>
              <a:spcBef>
                <a:spcPct val="0"/>
              </a:spcBef>
              <a:buFontTx/>
              <a:buNone/>
            </a:pPr>
            <a:r>
              <a:rPr lang="en-US" sz="1400" dirty="0" smtClean="0">
                <a:solidFill>
                  <a:srgbClr val="000000"/>
                </a:solidFill>
                <a:latin typeface="Arial" charset="0"/>
              </a:rPr>
              <a:t>I</a:t>
            </a:r>
            <a:r>
              <a:rPr lang="tr-TR" sz="1400" dirty="0" smtClean="0">
                <a:solidFill>
                  <a:srgbClr val="000000"/>
                </a:solidFill>
                <a:latin typeface="Arial" charset="0"/>
              </a:rPr>
              <a:t>öğrencilerin özelliklerine göre eşit dağıldıkları (cinsiyet,ilgi alanı) bir sınıf oluşturmak istiyorsanız,İlk önce ilgili alanları doldurmalısınız.Eğer böyle bir amacınız yoksa,herhangi bir not girişine gerek yoktur.</a:t>
            </a:r>
            <a:r>
              <a:rPr lang="en-US" sz="1400" dirty="0" smtClean="0">
                <a:solidFill>
                  <a:srgbClr val="000000"/>
                </a:solidFill>
                <a:latin typeface="Arial" charset="0"/>
              </a:rPr>
              <a:t> </a:t>
            </a:r>
            <a:endParaRPr lang="en-US" sz="1400" dirty="0"/>
          </a:p>
          <a:p>
            <a:pPr marL="0" indent="0">
              <a:lnSpc>
                <a:spcPct val="95000"/>
              </a:lnSpc>
              <a:spcBef>
                <a:spcPct val="0"/>
              </a:spcBef>
              <a:buFontTx/>
              <a:buNone/>
            </a:pPr>
            <a:endParaRPr lang="en-US" sz="1400" dirty="0">
              <a:solidFill>
                <a:srgbClr val="000000"/>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 Zihinden notların öğrencilerle paylaşılması</a:t>
            </a:r>
            <a:endParaRPr lang="en-US" sz="1400" dirty="0"/>
          </a:p>
          <a:p>
            <a:pPr marL="0" indent="0">
              <a:lnSpc>
                <a:spcPct val="95000"/>
              </a:lnSpc>
              <a:spcBef>
                <a:spcPct val="0"/>
              </a:spcBef>
              <a:buFontTx/>
              <a:buNone/>
            </a:pPr>
            <a:r>
              <a:rPr lang="tr-TR" sz="1400" dirty="0" smtClean="0">
                <a:solidFill>
                  <a:srgbClr val="000000"/>
                </a:solidFill>
                <a:latin typeface="Arial" charset="0"/>
              </a:rPr>
              <a:t>Bu tip notların sembolleri herkes tarafından görülmektedir.Ancak, çok anlaşılır ve bariz işaretlerden oluşmamaktadır.Kendi yüklemiş olduğunuz anlamlara göre sembol kullanımında bulunabilirsiniz. Örnek: arı sembolü, çok çalışkan yada fazla hareketli gibi iki ayrı manaya gelebilir.</a:t>
            </a:r>
            <a:endParaRPr lang="en-US" sz="1400" dirty="0"/>
          </a:p>
          <a:p>
            <a:pPr marL="0" indent="0">
              <a:lnSpc>
                <a:spcPct val="95000"/>
              </a:lnSpc>
              <a:spcBef>
                <a:spcPct val="0"/>
              </a:spcBef>
              <a:buFontTx/>
              <a:buNone/>
            </a:pPr>
            <a:endParaRPr lang="en-US" sz="1400" dirty="0">
              <a:solidFill>
                <a:srgbClr val="000000"/>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Notları yeniden düzenlemek için en iyi zaman</a:t>
            </a:r>
            <a:endParaRPr lang="en-US" sz="1400" dirty="0"/>
          </a:p>
          <a:p>
            <a:pPr marL="0" indent="0">
              <a:lnSpc>
                <a:spcPct val="95000"/>
              </a:lnSpc>
              <a:spcBef>
                <a:spcPct val="0"/>
              </a:spcBef>
              <a:buFontTx/>
              <a:buNone/>
            </a:pPr>
            <a:r>
              <a:rPr lang="tr-TR" sz="1400" dirty="0" smtClean="0">
                <a:solidFill>
                  <a:srgbClr val="000000"/>
                </a:solidFill>
                <a:latin typeface="Arial" charset="0"/>
              </a:rPr>
              <a:t>Eğer öğrencileri zaten biliyorsanız,notlarınızı dersten önce ya da ilk dersin hemen ardından alabilirsiniz. Ya da,belirli aralıklarla yeni düzenlemeler yapmayı düşünebilirsiniz</a:t>
            </a:r>
            <a:r>
              <a:rPr lang="en-US" sz="1400" dirty="0" smtClean="0">
                <a:solidFill>
                  <a:srgbClr val="000000"/>
                </a:solidFill>
                <a:latin typeface="Arial" charset="0"/>
              </a:rPr>
              <a:t>.</a:t>
            </a:r>
            <a:endParaRPr lang="en-US" sz="1400" dirty="0"/>
          </a:p>
          <a:p>
            <a:pPr marL="0" indent="0">
              <a:lnSpc>
                <a:spcPct val="95000"/>
              </a:lnSpc>
              <a:spcBef>
                <a:spcPct val="0"/>
              </a:spcBef>
              <a:buFontTx/>
              <a:buNone/>
            </a:pPr>
            <a:endParaRPr lang="en-US" sz="1400" dirty="0">
              <a:solidFill>
                <a:srgbClr val="000000"/>
              </a:solidFill>
              <a:latin typeface="Arial" charset="0"/>
            </a:endParaRPr>
          </a:p>
        </p:txBody>
      </p:sp>
      <p:sp>
        <p:nvSpPr>
          <p:cNvPr id="9221" name="Text Box 5"/>
          <p:cNvSpPr txBox="1">
            <a:spLocks noChangeArrowheads="1"/>
          </p:cNvSpPr>
          <p:nvPr/>
        </p:nvSpPr>
        <p:spPr bwMode="auto">
          <a:xfrm>
            <a:off x="450850" y="18288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 view, mental notes highlighted </a:t>
            </a:r>
          </a:p>
        </p:txBody>
      </p:sp>
      <p:sp>
        <p:nvSpPr>
          <p:cNvPr id="9222" name="Text Box 6"/>
          <p:cNvSpPr txBox="1">
            <a:spLocks noChangeArrowheads="1"/>
          </p:cNvSpPr>
          <p:nvPr/>
        </p:nvSpPr>
        <p:spPr bwMode="auto">
          <a:xfrm>
            <a:off x="552450" y="5045075"/>
            <a:ext cx="3200400" cy="4238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 view, language icon highlighted</a:t>
            </a:r>
          </a:p>
        </p:txBody>
      </p:sp>
      <p:sp>
        <p:nvSpPr>
          <p:cNvPr id="9223" name="Text Box 7"/>
          <p:cNvSpPr txBox="1">
            <a:spLocks noChangeArrowheads="1"/>
          </p:cNvSpPr>
          <p:nvPr/>
        </p:nvSpPr>
        <p:spPr bwMode="auto">
          <a:xfrm>
            <a:off x="247650" y="7010400"/>
            <a:ext cx="4510088"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Başka dil seçeneklerini görmek için dil simgesinin üzerindeki artı tuşuna basınız.</a:t>
            </a:r>
            <a:endParaRPr lang="en-US" sz="1300" dirty="0">
              <a:solidFill>
                <a:srgbClr val="000000"/>
              </a:solidFill>
              <a:latin typeface="Arial" charset="0"/>
            </a:endParaRPr>
          </a:p>
        </p:txBody>
      </p:sp>
      <p:pic>
        <p:nvPicPr>
          <p:cNvPr id="9224" name="Picture 8"/>
          <p:cNvPicPr>
            <a:picLocks noChangeAspect="1" noChangeArrowheads="1"/>
          </p:cNvPicPr>
          <p:nvPr/>
        </p:nvPicPr>
        <p:blipFill>
          <a:blip r:embed="rId2" cstate="print"/>
          <a:srcRect/>
          <a:stretch>
            <a:fillRect/>
          </a:stretch>
        </p:blipFill>
        <p:spPr bwMode="auto">
          <a:xfrm>
            <a:off x="406400" y="711200"/>
            <a:ext cx="4064000" cy="2844800"/>
          </a:xfrm>
          <a:prstGeom prst="rect">
            <a:avLst/>
          </a:prstGeom>
          <a:noFill/>
        </p:spPr>
      </p:pic>
      <p:pic>
        <p:nvPicPr>
          <p:cNvPr id="9225" name="Picture 9"/>
          <p:cNvPicPr>
            <a:picLocks noChangeAspect="1" noChangeArrowheads="1"/>
          </p:cNvPicPr>
          <p:nvPr/>
        </p:nvPicPr>
        <p:blipFill>
          <a:blip r:embed="rId3" cstate="print"/>
          <a:srcRect/>
          <a:stretch>
            <a:fillRect/>
          </a:stretch>
        </p:blipFill>
        <p:spPr bwMode="auto">
          <a:xfrm>
            <a:off x="406400" y="4267200"/>
            <a:ext cx="3886200" cy="2720975"/>
          </a:xfrm>
          <a:prstGeom prst="rect">
            <a:avLst/>
          </a:prstGeom>
          <a:noFill/>
        </p:spPr>
      </p:pic>
      <p:sp>
        <p:nvSpPr>
          <p:cNvPr id="9226" name="Freeform 10"/>
          <p:cNvSpPr>
            <a:spLocks/>
          </p:cNvSpPr>
          <p:nvPr/>
        </p:nvSpPr>
        <p:spPr bwMode="auto">
          <a:xfrm flipH="1">
            <a:off x="3155950" y="67119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9227" name="Freeform 11"/>
          <p:cNvSpPr>
            <a:spLocks/>
          </p:cNvSpPr>
          <p:nvPr/>
        </p:nvSpPr>
        <p:spPr bwMode="auto">
          <a:xfrm>
            <a:off x="3359150" y="1733550"/>
            <a:ext cx="342900" cy="1431925"/>
          </a:xfrm>
          <a:custGeom>
            <a:avLst/>
            <a:gdLst/>
            <a:ahLst/>
            <a:cxnLst>
              <a:cxn ang="0">
                <a:pos x="6165" y="21600"/>
              </a:cxn>
              <a:cxn ang="0">
                <a:pos x="6165" y="11173"/>
              </a:cxn>
              <a:cxn ang="0">
                <a:pos x="985" y="11173"/>
              </a:cxn>
              <a:cxn ang="0">
                <a:pos x="995" y="10190"/>
              </a:cxn>
              <a:cxn ang="0">
                <a:pos x="11345" y="0"/>
              </a:cxn>
              <a:cxn ang="0">
                <a:pos x="21691" y="10187"/>
              </a:cxn>
              <a:cxn ang="0">
                <a:pos x="21705" y="11173"/>
              </a:cxn>
              <a:cxn ang="0">
                <a:pos x="16526" y="11173"/>
              </a:cxn>
              <a:cxn ang="0">
                <a:pos x="16526" y="21600"/>
              </a:cxn>
              <a:cxn ang="0">
                <a:pos x="6165" y="21600"/>
              </a:cxn>
            </a:cxnLst>
            <a:rect l="0" t="0" r="r" b="b"/>
            <a:pathLst>
              <a:path w="22715" h="21600">
                <a:moveTo>
                  <a:pt x="6165" y="21600"/>
                </a:moveTo>
                <a:lnTo>
                  <a:pt x="6165" y="11173"/>
                </a:lnTo>
                <a:cubicBezTo>
                  <a:pt x="6165" y="11173"/>
                  <a:pt x="1031" y="11188"/>
                  <a:pt x="985" y="11173"/>
                </a:cubicBezTo>
                <a:cubicBezTo>
                  <a:pt x="0" y="11173"/>
                  <a:pt x="995" y="10190"/>
                  <a:pt x="995" y="10190"/>
                </a:cubicBezTo>
                <a:lnTo>
                  <a:pt x="11345" y="0"/>
                </a:lnTo>
                <a:cubicBezTo>
                  <a:pt x="11345" y="0"/>
                  <a:pt x="21669" y="10187"/>
                  <a:pt x="21691" y="10187"/>
                </a:cubicBezTo>
                <a:cubicBezTo>
                  <a:pt x="22715" y="11337"/>
                  <a:pt x="21705" y="11173"/>
                  <a:pt x="21705" y="11173"/>
                </a:cubicBezTo>
                <a:lnTo>
                  <a:pt x="16526" y="11173"/>
                </a:lnTo>
                <a:lnTo>
                  <a:pt x="16526" y="21600"/>
                </a:lnTo>
                <a:lnTo>
                  <a:pt x="6165" y="21600"/>
                </a:lnTo>
                <a:close/>
              </a:path>
            </a:pathLst>
          </a:custGeom>
          <a:solidFill>
            <a:srgbClr val="00FF00"/>
          </a:solidFill>
          <a:ln w="9525">
            <a:solidFill>
              <a:srgbClr val="38761D"/>
            </a:solidFill>
            <a:round/>
            <a:headEnd/>
            <a:tailEnd/>
          </a:ln>
          <a:effectLst/>
        </p:spPr>
        <p:txBody>
          <a:bodyPr/>
          <a:lstStyle/>
          <a:p>
            <a:endParaRPr lang="en-GB"/>
          </a:p>
        </p:txBody>
      </p:sp>
      <p:sp>
        <p:nvSpPr>
          <p:cNvPr id="9228" name="Freeform 12"/>
          <p:cNvSpPr>
            <a:spLocks/>
          </p:cNvSpPr>
          <p:nvPr/>
        </p:nvSpPr>
        <p:spPr bwMode="auto">
          <a:xfrm flipH="1">
            <a:off x="4375150" y="33591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9229" name="Freeform 13"/>
          <p:cNvSpPr>
            <a:spLocks/>
          </p:cNvSpPr>
          <p:nvPr/>
        </p:nvSpPr>
        <p:spPr bwMode="auto">
          <a:xfrm flipH="1">
            <a:off x="514350" y="32575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sz="half" idx="1"/>
          </p:nvPr>
        </p:nvSpPr>
        <p:spPr>
          <a:xfrm>
            <a:off x="247650" y="4673600"/>
            <a:ext cx="4329113" cy="839788"/>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Öğrenciler arasındaki arkadaşlık ilişkilerini not alabilmek için, seçili profile, diğer bir öğrenciyi temsil eden sembolü getirin.</a:t>
            </a:r>
            <a:endParaRPr lang="en-US" sz="1300" dirty="0">
              <a:solidFill>
                <a:srgbClr val="000000"/>
              </a:solidFill>
              <a:latin typeface="Arial" charset="0"/>
            </a:endParaRPr>
          </a:p>
        </p:txBody>
      </p:sp>
      <p:sp>
        <p:nvSpPr>
          <p:cNvPr id="10241"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en-US" sz="2400">
                <a:solidFill>
                  <a:srgbClr val="3D85C6"/>
                </a:solidFill>
                <a:latin typeface="Arial" charset="0"/>
              </a:rPr>
              <a:t>Part 1: How to add and edit learners</a:t>
            </a:r>
          </a:p>
        </p:txBody>
      </p:sp>
      <p:sp>
        <p:nvSpPr>
          <p:cNvPr id="10245" name="Text Box 5"/>
          <p:cNvSpPr txBox="1">
            <a:spLocks noChangeArrowheads="1"/>
          </p:cNvSpPr>
          <p:nvPr/>
        </p:nvSpPr>
        <p:spPr bwMode="auto">
          <a:xfrm>
            <a:off x="450850" y="1828800"/>
            <a:ext cx="3800475" cy="4238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a:t>
            </a:r>
            <a:r>
              <a:rPr lang="en-US" sz="1300">
                <a:solidFill>
                  <a:srgbClr val="000000"/>
                </a:solidFill>
                <a:latin typeface="Arial" charset="0"/>
              </a:rPr>
              <a:t> view</a:t>
            </a:r>
            <a:r>
              <a:rPr lang="en-US" sz="1300" i="1">
                <a:solidFill>
                  <a:srgbClr val="000000"/>
                </a:solidFill>
                <a:latin typeface="Arial" charset="0"/>
              </a:rPr>
              <a:t> view, learners as mental notes highlighted</a:t>
            </a:r>
          </a:p>
        </p:txBody>
      </p:sp>
      <p:sp>
        <p:nvSpPr>
          <p:cNvPr id="10246" name="Text Box 6"/>
          <p:cNvSpPr txBox="1">
            <a:spLocks noChangeArrowheads="1"/>
          </p:cNvSpPr>
          <p:nvPr/>
        </p:nvSpPr>
        <p:spPr bwMode="auto">
          <a:xfrm>
            <a:off x="5429250" y="1625600"/>
            <a:ext cx="3200400" cy="4238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add/edit learners view, language icon highlighted</a:t>
            </a:r>
          </a:p>
        </p:txBody>
      </p:sp>
      <p:sp>
        <p:nvSpPr>
          <p:cNvPr id="10247" name="Text Box 7"/>
          <p:cNvSpPr txBox="1">
            <a:spLocks noChangeArrowheads="1"/>
          </p:cNvSpPr>
          <p:nvPr/>
        </p:nvSpPr>
        <p:spPr bwMode="auto">
          <a:xfrm>
            <a:off x="5124450" y="3556000"/>
            <a:ext cx="4329113"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Kişi ekleme/düzenleme bölümünden çıkıp sınıfa dönmek için, sınıf sembolünün üzerine gelip tıklayınız.</a:t>
            </a:r>
            <a:endParaRPr lang="en-US" sz="1300" dirty="0">
              <a:solidFill>
                <a:srgbClr val="000000"/>
              </a:solidFill>
              <a:latin typeface="Arial" charset="0"/>
            </a:endParaRPr>
          </a:p>
        </p:txBody>
      </p:sp>
      <p:sp>
        <p:nvSpPr>
          <p:cNvPr id="10248" name="Text Box 8"/>
          <p:cNvSpPr txBox="1">
            <a:spLocks noChangeArrowheads="1"/>
          </p:cNvSpPr>
          <p:nvPr/>
        </p:nvSpPr>
        <p:spPr bwMode="auto">
          <a:xfrm>
            <a:off x="5124450" y="7010400"/>
            <a:ext cx="4297363" cy="380104"/>
          </a:xfrm>
          <a:prstGeom prst="rect">
            <a:avLst/>
          </a:prstGeom>
          <a:noFill/>
          <a:ln w="9525">
            <a:noFill/>
            <a:miter lim="800000"/>
            <a:headEnd/>
            <a:tailEnd/>
          </a:ln>
          <a:effectLst/>
        </p:spPr>
        <p:txBody>
          <a:bodyPr lIns="0" tIns="0" rIns="0" bIns="0">
            <a:spAutoFit/>
          </a:bodyPr>
          <a:lstStyle/>
          <a:p>
            <a:pPr>
              <a:lnSpc>
                <a:spcPct val="95000"/>
              </a:lnSpc>
            </a:pPr>
            <a:r>
              <a:rPr lang="en-US" sz="1300" dirty="0" smtClean="0">
                <a:solidFill>
                  <a:srgbClr val="000000"/>
                </a:solidFill>
                <a:latin typeface="Arial" charset="0"/>
              </a:rPr>
              <a:t> </a:t>
            </a:r>
            <a:r>
              <a:rPr lang="tr-TR" sz="1300" dirty="0" smtClean="0">
                <a:solidFill>
                  <a:srgbClr val="000000"/>
                </a:solidFill>
                <a:latin typeface="Arial" charset="0"/>
              </a:rPr>
              <a:t>Doğru ikonu bulabilmek için ekranın alt sol ve sağındaki okları kullanabilirisiniz.</a:t>
            </a:r>
            <a:endParaRPr lang="en-US" sz="1300" dirty="0">
              <a:solidFill>
                <a:srgbClr val="000000"/>
              </a:solidFill>
              <a:latin typeface="Arial" charset="0"/>
            </a:endParaRPr>
          </a:p>
        </p:txBody>
      </p:sp>
      <p:pic>
        <p:nvPicPr>
          <p:cNvPr id="10249" name="Picture 9"/>
          <p:cNvPicPr>
            <a:picLocks noChangeAspect="1" noChangeArrowheads="1"/>
          </p:cNvPicPr>
          <p:nvPr/>
        </p:nvPicPr>
        <p:blipFill>
          <a:blip r:embed="rId2" cstate="print"/>
          <a:srcRect/>
          <a:stretch>
            <a:fillRect/>
          </a:stretch>
        </p:blipFill>
        <p:spPr bwMode="auto">
          <a:xfrm>
            <a:off x="304800" y="1828800"/>
            <a:ext cx="4064000" cy="2832100"/>
          </a:xfrm>
          <a:prstGeom prst="rect">
            <a:avLst/>
          </a:prstGeom>
          <a:noFill/>
        </p:spPr>
      </p:pic>
      <p:pic>
        <p:nvPicPr>
          <p:cNvPr id="10250" name="Picture 10"/>
          <p:cNvPicPr>
            <a:picLocks noChangeAspect="1" noChangeArrowheads="1"/>
          </p:cNvPicPr>
          <p:nvPr/>
        </p:nvPicPr>
        <p:blipFill>
          <a:blip r:embed="rId2" cstate="print"/>
          <a:srcRect/>
          <a:stretch>
            <a:fillRect/>
          </a:stretch>
        </p:blipFill>
        <p:spPr bwMode="auto">
          <a:xfrm>
            <a:off x="5080000" y="711200"/>
            <a:ext cx="4064000" cy="2832100"/>
          </a:xfrm>
          <a:prstGeom prst="rect">
            <a:avLst/>
          </a:prstGeom>
          <a:noFill/>
        </p:spPr>
      </p:pic>
      <p:pic>
        <p:nvPicPr>
          <p:cNvPr id="10251" name="Picture 11"/>
          <p:cNvPicPr>
            <a:picLocks noChangeAspect="1" noChangeArrowheads="1"/>
          </p:cNvPicPr>
          <p:nvPr/>
        </p:nvPicPr>
        <p:blipFill>
          <a:blip r:embed="rId3" cstate="print"/>
          <a:srcRect/>
          <a:stretch>
            <a:fillRect/>
          </a:stretch>
        </p:blipFill>
        <p:spPr bwMode="auto">
          <a:xfrm>
            <a:off x="5080000" y="4165600"/>
            <a:ext cx="4064000" cy="2844800"/>
          </a:xfrm>
          <a:prstGeom prst="rect">
            <a:avLst/>
          </a:prstGeom>
          <a:noFill/>
        </p:spPr>
      </p:pic>
      <p:sp>
        <p:nvSpPr>
          <p:cNvPr id="10252" name="Freeform 12"/>
          <p:cNvSpPr>
            <a:spLocks/>
          </p:cNvSpPr>
          <p:nvPr/>
        </p:nvSpPr>
        <p:spPr bwMode="auto">
          <a:xfrm>
            <a:off x="3867150" y="2851150"/>
            <a:ext cx="342900" cy="1431925"/>
          </a:xfrm>
          <a:custGeom>
            <a:avLst/>
            <a:gdLst/>
            <a:ahLst/>
            <a:cxnLst>
              <a:cxn ang="0">
                <a:pos x="6165" y="21600"/>
              </a:cxn>
              <a:cxn ang="0">
                <a:pos x="6165" y="11173"/>
              </a:cxn>
              <a:cxn ang="0">
                <a:pos x="985" y="11173"/>
              </a:cxn>
              <a:cxn ang="0">
                <a:pos x="995" y="10190"/>
              </a:cxn>
              <a:cxn ang="0">
                <a:pos x="11345" y="0"/>
              </a:cxn>
              <a:cxn ang="0">
                <a:pos x="21691" y="10187"/>
              </a:cxn>
              <a:cxn ang="0">
                <a:pos x="21705" y="11173"/>
              </a:cxn>
              <a:cxn ang="0">
                <a:pos x="16526" y="11173"/>
              </a:cxn>
              <a:cxn ang="0">
                <a:pos x="16526" y="21600"/>
              </a:cxn>
              <a:cxn ang="0">
                <a:pos x="6165" y="21600"/>
              </a:cxn>
            </a:cxnLst>
            <a:rect l="0" t="0" r="r" b="b"/>
            <a:pathLst>
              <a:path w="22715" h="21600">
                <a:moveTo>
                  <a:pt x="6165" y="21600"/>
                </a:moveTo>
                <a:lnTo>
                  <a:pt x="6165" y="11173"/>
                </a:lnTo>
                <a:cubicBezTo>
                  <a:pt x="6165" y="11173"/>
                  <a:pt x="1031" y="11188"/>
                  <a:pt x="985" y="11173"/>
                </a:cubicBezTo>
                <a:cubicBezTo>
                  <a:pt x="0" y="11173"/>
                  <a:pt x="995" y="10190"/>
                  <a:pt x="995" y="10190"/>
                </a:cubicBezTo>
                <a:lnTo>
                  <a:pt x="11345" y="0"/>
                </a:lnTo>
                <a:cubicBezTo>
                  <a:pt x="11345" y="0"/>
                  <a:pt x="21669" y="10187"/>
                  <a:pt x="21691" y="10187"/>
                </a:cubicBezTo>
                <a:cubicBezTo>
                  <a:pt x="22715" y="11337"/>
                  <a:pt x="21705" y="11173"/>
                  <a:pt x="21705" y="11173"/>
                </a:cubicBezTo>
                <a:lnTo>
                  <a:pt x="16526" y="11173"/>
                </a:lnTo>
                <a:lnTo>
                  <a:pt x="16526" y="21600"/>
                </a:lnTo>
                <a:lnTo>
                  <a:pt x="6165" y="21600"/>
                </a:lnTo>
                <a:close/>
              </a:path>
            </a:pathLst>
          </a:custGeom>
          <a:solidFill>
            <a:srgbClr val="00FF00"/>
          </a:solidFill>
          <a:ln w="9525">
            <a:solidFill>
              <a:srgbClr val="38761D"/>
            </a:solidFill>
            <a:round/>
            <a:headEnd/>
            <a:tailEnd/>
          </a:ln>
          <a:effectLst/>
        </p:spPr>
        <p:txBody>
          <a:bodyPr/>
          <a:lstStyle/>
          <a:p>
            <a:endParaRPr lang="en-GB"/>
          </a:p>
        </p:txBody>
      </p:sp>
      <p:sp>
        <p:nvSpPr>
          <p:cNvPr id="10253" name="Freeform 13"/>
          <p:cNvSpPr>
            <a:spLocks/>
          </p:cNvSpPr>
          <p:nvPr/>
        </p:nvSpPr>
        <p:spPr bwMode="auto">
          <a:xfrm flipH="1">
            <a:off x="3155950" y="2952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0254" name="Freeform 14"/>
          <p:cNvSpPr>
            <a:spLocks/>
          </p:cNvSpPr>
          <p:nvPr/>
        </p:nvSpPr>
        <p:spPr bwMode="auto">
          <a:xfrm flipH="1">
            <a:off x="8845550" y="2952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0255" name="Freeform 15"/>
          <p:cNvSpPr>
            <a:spLocks/>
          </p:cNvSpPr>
          <p:nvPr/>
        </p:nvSpPr>
        <p:spPr bwMode="auto">
          <a:xfrm flipH="1">
            <a:off x="5187950" y="55943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0256" name="Freeform 16"/>
          <p:cNvSpPr>
            <a:spLocks/>
          </p:cNvSpPr>
          <p:nvPr/>
        </p:nvSpPr>
        <p:spPr bwMode="auto">
          <a:xfrm flipH="1">
            <a:off x="9048750" y="55943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2: Takımları kurma</a:t>
            </a:r>
            <a:endParaRPr lang="en-US" sz="2400" dirty="0">
              <a:solidFill>
                <a:srgbClr val="3D85C6"/>
              </a:solidFill>
              <a:latin typeface="Arial" charset="0"/>
            </a:endParaRPr>
          </a:p>
        </p:txBody>
      </p:sp>
      <p:sp>
        <p:nvSpPr>
          <p:cNvPr id="11269" name="Text Box 5"/>
          <p:cNvSpPr txBox="1">
            <a:spLocks noChangeArrowheads="1"/>
          </p:cNvSpPr>
          <p:nvPr/>
        </p:nvSpPr>
        <p:spPr bwMode="auto">
          <a:xfrm>
            <a:off x="450850" y="25400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full grid </a:t>
            </a:r>
          </a:p>
        </p:txBody>
      </p:sp>
      <p:sp>
        <p:nvSpPr>
          <p:cNvPr id="11270" name="Text Box 6"/>
          <p:cNvSpPr txBox="1">
            <a:spLocks noChangeArrowheads="1"/>
          </p:cNvSpPr>
          <p:nvPr/>
        </p:nvSpPr>
        <p:spPr bwMode="auto">
          <a:xfrm>
            <a:off x="5429250" y="254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team arrangement</a:t>
            </a:r>
          </a:p>
        </p:txBody>
      </p:sp>
      <p:pic>
        <p:nvPicPr>
          <p:cNvPr id="11271" name="Picture 7"/>
          <p:cNvPicPr>
            <a:picLocks noChangeAspect="1" noChangeArrowheads="1"/>
          </p:cNvPicPr>
          <p:nvPr/>
        </p:nvPicPr>
        <p:blipFill>
          <a:blip r:embed="rId2" cstate="print"/>
          <a:srcRect/>
          <a:stretch>
            <a:fillRect/>
          </a:stretch>
        </p:blipFill>
        <p:spPr bwMode="auto">
          <a:xfrm>
            <a:off x="4673600" y="2844800"/>
            <a:ext cx="300038" cy="579438"/>
          </a:xfrm>
          <a:prstGeom prst="rect">
            <a:avLst/>
          </a:prstGeom>
          <a:noFill/>
        </p:spPr>
      </p:pic>
      <p:pic>
        <p:nvPicPr>
          <p:cNvPr id="11272" name="Picture 8"/>
          <p:cNvPicPr>
            <a:picLocks noChangeAspect="1" noChangeArrowheads="1"/>
          </p:cNvPicPr>
          <p:nvPr/>
        </p:nvPicPr>
        <p:blipFill>
          <a:blip r:embed="rId3" cstate="print"/>
          <a:srcRect/>
          <a:stretch>
            <a:fillRect/>
          </a:stretch>
        </p:blipFill>
        <p:spPr bwMode="auto">
          <a:xfrm>
            <a:off x="406400" y="1625600"/>
            <a:ext cx="4064000" cy="2895600"/>
          </a:xfrm>
          <a:prstGeom prst="rect">
            <a:avLst/>
          </a:prstGeom>
          <a:noFill/>
        </p:spPr>
      </p:pic>
      <p:pic>
        <p:nvPicPr>
          <p:cNvPr id="11273" name="Picture 9"/>
          <p:cNvPicPr>
            <a:picLocks noChangeAspect="1" noChangeArrowheads="1"/>
          </p:cNvPicPr>
          <p:nvPr/>
        </p:nvPicPr>
        <p:blipFill>
          <a:blip r:embed="rId4" cstate="print"/>
          <a:srcRect/>
          <a:stretch>
            <a:fillRect/>
          </a:stretch>
        </p:blipFill>
        <p:spPr bwMode="auto">
          <a:xfrm>
            <a:off x="5181600" y="1625600"/>
            <a:ext cx="4064000" cy="2895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 2: Takımları kurma</a:t>
            </a:r>
            <a:endParaRPr lang="en-US" sz="2400" dirty="0">
              <a:solidFill>
                <a:srgbClr val="3D85C6"/>
              </a:solidFill>
              <a:latin typeface="Arial" charset="0"/>
            </a:endParaRPr>
          </a:p>
        </p:txBody>
      </p:sp>
      <p:sp>
        <p:nvSpPr>
          <p:cNvPr id="12290" name="Rectangle 2"/>
          <p:cNvSpPr>
            <a:spLocks noGrp="1" noChangeArrowheads="1"/>
          </p:cNvSpPr>
          <p:nvPr>
            <p:ph type="body" sz="half" idx="1"/>
          </p:nvPr>
        </p:nvSpPr>
        <p:spPr>
          <a:xfrm>
            <a:off x="247650" y="3657600"/>
            <a:ext cx="4560888" cy="663575"/>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Ekranın sağındaki oku kullanarak ve ya ‘yeni grup oluşturma’ butonunu kullanarak doğru ekrana ulaşın.</a:t>
            </a:r>
            <a:endParaRPr lang="en-US" sz="1300" dirty="0">
              <a:solidFill>
                <a:srgbClr val="000000"/>
              </a:solidFill>
              <a:latin typeface="Arial" charset="0"/>
            </a:endParaRPr>
          </a:p>
        </p:txBody>
      </p:sp>
      <p:sp>
        <p:nvSpPr>
          <p:cNvPr id="12291" name="Rectangle 3"/>
          <p:cNvSpPr>
            <a:spLocks noGrp="1" noChangeArrowheads="1"/>
          </p:cNvSpPr>
          <p:nvPr>
            <p:ph type="body" sz="half" idx="2"/>
          </p:nvPr>
        </p:nvSpPr>
        <p:spPr>
          <a:xfrm>
            <a:off x="5327650" y="711200"/>
            <a:ext cx="4589463" cy="6675438"/>
          </a:xfrm>
        </p:spPr>
        <p:txBody>
          <a:bodyPr lIns="0" tIns="0" rIns="0" bIns="0"/>
          <a:lstStyle/>
          <a:p>
            <a:pPr marL="0" indent="0">
              <a:lnSpc>
                <a:spcPct val="95000"/>
              </a:lnSpc>
              <a:spcBef>
                <a:spcPct val="0"/>
              </a:spcBef>
              <a:buFontTx/>
              <a:buNone/>
            </a:pPr>
            <a:endParaRPr lang="en-US" dirty="0"/>
          </a:p>
          <a:p>
            <a:pPr marL="0" indent="0">
              <a:lnSpc>
                <a:spcPct val="95000"/>
              </a:lnSpc>
              <a:spcBef>
                <a:spcPct val="0"/>
              </a:spcBef>
              <a:buFontTx/>
              <a:buNone/>
            </a:pPr>
            <a:r>
              <a:rPr lang="en-US" sz="1300" b="1" dirty="0">
                <a:solidFill>
                  <a:srgbClr val="3D85C6"/>
                </a:solidFill>
                <a:latin typeface="Arial" charset="0"/>
              </a:rPr>
              <a:t> </a:t>
            </a:r>
            <a:endParaRPr lang="en-US" dirty="0"/>
          </a:p>
          <a:p>
            <a:pPr marL="0" indent="0">
              <a:lnSpc>
                <a:spcPct val="95000"/>
              </a:lnSpc>
              <a:spcBef>
                <a:spcPct val="0"/>
              </a:spcBef>
              <a:buFontTx/>
              <a:buNone/>
            </a:pPr>
            <a:r>
              <a:rPr lang="tr-TR" sz="1300" b="1" dirty="0" smtClean="0">
                <a:solidFill>
                  <a:srgbClr val="3D85C6"/>
                </a:solidFill>
                <a:latin typeface="Arial" charset="0"/>
              </a:rPr>
              <a:t>Önce temaları tanıtalım</a:t>
            </a:r>
            <a:endParaRPr lang="en-US" dirty="0"/>
          </a:p>
          <a:p>
            <a:pPr marL="0" indent="0">
              <a:lnSpc>
                <a:spcPct val="95000"/>
              </a:lnSpc>
              <a:spcBef>
                <a:spcPct val="0"/>
              </a:spcBef>
              <a:buFontTx/>
              <a:buNone/>
            </a:pPr>
            <a:r>
              <a:rPr lang="tr-TR" sz="1300" dirty="0" smtClean="0">
                <a:solidFill>
                  <a:srgbClr val="000000"/>
                </a:solidFill>
                <a:latin typeface="Arial" charset="0"/>
              </a:rPr>
              <a:t>Takım çalışmasına başlamadan evvel, temayı genel hatları ile öğrencilere tanıtmak önemlidir.Böylece kendilerini projeye daha tandık hissedebilirler.</a:t>
            </a:r>
            <a:r>
              <a:rPr lang="en-US" sz="1300" dirty="0" smtClean="0">
                <a:solidFill>
                  <a:srgbClr val="000000"/>
                </a:solidFill>
                <a:latin typeface="Arial" charset="0"/>
              </a:rPr>
              <a:t> </a:t>
            </a:r>
            <a:endParaRPr lang="en-US" dirty="0"/>
          </a:p>
          <a:p>
            <a:pPr marL="0" indent="0">
              <a:lnSpc>
                <a:spcPct val="95000"/>
              </a:lnSpc>
              <a:spcBef>
                <a:spcPct val="0"/>
              </a:spcBef>
              <a:buFontTx/>
              <a:buNone/>
            </a:pPr>
            <a:endParaRPr lang="en-US" sz="1300" dirty="0">
              <a:solidFill>
                <a:srgbClr val="000000"/>
              </a:solidFill>
              <a:latin typeface="Arial" charset="0"/>
            </a:endParaRPr>
          </a:p>
          <a:p>
            <a:pPr marL="0" indent="0">
              <a:lnSpc>
                <a:spcPct val="95000"/>
              </a:lnSpc>
              <a:spcBef>
                <a:spcPct val="0"/>
              </a:spcBef>
              <a:buFontTx/>
              <a:buNone/>
            </a:pPr>
            <a:r>
              <a:rPr lang="tr-TR" sz="1300" b="1" dirty="0" smtClean="0">
                <a:solidFill>
                  <a:srgbClr val="3D85C6"/>
                </a:solidFill>
                <a:latin typeface="Arial" charset="0"/>
              </a:rPr>
              <a:t> Konu gerekememektedir</a:t>
            </a:r>
            <a:endParaRPr lang="en-US" dirty="0"/>
          </a:p>
          <a:p>
            <a:pPr marL="0" indent="0">
              <a:lnSpc>
                <a:spcPct val="95000"/>
              </a:lnSpc>
              <a:spcBef>
                <a:spcPct val="0"/>
              </a:spcBef>
              <a:buFontTx/>
              <a:buNone/>
            </a:pPr>
            <a:r>
              <a:rPr lang="tr-TR" sz="1300" dirty="0" smtClean="0">
                <a:solidFill>
                  <a:srgbClr val="000000"/>
                </a:solidFill>
                <a:latin typeface="Arial" charset="0"/>
              </a:rPr>
              <a:t>Eğer takımları öğrencilerin belirli özelliklerine göre oluşturmaya karar verdiyseniz, konunun oylanması ve seçilmesi kısmını atlayabilirsiniz.</a:t>
            </a:r>
            <a:endParaRPr lang="en-US" dirty="0"/>
          </a:p>
          <a:p>
            <a:pPr marL="0" indent="0">
              <a:lnSpc>
                <a:spcPct val="95000"/>
              </a:lnSpc>
              <a:spcBef>
                <a:spcPct val="0"/>
              </a:spcBef>
              <a:buFontTx/>
              <a:buNone/>
            </a:pPr>
            <a:endParaRPr lang="en-US" sz="1300" dirty="0">
              <a:solidFill>
                <a:srgbClr val="000000"/>
              </a:solidFill>
              <a:latin typeface="Arial" charset="0"/>
            </a:endParaRPr>
          </a:p>
          <a:p>
            <a:pPr marL="0" indent="0">
              <a:lnSpc>
                <a:spcPct val="95000"/>
              </a:lnSpc>
              <a:spcBef>
                <a:spcPct val="0"/>
              </a:spcBef>
              <a:buFontTx/>
              <a:buNone/>
            </a:pPr>
            <a:r>
              <a:rPr lang="tr-TR" sz="1300" b="1" dirty="0" smtClean="0">
                <a:solidFill>
                  <a:srgbClr val="3D85C6"/>
                </a:solidFill>
                <a:latin typeface="Arial" charset="0"/>
              </a:rPr>
              <a:t>Öğrencilerin fikrini alma</a:t>
            </a:r>
            <a:endParaRPr lang="en-US" dirty="0"/>
          </a:p>
          <a:p>
            <a:pPr marL="0" indent="0">
              <a:lnSpc>
                <a:spcPct val="95000"/>
              </a:lnSpc>
              <a:spcBef>
                <a:spcPct val="0"/>
              </a:spcBef>
              <a:buFontTx/>
              <a:buNone/>
            </a:pPr>
            <a:r>
              <a:rPr lang="tr-TR" sz="1300" dirty="0" smtClean="0">
                <a:solidFill>
                  <a:srgbClr val="000000"/>
                </a:solidFill>
                <a:latin typeface="Arial" charset="0"/>
              </a:rPr>
              <a:t>Her bir takıma konu önermek yerine, kendi ilgi alanlarına göre konu önermelerini talep edebilirisiniz.Önerilerinin müfredata uygunluğu ve amaca hizmet ediş kalitesini belirlemek öğretmenin </a:t>
            </a:r>
            <a:r>
              <a:rPr lang="tr-TR" sz="1300" dirty="0" err="1" smtClean="0">
                <a:solidFill>
                  <a:srgbClr val="000000"/>
                </a:solidFill>
                <a:latin typeface="Arial" charset="0"/>
              </a:rPr>
              <a:t>insiyatif</a:t>
            </a:r>
            <a:r>
              <a:rPr lang="tr-TR" sz="1300" dirty="0" smtClean="0">
                <a:solidFill>
                  <a:srgbClr val="000000"/>
                </a:solidFill>
                <a:latin typeface="Arial" charset="0"/>
              </a:rPr>
              <a:t> kullanması ile gerçekleşir.</a:t>
            </a:r>
            <a:r>
              <a:rPr lang="en-US" sz="1300" dirty="0" smtClean="0">
                <a:solidFill>
                  <a:srgbClr val="000000"/>
                </a:solidFill>
                <a:latin typeface="Arial" charset="0"/>
              </a:rPr>
              <a:t> </a:t>
            </a:r>
            <a:r>
              <a:rPr lang="tr-TR" sz="1300" dirty="0" smtClean="0">
                <a:solidFill>
                  <a:srgbClr val="000000"/>
                </a:solidFill>
                <a:latin typeface="Arial" charset="0"/>
              </a:rPr>
              <a:t>Takım sayısından fazla sayıda öneri topladığınızda, aralarından seçim yapılması kolaylaşacaktır.</a:t>
            </a:r>
            <a:endParaRPr lang="en-US" dirty="0"/>
          </a:p>
          <a:p>
            <a:pPr marL="0" indent="0">
              <a:lnSpc>
                <a:spcPct val="95000"/>
              </a:lnSpc>
              <a:spcBef>
                <a:spcPct val="0"/>
              </a:spcBef>
              <a:buFontTx/>
              <a:buNone/>
            </a:pPr>
            <a:endParaRPr lang="en-US" sz="1300" b="1" dirty="0">
              <a:solidFill>
                <a:srgbClr val="000000"/>
              </a:solidFill>
              <a:latin typeface="Arial" charset="0"/>
            </a:endParaRPr>
          </a:p>
          <a:p>
            <a:pPr marL="0" indent="0">
              <a:lnSpc>
                <a:spcPct val="95000"/>
              </a:lnSpc>
              <a:spcBef>
                <a:spcPct val="0"/>
              </a:spcBef>
              <a:buFontTx/>
              <a:buNone/>
            </a:pPr>
            <a:r>
              <a:rPr lang="tr-TR" sz="1300" b="1" dirty="0" smtClean="0">
                <a:solidFill>
                  <a:srgbClr val="3D85C6"/>
                </a:solidFill>
                <a:latin typeface="Arial" charset="0"/>
              </a:rPr>
              <a:t>Takımın büyüklüğüne karar verme</a:t>
            </a:r>
            <a:endParaRPr lang="en-US" dirty="0"/>
          </a:p>
          <a:p>
            <a:pPr marL="0" indent="0">
              <a:lnSpc>
                <a:spcPct val="95000"/>
              </a:lnSpc>
              <a:spcBef>
                <a:spcPct val="0"/>
              </a:spcBef>
              <a:buFontTx/>
              <a:buNone/>
            </a:pPr>
            <a:r>
              <a:rPr lang="tr-TR" sz="1300" dirty="0" err="1" smtClean="0">
                <a:solidFill>
                  <a:srgbClr val="000000"/>
                </a:solidFill>
                <a:latin typeface="Arial" charset="0"/>
              </a:rPr>
              <a:t>TeamUp</a:t>
            </a:r>
            <a:r>
              <a:rPr lang="tr-TR" sz="1300" dirty="0" smtClean="0">
                <a:solidFill>
                  <a:srgbClr val="000000"/>
                </a:solidFill>
                <a:latin typeface="Arial" charset="0"/>
              </a:rPr>
              <a:t> tarafından otomatik olarak 4’erli gruplar oluşturulmaktadır.</a:t>
            </a:r>
            <a:r>
              <a:rPr lang="en-US" sz="1300" dirty="0" smtClean="0">
                <a:solidFill>
                  <a:srgbClr val="000000"/>
                </a:solidFill>
                <a:latin typeface="Arial" charset="0"/>
              </a:rPr>
              <a:t> </a:t>
            </a:r>
            <a:r>
              <a:rPr lang="tr-TR" sz="1300" dirty="0" smtClean="0">
                <a:solidFill>
                  <a:srgbClr val="000000"/>
                </a:solidFill>
                <a:latin typeface="Arial" charset="0"/>
              </a:rPr>
              <a:t>Ve bu rakam,çoğunlukla, ideal sayıdır.</a:t>
            </a:r>
            <a:r>
              <a:rPr lang="en-US" sz="1300" dirty="0" smtClean="0">
                <a:solidFill>
                  <a:srgbClr val="000000"/>
                </a:solidFill>
                <a:latin typeface="Arial" charset="0"/>
              </a:rPr>
              <a:t> </a:t>
            </a:r>
            <a:r>
              <a:rPr lang="tr-TR" sz="1300" dirty="0" smtClean="0">
                <a:solidFill>
                  <a:srgbClr val="000000"/>
                </a:solidFill>
                <a:latin typeface="Arial" charset="0"/>
              </a:rPr>
              <a:t>Sınıf(</a:t>
            </a:r>
            <a:r>
              <a:rPr lang="tr-TR" sz="1300" dirty="0" err="1" smtClean="0">
                <a:solidFill>
                  <a:srgbClr val="000000"/>
                </a:solidFill>
                <a:latin typeface="Arial" charset="0"/>
              </a:rPr>
              <a:t>class</a:t>
            </a:r>
            <a:r>
              <a:rPr lang="tr-TR" sz="1300" dirty="0" smtClean="0">
                <a:solidFill>
                  <a:srgbClr val="000000"/>
                </a:solidFill>
                <a:latin typeface="Arial" charset="0"/>
              </a:rPr>
              <a:t>) alanının içinde bulunan ‘seçenekler/</a:t>
            </a:r>
            <a:r>
              <a:rPr lang="tr-TR" sz="1300" dirty="0" err="1" smtClean="0">
                <a:solidFill>
                  <a:srgbClr val="000000"/>
                </a:solidFill>
                <a:latin typeface="Arial" charset="0"/>
              </a:rPr>
              <a:t>options</a:t>
            </a:r>
            <a:r>
              <a:rPr lang="tr-TR" sz="1300" dirty="0" smtClean="0">
                <a:solidFill>
                  <a:srgbClr val="000000"/>
                </a:solidFill>
                <a:latin typeface="Arial" charset="0"/>
              </a:rPr>
              <a:t>’ kısmından,arzu edilen rakam yeniden seçilebilir.</a:t>
            </a:r>
            <a:r>
              <a:rPr lang="en-US" sz="1300" dirty="0" smtClean="0">
                <a:solidFill>
                  <a:srgbClr val="000000"/>
                </a:solidFill>
                <a:latin typeface="Arial" charset="0"/>
              </a:rPr>
              <a:t> </a:t>
            </a:r>
            <a:endParaRPr lang="en-US" dirty="0"/>
          </a:p>
          <a:p>
            <a:pPr marL="0" indent="0">
              <a:lnSpc>
                <a:spcPct val="95000"/>
              </a:lnSpc>
              <a:spcBef>
                <a:spcPct val="0"/>
              </a:spcBef>
              <a:buFontTx/>
              <a:buNone/>
            </a:pPr>
            <a:endParaRPr lang="en-US" sz="1300" dirty="0">
              <a:solidFill>
                <a:srgbClr val="000000"/>
              </a:solidFill>
              <a:latin typeface="Arial" charset="0"/>
            </a:endParaRPr>
          </a:p>
          <a:p>
            <a:pPr marL="0" indent="0">
              <a:lnSpc>
                <a:spcPct val="95000"/>
              </a:lnSpc>
              <a:spcBef>
                <a:spcPct val="0"/>
              </a:spcBef>
              <a:buFontTx/>
              <a:buNone/>
            </a:pPr>
            <a:r>
              <a:rPr lang="tr-TR" sz="1300" b="1" dirty="0" smtClean="0">
                <a:solidFill>
                  <a:srgbClr val="3D85C6"/>
                </a:solidFill>
                <a:latin typeface="Arial" charset="0"/>
              </a:rPr>
              <a:t>Rastlantısal(seçkisiz) gruplama</a:t>
            </a:r>
            <a:endParaRPr lang="en-US" dirty="0"/>
          </a:p>
          <a:p>
            <a:pPr marL="0" indent="0">
              <a:lnSpc>
                <a:spcPct val="95000"/>
              </a:lnSpc>
              <a:spcBef>
                <a:spcPct val="0"/>
              </a:spcBef>
              <a:buFontTx/>
              <a:buNone/>
            </a:pPr>
            <a:r>
              <a:rPr lang="tr-TR" sz="1300" dirty="0" smtClean="0">
                <a:solidFill>
                  <a:srgbClr val="000000"/>
                </a:solidFill>
                <a:latin typeface="Arial" charset="0"/>
              </a:rPr>
              <a:t>Takım oluşturma sihirbazını kullanmadan, sayfanın tepesindeki ‘takımlar/</a:t>
            </a:r>
            <a:r>
              <a:rPr lang="tr-TR" sz="1300" dirty="0" err="1" smtClean="0">
                <a:solidFill>
                  <a:srgbClr val="000000"/>
                </a:solidFill>
                <a:latin typeface="Arial" charset="0"/>
              </a:rPr>
              <a:t>teams</a:t>
            </a:r>
            <a:r>
              <a:rPr lang="tr-TR" sz="1300" dirty="0" smtClean="0">
                <a:solidFill>
                  <a:srgbClr val="000000"/>
                </a:solidFill>
                <a:latin typeface="Arial" charset="0"/>
              </a:rPr>
              <a:t>’  sembolüne tıklayarak seçkisiz gruplar oluşturulabilir. Bu,grup oluşturmanın en hızlı yoludur. Bu takımlar, seçenekler bölümünde bulunan ‘takımları sıfırla(</a:t>
            </a:r>
            <a:r>
              <a:rPr lang="tr-TR" sz="1300" dirty="0" err="1" smtClean="0">
                <a:solidFill>
                  <a:srgbClr val="000000"/>
                </a:solidFill>
                <a:latin typeface="Arial" charset="0"/>
              </a:rPr>
              <a:t>reset</a:t>
            </a:r>
            <a:r>
              <a:rPr lang="tr-TR" sz="1300" dirty="0" smtClean="0">
                <a:solidFill>
                  <a:srgbClr val="000000"/>
                </a:solidFill>
                <a:latin typeface="Arial" charset="0"/>
              </a:rPr>
              <a:t>)’ butonu ile silinebilir.</a:t>
            </a:r>
            <a:endParaRPr lang="en-US" dirty="0"/>
          </a:p>
        </p:txBody>
      </p:sp>
      <p:sp>
        <p:nvSpPr>
          <p:cNvPr id="12293"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full grid, arrow and start new teams highlighted</a:t>
            </a:r>
          </a:p>
        </p:txBody>
      </p:sp>
      <p:sp>
        <p:nvSpPr>
          <p:cNvPr id="12294"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a:solidFill>
                  <a:srgbClr val="000000"/>
                </a:solidFill>
                <a:latin typeface="Arial" charset="0"/>
              </a:rPr>
              <a:t>enter topic </a:t>
            </a:r>
          </a:p>
        </p:txBody>
      </p:sp>
      <p:sp>
        <p:nvSpPr>
          <p:cNvPr id="12295" name="Text Box 7"/>
          <p:cNvSpPr txBox="1">
            <a:spLocks noChangeArrowheads="1"/>
          </p:cNvSpPr>
          <p:nvPr/>
        </p:nvSpPr>
        <p:spPr bwMode="auto">
          <a:xfrm>
            <a:off x="244475" y="7004050"/>
            <a:ext cx="4103688" cy="380104"/>
          </a:xfrm>
          <a:prstGeom prst="rect">
            <a:avLst/>
          </a:prstGeom>
          <a:noFill/>
          <a:ln w="9525">
            <a:noFill/>
            <a:miter lim="800000"/>
            <a:headEnd/>
            <a:tailEnd/>
          </a:ln>
          <a:effectLst/>
        </p:spPr>
        <p:txBody>
          <a:bodyPr lIns="0" tIns="0" rIns="0" bIns="0">
            <a:spAutoFit/>
          </a:bodyPr>
          <a:lstStyle/>
          <a:p>
            <a:pPr>
              <a:lnSpc>
                <a:spcPct val="95000"/>
              </a:lnSpc>
            </a:pPr>
            <a:r>
              <a:rPr lang="tr-TR" sz="1300" dirty="0" smtClean="0">
                <a:solidFill>
                  <a:srgbClr val="000000"/>
                </a:solidFill>
                <a:latin typeface="Arial" charset="0"/>
              </a:rPr>
              <a:t> Öğrencilerin seçebilmesi en fazla 10adet  olmak üzere konu başlığı girin.</a:t>
            </a:r>
            <a:endParaRPr lang="en-US" sz="1300" dirty="0">
              <a:solidFill>
                <a:srgbClr val="000000"/>
              </a:solidFill>
              <a:latin typeface="Arial" charset="0"/>
            </a:endParaRPr>
          </a:p>
        </p:txBody>
      </p:sp>
      <p:pic>
        <p:nvPicPr>
          <p:cNvPr id="12296" name="Picture 8"/>
          <p:cNvPicPr>
            <a:picLocks noChangeAspect="1" noChangeArrowheads="1"/>
          </p:cNvPicPr>
          <p:nvPr/>
        </p:nvPicPr>
        <p:blipFill>
          <a:blip r:embed="rId2" cstate="print"/>
          <a:srcRect/>
          <a:stretch>
            <a:fillRect/>
          </a:stretch>
        </p:blipFill>
        <p:spPr bwMode="auto">
          <a:xfrm>
            <a:off x="304800" y="4064000"/>
            <a:ext cx="4064000" cy="2908300"/>
          </a:xfrm>
          <a:prstGeom prst="rect">
            <a:avLst/>
          </a:prstGeom>
          <a:noFill/>
        </p:spPr>
      </p:pic>
      <p:pic>
        <p:nvPicPr>
          <p:cNvPr id="12297" name="Picture 9"/>
          <p:cNvPicPr>
            <a:picLocks noChangeAspect="1" noChangeArrowheads="1"/>
          </p:cNvPicPr>
          <p:nvPr/>
        </p:nvPicPr>
        <p:blipFill>
          <a:blip r:embed="rId3" cstate="print"/>
          <a:srcRect/>
          <a:stretch>
            <a:fillRect/>
          </a:stretch>
        </p:blipFill>
        <p:spPr bwMode="auto">
          <a:xfrm>
            <a:off x="304800" y="711200"/>
            <a:ext cx="4064000" cy="2895600"/>
          </a:xfrm>
          <a:prstGeom prst="rect">
            <a:avLst/>
          </a:prstGeom>
          <a:noFill/>
        </p:spPr>
      </p:pic>
      <p:sp>
        <p:nvSpPr>
          <p:cNvPr id="12298" name="Freeform 10"/>
          <p:cNvSpPr>
            <a:spLocks/>
          </p:cNvSpPr>
          <p:nvPr/>
        </p:nvSpPr>
        <p:spPr bwMode="auto">
          <a:xfrm flipH="1">
            <a:off x="4273550" y="2444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2299" name="Freeform 11"/>
          <p:cNvSpPr>
            <a:spLocks/>
          </p:cNvSpPr>
          <p:nvPr/>
        </p:nvSpPr>
        <p:spPr bwMode="auto">
          <a:xfrm flipH="1">
            <a:off x="2952750" y="31559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2300" name="Freeform 12"/>
          <p:cNvSpPr>
            <a:spLocks/>
          </p:cNvSpPr>
          <p:nvPr/>
        </p:nvSpPr>
        <p:spPr bwMode="auto">
          <a:xfrm flipH="1">
            <a:off x="1327150" y="44767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6063" y="301625"/>
            <a:ext cx="5743575" cy="455613"/>
          </a:xfrm>
        </p:spPr>
        <p:txBody>
          <a:bodyPr lIns="0" tIns="0" rIns="0" bIns="0" anchor="t"/>
          <a:lstStyle/>
          <a:p>
            <a:pPr algn="l">
              <a:lnSpc>
                <a:spcPct val="95000"/>
              </a:lnSpc>
            </a:pPr>
            <a:r>
              <a:rPr lang="tr-TR" sz="2400" dirty="0" smtClean="0">
                <a:solidFill>
                  <a:srgbClr val="3D85C6"/>
                </a:solidFill>
                <a:latin typeface="Arial" charset="0"/>
              </a:rPr>
              <a:t>Bölüm2: Takım oluşturma</a:t>
            </a:r>
            <a:endParaRPr lang="en-US" sz="2400" dirty="0">
              <a:solidFill>
                <a:srgbClr val="3D85C6"/>
              </a:solidFill>
              <a:latin typeface="Arial" charset="0"/>
            </a:endParaRPr>
          </a:p>
        </p:txBody>
      </p:sp>
      <p:sp>
        <p:nvSpPr>
          <p:cNvPr id="13314" name="Rectangle 2"/>
          <p:cNvSpPr>
            <a:spLocks noGrp="1" noChangeArrowheads="1"/>
          </p:cNvSpPr>
          <p:nvPr>
            <p:ph type="body" sz="half" idx="1"/>
          </p:nvPr>
        </p:nvSpPr>
        <p:spPr>
          <a:xfrm>
            <a:off x="144463" y="3665984"/>
            <a:ext cx="4503489" cy="512316"/>
          </a:xfrm>
        </p:spPr>
        <p:txBody>
          <a:bodyPr lIns="0" tIns="0" rIns="0" bIns="0"/>
          <a:lstStyle/>
          <a:p>
            <a:pPr marL="0" indent="0">
              <a:lnSpc>
                <a:spcPct val="95000"/>
              </a:lnSpc>
              <a:spcBef>
                <a:spcPct val="0"/>
              </a:spcBef>
              <a:buFontTx/>
              <a:buNone/>
            </a:pPr>
            <a:r>
              <a:rPr lang="tr-TR" sz="1300" dirty="0" smtClean="0">
                <a:solidFill>
                  <a:srgbClr val="000000"/>
                </a:solidFill>
                <a:latin typeface="Arial" charset="0"/>
              </a:rPr>
              <a:t>Öğrenciler seçtikleri konunu yanına kendi profil resimlerini sürükleyerek seçimlerini belli ederler. Her öğrencinin 3 oy hakkı vardır.</a:t>
            </a:r>
            <a:endParaRPr lang="en-US" sz="1300" dirty="0">
              <a:solidFill>
                <a:srgbClr val="000000"/>
              </a:solidFill>
              <a:latin typeface="Arial" charset="0"/>
            </a:endParaRPr>
          </a:p>
        </p:txBody>
      </p:sp>
      <p:sp>
        <p:nvSpPr>
          <p:cNvPr id="13315" name="Rectangle 3"/>
          <p:cNvSpPr>
            <a:spLocks noGrp="1" noChangeArrowheads="1"/>
          </p:cNvSpPr>
          <p:nvPr>
            <p:ph type="body" sz="half" idx="2"/>
          </p:nvPr>
        </p:nvSpPr>
        <p:spPr>
          <a:xfrm>
            <a:off x="4791968" y="929680"/>
            <a:ext cx="4589463" cy="5495925"/>
          </a:xfrm>
        </p:spPr>
        <p:txBody>
          <a:bodyPr lIns="0" tIns="0" rIns="0" bIns="0"/>
          <a:lstStyle/>
          <a:p>
            <a:pPr marL="0" indent="0">
              <a:lnSpc>
                <a:spcPct val="95000"/>
              </a:lnSpc>
              <a:spcBef>
                <a:spcPct val="0"/>
              </a:spcBef>
              <a:buFontTx/>
              <a:buNone/>
            </a:pPr>
            <a:r>
              <a:rPr lang="tr-TR" sz="1400" b="1" dirty="0" smtClean="0">
                <a:solidFill>
                  <a:srgbClr val="3D85C6"/>
                </a:solidFill>
                <a:latin typeface="Arial" charset="0"/>
              </a:rPr>
              <a:t>Sınıfta bir konu seçebilme</a:t>
            </a:r>
            <a:endParaRPr lang="en-US" sz="1400" dirty="0"/>
          </a:p>
          <a:p>
            <a:pPr marL="0" indent="0">
              <a:lnSpc>
                <a:spcPct val="95000"/>
              </a:lnSpc>
              <a:spcBef>
                <a:spcPct val="0"/>
              </a:spcBef>
              <a:buFontTx/>
              <a:buNone/>
            </a:pPr>
            <a:r>
              <a:rPr lang="tr-TR" sz="1400" dirty="0" smtClean="0">
                <a:solidFill>
                  <a:srgbClr val="000000"/>
                </a:solidFill>
                <a:latin typeface="Arial" charset="0"/>
              </a:rPr>
              <a:t>Öğrenciler seçimlerini yapabilmek için; </a:t>
            </a:r>
            <a:r>
              <a:rPr lang="tr-TR" sz="1400" dirty="0" err="1" smtClean="0">
                <a:solidFill>
                  <a:srgbClr val="000000"/>
                </a:solidFill>
                <a:latin typeface="Arial" charset="0"/>
              </a:rPr>
              <a:t>inter</a:t>
            </a:r>
            <a:r>
              <a:rPr lang="tr-TR" sz="1400" dirty="0" smtClean="0">
                <a:solidFill>
                  <a:srgbClr val="000000"/>
                </a:solidFill>
                <a:latin typeface="Arial" charset="0"/>
              </a:rPr>
              <a:t>-aktif beyaz tahtaya gelerek işlem yapabilir, kendi cevaplama sistemlerini kullanabilir, ya da dizüstü bilgisayarları ve </a:t>
            </a:r>
            <a:r>
              <a:rPr lang="tr-TR" sz="1400" dirty="0" err="1" smtClean="0">
                <a:solidFill>
                  <a:srgbClr val="000000"/>
                </a:solidFill>
                <a:latin typeface="Arial" charset="0"/>
              </a:rPr>
              <a:t>smart</a:t>
            </a:r>
            <a:r>
              <a:rPr lang="tr-TR" sz="1400" dirty="0" smtClean="0">
                <a:solidFill>
                  <a:srgbClr val="000000"/>
                </a:solidFill>
                <a:latin typeface="Arial" charset="0"/>
              </a:rPr>
              <a:t> telefonları aracılığıyla seçimlerini yapabilirler. Ayrıca, öğrencilerin yorumlarına dayanarak öğretmen tarafından da seçim yapılabilir.</a:t>
            </a:r>
            <a:endParaRPr lang="en-US" sz="1400" dirty="0"/>
          </a:p>
          <a:p>
            <a:pPr marL="0" indent="0">
              <a:lnSpc>
                <a:spcPct val="95000"/>
              </a:lnSpc>
              <a:spcBef>
                <a:spcPct val="0"/>
              </a:spcBef>
              <a:buFontTx/>
              <a:buNone/>
            </a:pPr>
            <a:r>
              <a:rPr lang="en-US" sz="1400" dirty="0">
                <a:solidFill>
                  <a:srgbClr val="000000"/>
                </a:solidFill>
                <a:latin typeface="Arial" charset="0"/>
              </a:rPr>
              <a:t> </a:t>
            </a:r>
            <a:endParaRPr lang="en-US" sz="1400" dirty="0"/>
          </a:p>
          <a:p>
            <a:pPr marL="0" indent="0">
              <a:lnSpc>
                <a:spcPct val="95000"/>
              </a:lnSpc>
              <a:spcBef>
                <a:spcPct val="0"/>
              </a:spcBef>
              <a:buFontTx/>
              <a:buNone/>
            </a:pPr>
            <a:r>
              <a:rPr lang="tr-TR" sz="1400" b="1" dirty="0" smtClean="0">
                <a:solidFill>
                  <a:srgbClr val="3D85C6"/>
                </a:solidFill>
                <a:latin typeface="Arial" charset="0"/>
              </a:rPr>
              <a:t>Geçersiz oy ve devamsız öğrenci için seçim yapılması</a:t>
            </a:r>
            <a:endParaRPr lang="en-US" sz="1400" dirty="0"/>
          </a:p>
          <a:p>
            <a:pPr marL="0" indent="0">
              <a:lnSpc>
                <a:spcPct val="95000"/>
              </a:lnSpc>
              <a:spcBef>
                <a:spcPct val="0"/>
              </a:spcBef>
              <a:buFontTx/>
              <a:buNone/>
            </a:pPr>
            <a:r>
              <a:rPr lang="tr-TR" sz="1400" dirty="0" err="1" smtClean="0">
                <a:solidFill>
                  <a:srgbClr val="000000"/>
                </a:solidFill>
                <a:latin typeface="Arial" charset="0"/>
              </a:rPr>
              <a:t>TeamUp</a:t>
            </a:r>
            <a:r>
              <a:rPr lang="tr-TR" sz="1400" dirty="0" smtClean="0">
                <a:solidFill>
                  <a:srgbClr val="000000"/>
                </a:solidFill>
                <a:latin typeface="Arial" charset="0"/>
              </a:rPr>
              <a:t> aracına giriş yapabilen herkes oyları dağıtarak şekillendirebilir. Bu durumda, o gün okulda olmayan öğrenci adına  da bilgi sahibi herhangi bir başka öğrencinin seçim yapması mümkün kılınabilir.</a:t>
            </a:r>
            <a:endParaRPr lang="en-US" sz="1400" dirty="0"/>
          </a:p>
          <a:p>
            <a:pPr marL="0" indent="0">
              <a:lnSpc>
                <a:spcPct val="95000"/>
              </a:lnSpc>
              <a:spcBef>
                <a:spcPct val="0"/>
              </a:spcBef>
              <a:buFontTx/>
              <a:buNone/>
            </a:pPr>
            <a:endParaRPr lang="en-US" sz="1400" dirty="0">
              <a:solidFill>
                <a:srgbClr val="000000"/>
              </a:solidFill>
              <a:latin typeface="Arial" charset="0"/>
            </a:endParaRPr>
          </a:p>
          <a:p>
            <a:pPr marL="0" indent="0">
              <a:lnSpc>
                <a:spcPct val="95000"/>
              </a:lnSpc>
              <a:spcBef>
                <a:spcPct val="0"/>
              </a:spcBef>
              <a:buFontTx/>
              <a:buNone/>
            </a:pPr>
            <a:r>
              <a:rPr lang="tr-TR" sz="1400" b="1" dirty="0" smtClean="0">
                <a:solidFill>
                  <a:srgbClr val="3D85C6"/>
                </a:solidFill>
                <a:latin typeface="Arial" charset="0"/>
              </a:rPr>
              <a:t>Tutulmayan konuların çıkartılması</a:t>
            </a:r>
            <a:endParaRPr lang="en-US" sz="1400" dirty="0"/>
          </a:p>
          <a:p>
            <a:pPr marL="0" indent="0">
              <a:lnSpc>
                <a:spcPct val="95000"/>
              </a:lnSpc>
              <a:spcBef>
                <a:spcPct val="0"/>
              </a:spcBef>
              <a:buFontTx/>
              <a:buNone/>
            </a:pPr>
            <a:r>
              <a:rPr lang="tr-TR" sz="1400" dirty="0" smtClean="0">
                <a:solidFill>
                  <a:srgbClr val="000000"/>
                </a:solidFill>
                <a:latin typeface="Arial" charset="0"/>
              </a:rPr>
              <a:t>Konulardan birinin rağbet görmemesi durumunda, öğretmen konuyu çıkartabilir ve yahut yenisi ile değiştirebilir. Bu durumda, öğrenciler de seçimlerini yenileyebilirler. Seçilmeyen konular, takımların oluşturulması safhasında görmezden gelinir.</a:t>
            </a:r>
            <a:endParaRPr lang="en-US" sz="1400" dirty="0">
              <a:solidFill>
                <a:srgbClr val="000000"/>
              </a:solidFill>
              <a:latin typeface="Arial" charset="0"/>
            </a:endParaRPr>
          </a:p>
        </p:txBody>
      </p:sp>
      <p:sp>
        <p:nvSpPr>
          <p:cNvPr id="13317" name="Text Box 5"/>
          <p:cNvSpPr txBox="1">
            <a:spLocks noChangeArrowheads="1"/>
          </p:cNvSpPr>
          <p:nvPr/>
        </p:nvSpPr>
        <p:spPr bwMode="auto">
          <a:xfrm>
            <a:off x="450850" y="1930400"/>
            <a:ext cx="3800475" cy="284163"/>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vote</a:t>
            </a:r>
          </a:p>
        </p:txBody>
      </p:sp>
      <p:sp>
        <p:nvSpPr>
          <p:cNvPr id="13318" name="Text Box 6"/>
          <p:cNvSpPr txBox="1">
            <a:spLocks noChangeArrowheads="1"/>
          </p:cNvSpPr>
          <p:nvPr/>
        </p:nvSpPr>
        <p:spPr bwMode="auto">
          <a:xfrm>
            <a:off x="552450" y="5080000"/>
            <a:ext cx="3200400" cy="381000"/>
          </a:xfrm>
          <a:prstGeom prst="rect">
            <a:avLst/>
          </a:prstGeom>
          <a:noFill/>
          <a:ln w="9525">
            <a:noFill/>
            <a:miter lim="800000"/>
            <a:headEnd/>
            <a:tailEnd/>
          </a:ln>
          <a:effectLst/>
        </p:spPr>
        <p:txBody>
          <a:bodyPr lIns="0" tIns="0" rIns="0" bIns="0">
            <a:spAutoFit/>
          </a:bodyPr>
          <a:lstStyle/>
          <a:p>
            <a:pPr>
              <a:lnSpc>
                <a:spcPct val="95000"/>
              </a:lnSpc>
            </a:pPr>
            <a:r>
              <a:rPr lang="en-US" sz="1300" i="1">
                <a:solidFill>
                  <a:srgbClr val="000000"/>
                </a:solidFill>
                <a:latin typeface="Arial" charset="0"/>
              </a:rPr>
              <a:t>vote, highlighted arrows</a:t>
            </a:r>
          </a:p>
        </p:txBody>
      </p:sp>
      <p:sp>
        <p:nvSpPr>
          <p:cNvPr id="13319" name="Text Box 7"/>
          <p:cNvSpPr txBox="1">
            <a:spLocks noChangeArrowheads="1"/>
          </p:cNvSpPr>
          <p:nvPr/>
        </p:nvSpPr>
        <p:spPr bwMode="auto">
          <a:xfrm>
            <a:off x="247650" y="6690320"/>
            <a:ext cx="4210050" cy="570156"/>
          </a:xfrm>
          <a:prstGeom prst="rect">
            <a:avLst/>
          </a:prstGeom>
          <a:noFill/>
          <a:ln w="9525">
            <a:noFill/>
            <a:miter lim="800000"/>
            <a:headEnd/>
            <a:tailEnd/>
          </a:ln>
          <a:effectLst/>
        </p:spPr>
        <p:txBody>
          <a:bodyPr wrap="square" lIns="0" tIns="0" rIns="0" bIns="0">
            <a:spAutoFit/>
          </a:bodyPr>
          <a:lstStyle/>
          <a:p>
            <a:pPr>
              <a:lnSpc>
                <a:spcPct val="95000"/>
              </a:lnSpc>
            </a:pPr>
            <a:r>
              <a:rPr lang="tr-TR" sz="1300" dirty="0" smtClean="0">
                <a:solidFill>
                  <a:srgbClr val="000000"/>
                </a:solidFill>
                <a:latin typeface="Arial" charset="0"/>
              </a:rPr>
              <a:t>Oylama işlemi bitince ekranın sağ ortasındaki oka basılır. Aynı hizadaki sol ok, sınıf görüntüsüne geri dönebilmenizi sağlar.</a:t>
            </a:r>
            <a:endParaRPr lang="en-US" sz="1300" dirty="0">
              <a:solidFill>
                <a:srgbClr val="000000"/>
              </a:solidFill>
              <a:latin typeface="Arial" charset="0"/>
            </a:endParaRPr>
          </a:p>
        </p:txBody>
      </p:sp>
      <p:pic>
        <p:nvPicPr>
          <p:cNvPr id="13320" name="Picture 8"/>
          <p:cNvPicPr>
            <a:picLocks noChangeAspect="1" noChangeArrowheads="1"/>
          </p:cNvPicPr>
          <p:nvPr/>
        </p:nvPicPr>
        <p:blipFill>
          <a:blip r:embed="rId2" cstate="print"/>
          <a:srcRect/>
          <a:stretch>
            <a:fillRect/>
          </a:stretch>
        </p:blipFill>
        <p:spPr bwMode="auto">
          <a:xfrm>
            <a:off x="304800" y="711200"/>
            <a:ext cx="4064000" cy="2908300"/>
          </a:xfrm>
          <a:prstGeom prst="rect">
            <a:avLst/>
          </a:prstGeom>
          <a:noFill/>
        </p:spPr>
      </p:pic>
      <p:pic>
        <p:nvPicPr>
          <p:cNvPr id="13321" name="Picture 9"/>
          <p:cNvPicPr>
            <a:picLocks noChangeAspect="1" noChangeArrowheads="1"/>
          </p:cNvPicPr>
          <p:nvPr/>
        </p:nvPicPr>
        <p:blipFill>
          <a:blip r:embed="rId2" cstate="print"/>
          <a:srcRect/>
          <a:stretch>
            <a:fillRect/>
          </a:stretch>
        </p:blipFill>
        <p:spPr bwMode="auto">
          <a:xfrm>
            <a:off x="304800" y="4458072"/>
            <a:ext cx="4064000" cy="2016224"/>
          </a:xfrm>
          <a:prstGeom prst="rect">
            <a:avLst/>
          </a:prstGeom>
          <a:noFill/>
        </p:spPr>
      </p:pic>
      <p:sp>
        <p:nvSpPr>
          <p:cNvPr id="13322" name="Freeform 10"/>
          <p:cNvSpPr>
            <a:spLocks/>
          </p:cNvSpPr>
          <p:nvPr/>
        </p:nvSpPr>
        <p:spPr bwMode="auto">
          <a:xfrm>
            <a:off x="2647950" y="1936750"/>
            <a:ext cx="342900" cy="1431925"/>
          </a:xfrm>
          <a:custGeom>
            <a:avLst/>
            <a:gdLst/>
            <a:ahLst/>
            <a:cxnLst>
              <a:cxn ang="0">
                <a:pos x="6165" y="21600"/>
              </a:cxn>
              <a:cxn ang="0">
                <a:pos x="6165" y="11173"/>
              </a:cxn>
              <a:cxn ang="0">
                <a:pos x="985" y="11173"/>
              </a:cxn>
              <a:cxn ang="0">
                <a:pos x="995" y="10190"/>
              </a:cxn>
              <a:cxn ang="0">
                <a:pos x="11345" y="0"/>
              </a:cxn>
              <a:cxn ang="0">
                <a:pos x="21691" y="10187"/>
              </a:cxn>
              <a:cxn ang="0">
                <a:pos x="21705" y="11173"/>
              </a:cxn>
              <a:cxn ang="0">
                <a:pos x="16526" y="11173"/>
              </a:cxn>
              <a:cxn ang="0">
                <a:pos x="16526" y="21600"/>
              </a:cxn>
              <a:cxn ang="0">
                <a:pos x="6165" y="21600"/>
              </a:cxn>
            </a:cxnLst>
            <a:rect l="0" t="0" r="r" b="b"/>
            <a:pathLst>
              <a:path w="22715" h="21600">
                <a:moveTo>
                  <a:pt x="6165" y="21600"/>
                </a:moveTo>
                <a:lnTo>
                  <a:pt x="6165" y="11173"/>
                </a:lnTo>
                <a:cubicBezTo>
                  <a:pt x="6165" y="11173"/>
                  <a:pt x="1031" y="11188"/>
                  <a:pt x="985" y="11173"/>
                </a:cubicBezTo>
                <a:cubicBezTo>
                  <a:pt x="0" y="11173"/>
                  <a:pt x="995" y="10190"/>
                  <a:pt x="995" y="10190"/>
                </a:cubicBezTo>
                <a:lnTo>
                  <a:pt x="11345" y="0"/>
                </a:lnTo>
                <a:cubicBezTo>
                  <a:pt x="11345" y="0"/>
                  <a:pt x="21669" y="10187"/>
                  <a:pt x="21691" y="10187"/>
                </a:cubicBezTo>
                <a:cubicBezTo>
                  <a:pt x="22715" y="11337"/>
                  <a:pt x="21705" y="11173"/>
                  <a:pt x="21705" y="11173"/>
                </a:cubicBezTo>
                <a:lnTo>
                  <a:pt x="16526" y="11173"/>
                </a:lnTo>
                <a:lnTo>
                  <a:pt x="16526" y="21600"/>
                </a:lnTo>
                <a:lnTo>
                  <a:pt x="6165" y="21600"/>
                </a:lnTo>
                <a:close/>
              </a:path>
            </a:pathLst>
          </a:custGeom>
          <a:solidFill>
            <a:srgbClr val="00FF00"/>
          </a:solidFill>
          <a:ln w="9525">
            <a:solidFill>
              <a:srgbClr val="38761D"/>
            </a:solidFill>
            <a:round/>
            <a:headEnd/>
            <a:tailEnd/>
          </a:ln>
          <a:effectLst/>
        </p:spPr>
        <p:txBody>
          <a:bodyPr/>
          <a:lstStyle/>
          <a:p>
            <a:endParaRPr lang="en-GB"/>
          </a:p>
        </p:txBody>
      </p:sp>
      <p:sp>
        <p:nvSpPr>
          <p:cNvPr id="13323" name="Freeform 11"/>
          <p:cNvSpPr>
            <a:spLocks/>
          </p:cNvSpPr>
          <p:nvPr/>
        </p:nvSpPr>
        <p:spPr bwMode="auto">
          <a:xfrm flipH="1">
            <a:off x="412750" y="55943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
        <p:nvSpPr>
          <p:cNvPr id="13324" name="Freeform 12"/>
          <p:cNvSpPr>
            <a:spLocks/>
          </p:cNvSpPr>
          <p:nvPr/>
        </p:nvSpPr>
        <p:spPr bwMode="auto">
          <a:xfrm flipH="1">
            <a:off x="4273550" y="5695950"/>
            <a:ext cx="273050" cy="273050"/>
          </a:xfrm>
          <a:custGeom>
            <a:avLst/>
            <a:gdLst/>
            <a:ahLst/>
            <a:cxnLst>
              <a:cxn ang="0">
                <a:pos x="0" y="13297"/>
              </a:cxn>
              <a:cxn ang="0">
                <a:pos x="8352" y="4944"/>
              </a:cxn>
              <a:cxn ang="0">
                <a:pos x="4196" y="789"/>
              </a:cxn>
              <a:cxn ang="0">
                <a:pos x="4992" y="10"/>
              </a:cxn>
              <a:cxn ang="0">
                <a:pos x="21460" y="151"/>
              </a:cxn>
              <a:cxn ang="0">
                <a:pos x="21600" y="16611"/>
              </a:cxn>
              <a:cxn ang="0">
                <a:pos x="20821" y="17412"/>
              </a:cxn>
              <a:cxn ang="0">
                <a:pos x="16665" y="13257"/>
              </a:cxn>
              <a:cxn ang="0">
                <a:pos x="8312" y="21610"/>
              </a:cxn>
              <a:cxn ang="0">
                <a:pos x="0" y="13297"/>
              </a:cxn>
            </a:cxnLst>
            <a:rect l="0" t="0" r="r" b="b"/>
            <a:pathLst>
              <a:path w="21600" h="21610">
                <a:moveTo>
                  <a:pt x="0" y="13297"/>
                </a:moveTo>
                <a:lnTo>
                  <a:pt x="8352" y="4944"/>
                </a:lnTo>
                <a:cubicBezTo>
                  <a:pt x="8352" y="4944"/>
                  <a:pt x="4221" y="838"/>
                  <a:pt x="4196" y="789"/>
                </a:cubicBezTo>
                <a:cubicBezTo>
                  <a:pt x="3405" y="0"/>
                  <a:pt x="4992" y="10"/>
                  <a:pt x="4992" y="10"/>
                </a:cubicBezTo>
                <a:lnTo>
                  <a:pt x="21460" y="151"/>
                </a:lnTo>
                <a:cubicBezTo>
                  <a:pt x="21460" y="151"/>
                  <a:pt x="21582" y="16594"/>
                  <a:pt x="21600" y="16611"/>
                </a:cubicBezTo>
                <a:cubicBezTo>
                  <a:pt x="21501" y="18354"/>
                  <a:pt x="20821" y="17412"/>
                  <a:pt x="20821" y="17412"/>
                </a:cubicBezTo>
                <a:lnTo>
                  <a:pt x="16665" y="13257"/>
                </a:lnTo>
                <a:lnTo>
                  <a:pt x="8312" y="21610"/>
                </a:lnTo>
                <a:lnTo>
                  <a:pt x="0" y="13297"/>
                </a:lnTo>
                <a:close/>
              </a:path>
            </a:pathLst>
          </a:custGeom>
          <a:solidFill>
            <a:srgbClr val="00FF00"/>
          </a:solidFill>
          <a:ln w="9525">
            <a:solidFill>
              <a:srgbClr val="38761D"/>
            </a:solidFill>
            <a:round/>
            <a:headEnd/>
            <a:tailEnd/>
          </a:ln>
          <a:effectLst/>
        </p:spPr>
        <p:txBody>
          <a:bodyPr/>
          <a:lstStyle/>
          <a:p>
            <a:endParaRPr lang="en-GB"/>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version>
  <revision id="1.0.35127.0"/>
</version>
</file>

<file path=customXml/itemProps1.xml><?xml version="1.0" encoding="utf-8"?>
<ds:datastoreItem xmlns:ds="http://schemas.openxmlformats.org/officeDocument/2006/customXml" ds:itemID="{A7966B39-C8C2-4019-8D6C-1934E0E92CAB}">
  <ds:schemaRefs/>
</ds:datastoreItem>
</file>

<file path=docProps/app.xml><?xml version="1.0" encoding="utf-8"?>
<Properties xmlns="http://schemas.openxmlformats.org/officeDocument/2006/extended-properties" xmlns:vt="http://schemas.openxmlformats.org/officeDocument/2006/docPropsVTypes">
  <TotalTime>805</TotalTime>
  <Words>976</Words>
  <Application>Microsoft Office PowerPoint</Application>
  <PresentationFormat>Custom</PresentationFormat>
  <Paragraphs>185</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Slide 1</vt:lpstr>
      <vt:lpstr>Bölüm 1: Kişi ekleme ve düzenleme</vt:lpstr>
      <vt:lpstr>Bölüm 1: Kişi ekleme/düzenleme</vt:lpstr>
      <vt:lpstr>Bölüm 1: Kişi ekleme/düzenleme</vt:lpstr>
      <vt:lpstr>Bölüm 1: Kişi ekleme/düzenleme</vt:lpstr>
      <vt:lpstr>Part 1: How to add and edit learners</vt:lpstr>
      <vt:lpstr>Bölüm 2: Takımları kurma</vt:lpstr>
      <vt:lpstr>Bölüm 2: Takımları kurma</vt:lpstr>
      <vt:lpstr>Bölüm2: Takım oluşturma</vt:lpstr>
      <vt:lpstr>Bölüm 2: Takım oluşturma</vt:lpstr>
      <vt:lpstr>Bölüm 2: Takım oluşturma</vt:lpstr>
      <vt:lpstr>Bölüm 3:  Kısa bilgilendirme videoları yükleme</vt:lpstr>
      <vt:lpstr>Bölüm 3: Kısa bilgilendirme videoları yükleme</vt:lpstr>
      <vt:lpstr>Bölüm 3: Kısa bilgilendirme videoları kaydetme</vt:lpstr>
      <vt:lpstr>Bölüm 3: Kısa bilgilendirme videoları kaydetme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ELT</cp:lastModifiedBy>
  <cp:revision>21</cp:revision>
  <dcterms:created xsi:type="dcterms:W3CDTF">2004-05-06T09:28:21Z</dcterms:created>
  <dcterms:modified xsi:type="dcterms:W3CDTF">2011-10-19T17:04:30Z</dcterms:modified>
</cp:coreProperties>
</file>