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4" r:id="rId15"/>
    <p:sldId id="269" r:id="rId16"/>
    <p:sldId id="270" r:id="rId17"/>
    <p:sldId id="295" r:id="rId18"/>
    <p:sldId id="296" r:id="rId19"/>
    <p:sldId id="273" r:id="rId20"/>
    <p:sldId id="274" r:id="rId21"/>
    <p:sldId id="286" r:id="rId22"/>
    <p:sldId id="275" r:id="rId23"/>
    <p:sldId id="276" r:id="rId24"/>
    <p:sldId id="287" r:id="rId25"/>
    <p:sldId id="289" r:id="rId26"/>
    <p:sldId id="290" r:id="rId27"/>
    <p:sldId id="291" r:id="rId28"/>
    <p:sldId id="292" r:id="rId29"/>
    <p:sldId id="293" r:id="rId30"/>
    <p:sldId id="297" r:id="rId31"/>
    <p:sldId id="277" r:id="rId32"/>
    <p:sldId id="298" r:id="rId33"/>
    <p:sldId id="278" r:id="rId34"/>
    <p:sldId id="299" r:id="rId35"/>
    <p:sldId id="279" r:id="rId36"/>
    <p:sldId id="280" r:id="rId37"/>
    <p:sldId id="281" r:id="rId38"/>
    <p:sldId id="282" r:id="rId39"/>
    <p:sldId id="283" r:id="rId40"/>
    <p:sldId id="300" r:id="rId41"/>
    <p:sldId id="301" r:id="rId42"/>
    <p:sldId id="284" r:id="rId43"/>
    <p:sldId id="285" r:id="rId4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Açık Stil 3 - Vurgu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1690" autoAdjust="0"/>
    <p:restoredTop sz="94615" autoAdjust="0"/>
  </p:normalViewPr>
  <p:slideViewPr>
    <p:cSldViewPr>
      <p:cViewPr>
        <p:scale>
          <a:sx n="60" d="100"/>
          <a:sy n="60" d="100"/>
        </p:scale>
        <p:origin x="-39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DCABD-D5B6-412B-8C88-F3728F042746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867CF-AB2F-4B5A-A03A-F8F2F5FC3BE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867CF-AB2F-4B5A-A03A-F8F2F5FC3BE3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BEAC25-E878-41C3-B12D-283BC1D95E60}" type="datetimeFigureOut">
              <a:rPr lang="tr-TR" smtClean="0"/>
              <a:pPr/>
              <a:t>11.05.2011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A4075D-A621-4A9A-B23F-65A729F239AD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928670"/>
            <a:ext cx="7854696" cy="5500726"/>
          </a:xfrm>
        </p:spPr>
        <p:txBody>
          <a:bodyPr>
            <a:noAutofit/>
          </a:bodyPr>
          <a:lstStyle/>
          <a:p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Ad : </a:t>
            </a:r>
            <a:r>
              <a:rPr lang="tr-TR" sz="7200" b="1" cap="all" dirty="0" err="1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zeynep</a:t>
            </a:r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/>
            </a:r>
            <a:b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</a:br>
            <a:r>
              <a:rPr lang="tr-TR" sz="7200" b="1" cap="all" dirty="0" err="1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soyad</a:t>
            </a:r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 : </a:t>
            </a:r>
            <a:r>
              <a:rPr lang="tr-TR" sz="7200" b="1" cap="all" dirty="0" err="1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demIr</a:t>
            </a:r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/>
            </a:r>
            <a:b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</a:br>
            <a:r>
              <a:rPr lang="tr-TR" sz="7200" b="1" cap="all" dirty="0" err="1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sinif</a:t>
            </a:r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 : 7-d</a:t>
            </a:r>
            <a:b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</a:br>
            <a:r>
              <a:rPr lang="tr-TR" sz="7200" b="1" cap="all" dirty="0" smtClean="0">
                <a:ln w="0"/>
                <a:solidFill>
                  <a:srgbClr val="FF0066"/>
                </a:solidFill>
                <a:effectLst>
                  <a:reflection blurRad="12700" stA="50000" endPos="50000" dist="5000" dir="5400000" sy="-100000" rotWithShape="0"/>
                </a:effectLst>
                <a:latin typeface="Bradley Hand ITC" pitchFamily="66" charset="0"/>
              </a:rPr>
              <a:t>no : 1944</a:t>
            </a:r>
            <a:endParaRPr lang="tr-TR" sz="7200" dirty="0">
              <a:solidFill>
                <a:srgbClr val="FF0066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g) Uranüs :</a:t>
            </a:r>
          </a:p>
          <a:p>
            <a:r>
              <a:rPr lang="tr-TR" dirty="0" smtClean="0"/>
              <a:t>▪ Güneş’e en yakın yedinci gezegendir.</a:t>
            </a:r>
          </a:p>
          <a:p>
            <a:r>
              <a:rPr lang="tr-TR" dirty="0" smtClean="0"/>
              <a:t>▪ Güneş sisteminin üçüncü büyük gezegenidir.</a:t>
            </a:r>
          </a:p>
          <a:p>
            <a:r>
              <a:rPr lang="tr-TR" dirty="0" smtClean="0"/>
              <a:t>▪ 5 büyük, 22 küçük uydusu vardır, uyduları da tamamen buzullarla kaplıdır.</a:t>
            </a:r>
          </a:p>
          <a:p>
            <a:r>
              <a:rPr lang="tr-TR" dirty="0" smtClean="0"/>
              <a:t>▪ Kaya ve tozlardan oluşan 10 halkası vardır.</a:t>
            </a:r>
          </a:p>
          <a:p>
            <a:r>
              <a:rPr lang="tr-TR" dirty="0" smtClean="0"/>
              <a:t>▪ Atmosferi vardır ve mavi renklidir.</a:t>
            </a:r>
          </a:p>
          <a:p>
            <a:r>
              <a:rPr lang="tr-TR" dirty="0" smtClean="0"/>
              <a:t>▪ Yüzeyi tamamen buzla kaplıdır.</a:t>
            </a:r>
          </a:p>
          <a:p>
            <a:r>
              <a:rPr lang="tr-TR" dirty="0" smtClean="0"/>
              <a:t>▪ Küçük teleskoplarla yeşil, yuvarlak bir cisim halinde görünür. Uyduları ancak çok büyük teleskoplar ile gözlemlenebilir.</a:t>
            </a:r>
          </a:p>
          <a:p>
            <a:r>
              <a:rPr lang="tr-TR" dirty="0" smtClean="0"/>
              <a:t>▪ Güneş etrafındaki yörüngesinde yuvarlanan bir varil gibi yan yatmış olarak döner.</a:t>
            </a:r>
          </a:p>
          <a:p>
            <a:r>
              <a:rPr lang="tr-TR" dirty="0" smtClean="0"/>
              <a:t>▪ Soğuk olduğu ve atmosferinde yaşam için gerekli gazları bulunmadığı için yaşam</a:t>
            </a:r>
          </a:p>
          <a:p>
            <a:r>
              <a:rPr lang="tr-TR" dirty="0" smtClean="0"/>
              <a:t>yoktur.</a:t>
            </a:r>
          </a:p>
          <a:p>
            <a:r>
              <a:rPr lang="tr-TR" dirty="0" smtClean="0"/>
              <a:t>▪ Güneş’e uzaklığı 19,2 AB’dir.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929330"/>
          </a:xfrm>
        </p:spPr>
        <p:txBody>
          <a:bodyPr>
            <a:normAutofit fontScale="85000" lnSpcReduction="1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h) Neptün :</a:t>
            </a:r>
          </a:p>
          <a:p>
            <a:r>
              <a:rPr lang="tr-TR" dirty="0" smtClean="0"/>
              <a:t>▪ Güneş’e en uzak gezegendir.</a:t>
            </a:r>
          </a:p>
          <a:p>
            <a:r>
              <a:rPr lang="tr-TR" dirty="0" smtClean="0"/>
              <a:t>▪ Güneş sisteminin dördüncü büyük gezegenidir.</a:t>
            </a:r>
          </a:p>
          <a:p>
            <a:r>
              <a:rPr lang="tr-TR" dirty="0" smtClean="0"/>
              <a:t>▪ 13 uydusu vardır.</a:t>
            </a:r>
          </a:p>
          <a:p>
            <a:r>
              <a:rPr lang="tr-TR" dirty="0" smtClean="0"/>
              <a:t>▪ Halkası yoktur.</a:t>
            </a:r>
          </a:p>
          <a:p>
            <a:r>
              <a:rPr lang="tr-TR" dirty="0" smtClean="0"/>
              <a:t>▪ Atmosferi vardır.</a:t>
            </a:r>
          </a:p>
          <a:p>
            <a:r>
              <a:rPr lang="tr-TR" dirty="0" smtClean="0"/>
              <a:t>▪ Teleskoplarla açık yeşil renkli görülür.</a:t>
            </a:r>
          </a:p>
          <a:p>
            <a:r>
              <a:rPr lang="tr-TR" dirty="0" smtClean="0"/>
              <a:t>▪ Oldukça sönük görünür. Gökyüzünde çok yavaş ilerler. Küçük teleskoplar ile</a:t>
            </a:r>
          </a:p>
          <a:p>
            <a:r>
              <a:rPr lang="tr-TR" dirty="0" smtClean="0"/>
              <a:t>bakıldığında küçük, yeşilimsi, yuvarlak bir cisim olarak görülür.</a:t>
            </a:r>
          </a:p>
          <a:p>
            <a:r>
              <a:rPr lang="nl-NL" dirty="0" smtClean="0"/>
              <a:t>▪ Güneş’e en uzak ve en soğuk gezegendir.</a:t>
            </a:r>
          </a:p>
          <a:p>
            <a:r>
              <a:rPr lang="tr-TR" dirty="0" smtClean="0"/>
              <a:t>▪ Güneş etrafında en yavaş dönen dış gezegendir.</a:t>
            </a:r>
          </a:p>
          <a:p>
            <a:r>
              <a:rPr lang="tr-TR" dirty="0" smtClean="0"/>
              <a:t>▪ Soğuk olduğu ve atmosferinde yaşam için gerekli gazları bulunmadığı için yaşam</a:t>
            </a:r>
          </a:p>
          <a:p>
            <a:r>
              <a:rPr lang="tr-TR" dirty="0" smtClean="0"/>
              <a:t>yoktur.</a:t>
            </a:r>
          </a:p>
          <a:p>
            <a:r>
              <a:rPr lang="tr-TR" dirty="0" smtClean="0"/>
              <a:t>▪ Güneş’e uzaklığı 30,1 AB’dir.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ÖRNEK: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Neptün’ün Güneş’e uzaklığı 4.449.000.000 km ise bu uzaklık kaç AB’dir?</a:t>
            </a:r>
          </a:p>
          <a:p>
            <a:r>
              <a:rPr lang="de-DE" dirty="0" smtClean="0"/>
              <a:t>1 AB = 149.600.000 km Þ</a:t>
            </a:r>
          </a:p>
          <a:p>
            <a:r>
              <a:rPr lang="tr-TR" dirty="0" smtClean="0"/>
              <a:t>4.449.000.000 km = 4.449.000.000 ,</a:t>
            </a:r>
          </a:p>
          <a:p>
            <a:r>
              <a:rPr lang="tr-TR" dirty="0" smtClean="0"/>
              <a:t>149.600.000</a:t>
            </a:r>
          </a:p>
          <a:p>
            <a:r>
              <a:rPr lang="tr-TR" dirty="0" smtClean="0"/>
              <a:t>= 29 74 » 30 AB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NOT: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Gezegenlerin Güneş’e olan uzaklıklarına göre sıralaması :</a:t>
            </a:r>
          </a:p>
          <a:p>
            <a:r>
              <a:rPr lang="tr-TR" dirty="0" smtClean="0"/>
              <a:t>Merkür – Venüs – Dünya – Mars – Jüpiter – Satürn – Uranüs – Neptün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avi </a:t>
            </a:r>
            <a:r>
              <a:rPr lang="tr-TR" dirty="0" smtClean="0">
                <a:solidFill>
                  <a:srgbClr val="FF0000"/>
                </a:solidFill>
              </a:rPr>
              <a:t>V</a:t>
            </a:r>
            <a:r>
              <a:rPr lang="tr-TR" dirty="0" smtClean="0"/>
              <a:t>aliz </a:t>
            </a:r>
            <a:r>
              <a:rPr lang="tr-TR" dirty="0" smtClean="0">
                <a:solidFill>
                  <a:srgbClr val="FF0000"/>
                </a:solidFill>
              </a:rPr>
              <a:t>D</a:t>
            </a:r>
            <a:r>
              <a:rPr lang="tr-TR" dirty="0" smtClean="0"/>
              <a:t>ünyadan 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arsa</a:t>
            </a:r>
            <a:r>
              <a:rPr lang="tr-TR" dirty="0" smtClean="0">
                <a:solidFill>
                  <a:srgbClr val="FF0000"/>
                </a:solidFill>
              </a:rPr>
              <a:t> J </a:t>
            </a:r>
            <a:r>
              <a:rPr lang="tr-TR" dirty="0" smtClean="0"/>
              <a:t>et </a:t>
            </a:r>
            <a:r>
              <a:rPr lang="tr-TR" dirty="0" smtClean="0">
                <a:solidFill>
                  <a:srgbClr val="FF0000"/>
                </a:solidFill>
              </a:rPr>
              <a:t>S</a:t>
            </a:r>
            <a:r>
              <a:rPr lang="tr-TR" dirty="0" smtClean="0"/>
              <a:t>kisiyle </a:t>
            </a:r>
            <a:r>
              <a:rPr lang="tr-TR" dirty="0" smtClean="0">
                <a:solidFill>
                  <a:srgbClr val="FF0000"/>
                </a:solidFill>
              </a:rPr>
              <a:t>U</a:t>
            </a:r>
            <a:r>
              <a:rPr lang="tr-TR" dirty="0" smtClean="0"/>
              <a:t>ğrayıp </a:t>
            </a:r>
            <a:r>
              <a:rPr lang="tr-TR" dirty="0" err="1" smtClean="0">
                <a:solidFill>
                  <a:srgbClr val="FF0000"/>
                </a:solidFill>
              </a:rPr>
              <a:t>N</a:t>
            </a:r>
            <a:r>
              <a:rPr lang="tr-TR" dirty="0" err="1" smtClean="0"/>
              <a:t>eptünde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P</a:t>
            </a:r>
            <a:r>
              <a:rPr lang="tr-TR" dirty="0" smtClean="0"/>
              <a:t>atladı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eraklı </a:t>
            </a:r>
            <a:r>
              <a:rPr lang="tr-TR" dirty="0" smtClean="0">
                <a:solidFill>
                  <a:srgbClr val="FF0000"/>
                </a:solidFill>
              </a:rPr>
              <a:t>V</a:t>
            </a:r>
            <a:r>
              <a:rPr lang="tr-TR" dirty="0" smtClean="0"/>
              <a:t>edat </a:t>
            </a:r>
            <a:r>
              <a:rPr lang="tr-TR" dirty="0" err="1" smtClean="0">
                <a:solidFill>
                  <a:srgbClr val="FF0000"/>
                </a:solidFill>
              </a:rPr>
              <a:t>D</a:t>
            </a:r>
            <a:r>
              <a:rPr lang="tr-TR" dirty="0" err="1" smtClean="0"/>
              <a:t>ünki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açta </a:t>
            </a:r>
            <a:r>
              <a:rPr lang="tr-TR" dirty="0" smtClean="0">
                <a:solidFill>
                  <a:srgbClr val="FF0000"/>
                </a:solidFill>
              </a:rPr>
              <a:t>J</a:t>
            </a:r>
            <a:r>
              <a:rPr lang="tr-TR" dirty="0" smtClean="0"/>
              <a:t>aleye </a:t>
            </a:r>
            <a:r>
              <a:rPr lang="tr-TR" dirty="0" smtClean="0">
                <a:solidFill>
                  <a:srgbClr val="FF0000"/>
                </a:solidFill>
              </a:rPr>
              <a:t>S</a:t>
            </a:r>
            <a:r>
              <a:rPr lang="tr-TR" dirty="0" smtClean="0"/>
              <a:t>ordu </a:t>
            </a:r>
            <a:r>
              <a:rPr lang="tr-TR" dirty="0" smtClean="0">
                <a:solidFill>
                  <a:srgbClr val="FF0000"/>
                </a:solidFill>
              </a:rPr>
              <a:t>U</a:t>
            </a:r>
            <a:r>
              <a:rPr lang="tr-TR" dirty="0" smtClean="0"/>
              <a:t>mut 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asıldı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eraklı </a:t>
            </a:r>
            <a:r>
              <a:rPr lang="tr-TR" dirty="0" smtClean="0">
                <a:solidFill>
                  <a:srgbClr val="FF0000"/>
                </a:solidFill>
              </a:rPr>
              <a:t>V</a:t>
            </a:r>
            <a:r>
              <a:rPr lang="tr-TR" dirty="0" smtClean="0"/>
              <a:t>eli </a:t>
            </a:r>
            <a:r>
              <a:rPr lang="tr-TR" dirty="0" smtClean="0">
                <a:solidFill>
                  <a:srgbClr val="FF0000"/>
                </a:solidFill>
              </a:rPr>
              <a:t>D</a:t>
            </a:r>
            <a:r>
              <a:rPr lang="tr-TR" dirty="0" smtClean="0"/>
              <a:t>ünya'dan </a:t>
            </a:r>
            <a:r>
              <a:rPr lang="tr-TR" dirty="0" smtClean="0">
                <a:solidFill>
                  <a:srgbClr val="FF0000"/>
                </a:solidFill>
              </a:rPr>
              <a:t>M</a:t>
            </a:r>
            <a:r>
              <a:rPr lang="tr-TR" dirty="0" smtClean="0"/>
              <a:t>ars'a  </a:t>
            </a:r>
            <a:r>
              <a:rPr lang="tr-TR" dirty="0" smtClean="0">
                <a:solidFill>
                  <a:srgbClr val="FF0000"/>
                </a:solidFill>
              </a:rPr>
              <a:t>J</a:t>
            </a:r>
            <a:r>
              <a:rPr lang="tr-TR" dirty="0" smtClean="0"/>
              <a:t>eton </a:t>
            </a:r>
            <a:r>
              <a:rPr lang="tr-TR" dirty="0" smtClean="0">
                <a:solidFill>
                  <a:srgbClr val="FF0000"/>
                </a:solidFill>
              </a:rPr>
              <a:t>S</a:t>
            </a:r>
            <a:r>
              <a:rPr lang="tr-TR" dirty="0" smtClean="0"/>
              <a:t>atmaya </a:t>
            </a:r>
            <a:r>
              <a:rPr lang="tr-TR" dirty="0" smtClean="0">
                <a:solidFill>
                  <a:srgbClr val="FF0000"/>
                </a:solidFill>
              </a:rPr>
              <a:t>U</a:t>
            </a:r>
            <a:r>
              <a:rPr lang="tr-TR" dirty="0" smtClean="0"/>
              <a:t>çtu </a:t>
            </a:r>
            <a:r>
              <a:rPr lang="tr-TR" dirty="0" smtClean="0">
                <a:solidFill>
                  <a:srgbClr val="FF0000"/>
                </a:solidFill>
              </a:rPr>
              <a:t>N</a:t>
            </a:r>
            <a:r>
              <a:rPr lang="tr-TR" dirty="0" smtClean="0"/>
              <a:t>eden</a:t>
            </a:r>
          </a:p>
          <a:p>
            <a:r>
              <a:rPr lang="tr-TR" dirty="0" smtClean="0"/>
              <a:t>Gezegenlerin sıcaklıklarına göre sıralaması :</a:t>
            </a:r>
          </a:p>
          <a:p>
            <a:r>
              <a:rPr lang="tr-TR" dirty="0" smtClean="0"/>
              <a:t>Venüs – Merkür – Dünya – Mars – Jüpiter – Satürn – Uranüs – Neptün</a:t>
            </a:r>
          </a:p>
          <a:p>
            <a:r>
              <a:rPr lang="tr-TR" dirty="0" smtClean="0"/>
              <a:t>Gezegenlerin büyüklüklerine göre sıralaması :</a:t>
            </a:r>
          </a:p>
          <a:p>
            <a:r>
              <a:rPr lang="tr-TR" dirty="0" smtClean="0"/>
              <a:t>Jüpiter – Satürn – Uranüs – Neptün – Dünya – Venüs – Mars – Merkür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5715040"/>
          </a:xfrm>
        </p:spPr>
        <p:txBody>
          <a:bodyPr/>
          <a:lstStyle/>
          <a:p>
            <a:r>
              <a:rPr lang="tr-TR" dirty="0" smtClean="0"/>
              <a:t>Gezegenlerin sıcaklıklarına göre sıralaması :</a:t>
            </a:r>
          </a:p>
          <a:p>
            <a:r>
              <a:rPr lang="tr-TR" dirty="0" smtClean="0"/>
              <a:t>Venüs – Merkür – Dünya – Mars – Jüpiter – Satürn – Uranüs – Neptün</a:t>
            </a:r>
          </a:p>
          <a:p>
            <a:r>
              <a:rPr lang="tr-TR" dirty="0" smtClean="0"/>
              <a:t>Gezegenlerin büyüklüklerine göre sıralaması :</a:t>
            </a:r>
          </a:p>
          <a:p>
            <a:r>
              <a:rPr lang="tr-TR" dirty="0" smtClean="0"/>
              <a:t>Jüpiter – Satürn – Uranüs – Neptün – Dünya – Venüs – Mars – Merkür</a:t>
            </a:r>
          </a:p>
          <a:p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24 Ağustos 2006 yılına kadar güneş sisteminin dokuzuncu gezegeni olan Plüton, gezegen özelliği taşımadığı için gezegen sınıfından çıkartılarak cüce gezegen olarak adlandırılmıştır.</a:t>
            </a:r>
            <a:endParaRPr lang="tr-TR" sz="4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8"/>
          </a:xfrm>
        </p:spPr>
        <p:txBody>
          <a:bodyPr>
            <a:normAutofit/>
          </a:bodyPr>
          <a:lstStyle/>
          <a:p>
            <a:r>
              <a:rPr lang="tr-TR" dirty="0" smtClean="0"/>
              <a:t>GEZEGENLERİN ÖZELLİKLERİ:</a:t>
            </a:r>
            <a:endParaRPr lang="tr-TR" dirty="0"/>
          </a:p>
        </p:txBody>
      </p:sp>
      <p:graphicFrame>
        <p:nvGraphicFramePr>
          <p:cNvPr id="10" name="9 İçerik Yer Tutucusu"/>
          <p:cNvGraphicFramePr>
            <a:graphicFrameLocks noGrp="1"/>
          </p:cNvGraphicFramePr>
          <p:nvPr>
            <p:ph idx="1"/>
          </p:nvPr>
        </p:nvGraphicFramePr>
        <p:xfrm>
          <a:off x="214282" y="1000111"/>
          <a:ext cx="8715434" cy="5532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062"/>
                <a:gridCol w="1245062"/>
                <a:gridCol w="1245062"/>
                <a:gridCol w="1245062"/>
                <a:gridCol w="1245062"/>
                <a:gridCol w="1245062"/>
                <a:gridCol w="1245062"/>
              </a:tblGrid>
              <a:tr h="605685">
                <a:tc>
                  <a:txBody>
                    <a:bodyPr/>
                    <a:lstStyle/>
                    <a:p>
                      <a:r>
                        <a:rPr lang="tr-TR" dirty="0" smtClean="0"/>
                        <a:t>Gezegen  l er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Büyüklük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Yakınlık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Sıcaklık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Uydu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Halka</a:t>
                      </a:r>
                      <a:r>
                        <a:rPr lang="tr-TR" baseline="0" dirty="0" smtClean="0"/>
                        <a:t> 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Uzaklık</a:t>
                      </a:r>
                    </a:p>
                    <a:p>
                      <a:r>
                        <a:rPr lang="tr-TR" dirty="0" smtClean="0"/>
                        <a:t>(AB)</a:t>
                      </a:r>
                      <a:endParaRPr lang="tr-TR" dirty="0"/>
                    </a:p>
                  </a:txBody>
                  <a:tcPr/>
                </a:tc>
              </a:tr>
              <a:tr h="464956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Merkür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8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1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Yok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Yok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0,39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5685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Venüs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6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2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Yok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Yok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0,72</a:t>
                      </a:r>
                    </a:p>
                    <a:p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5685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Dünya 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5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3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1 Tane – Ay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Yok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4956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Mars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7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4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2 Tane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Yok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1,5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65264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Jüpiter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1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5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63 Tane</a:t>
                      </a:r>
                    </a:p>
                    <a:p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Var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5,2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5685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Uranüs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6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56</a:t>
                      </a:r>
                      <a:r>
                        <a:rPr lang="tr-TR" baseline="0" dirty="0" smtClean="0">
                          <a:solidFill>
                            <a:srgbClr val="FF3399"/>
                          </a:solidFill>
                        </a:rPr>
                        <a:t> Tane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baseline="0" dirty="0" smtClean="0"/>
                        <a:t>Var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9,5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5685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Satürn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2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7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27 Tane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Var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19,2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5685"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Neptün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4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8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tr-TR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3399"/>
                          </a:solidFill>
                        </a:rPr>
                        <a:t>13 Tane</a:t>
                      </a:r>
                      <a:endParaRPr lang="tr-TR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Yok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solidFill>
                            <a:srgbClr val="FF0000"/>
                          </a:solidFill>
                        </a:rPr>
                        <a:t>30,1</a:t>
                      </a:r>
                      <a:endParaRPr lang="tr-T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GEZEGENLERİN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tr-TR" sz="2400" dirty="0" smtClean="0"/>
          </a:p>
          <a:p>
            <a:r>
              <a:rPr lang="tr-TR" sz="2400" dirty="0" smtClean="0"/>
              <a:t>Bütün gezegenler Güneş etrafında elips şeklinde yörüngelerde dolanırlar.</a:t>
            </a:r>
          </a:p>
          <a:p>
            <a:r>
              <a:rPr lang="tr-TR" sz="2400" dirty="0" smtClean="0"/>
              <a:t>Bütün gezegenler hem kendi ekseni etrafında, hem de Güneş etrafında dolanırlar.</a:t>
            </a:r>
          </a:p>
          <a:p>
            <a:r>
              <a:rPr lang="tr-TR" sz="2400" dirty="0" smtClean="0"/>
              <a:t>Güneş’e Dünya’dan yakın olan gezegenlere iç (sıcak) gezenler denir. Merkür ve Venüs iç (sıcak) gezegenlerdir.</a:t>
            </a:r>
          </a:p>
          <a:p>
            <a:r>
              <a:rPr lang="tr-TR" sz="2400" dirty="0" smtClean="0"/>
              <a:t>Güneş’e Dünya’dan uzak olan gezegenlere dış (soğuk) gezenler denir. Mars, Jüpiter, Satürn, Uranüs, Neptün dış (soğuk) gezegenlerdir.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r-TR" sz="2800" dirty="0" smtClean="0"/>
              <a:t>Gezegenlerin Güneş’e olan uzaklıkları farklı olduğu için Güneş etrafındaki dönme</a:t>
            </a:r>
          </a:p>
          <a:p>
            <a:r>
              <a:rPr lang="tr-TR" sz="2800" dirty="0" smtClean="0"/>
              <a:t>süreleri de farklıdır. Güneş’e yakın olan gezegenler, Güneş etrafında daha hızlı dönerler.</a:t>
            </a:r>
          </a:p>
          <a:p>
            <a:r>
              <a:rPr lang="tr-TR" sz="2800" dirty="0" smtClean="0"/>
              <a:t>Gezegenlerin Güneş ve kendi eksenleri etrafında dönme yönleri aynıdır. (Saatin</a:t>
            </a:r>
          </a:p>
          <a:p>
            <a:r>
              <a:rPr lang="tr-TR" sz="2800" dirty="0" smtClean="0"/>
              <a:t>dönme yönünün tersine dönerler). Yalnız Venüs, kendi ekseni etrafında ters yönde döner.</a:t>
            </a:r>
          </a:p>
          <a:p>
            <a:r>
              <a:rPr lang="tr-TR" sz="2800" dirty="0" smtClean="0"/>
              <a:t>En sıcak gezegen Venüs, en soğuk gezegen Güneş’e en uzak olan Neptün’dür.</a:t>
            </a:r>
          </a:p>
          <a:p>
            <a:r>
              <a:rPr lang="tr-TR" sz="2800" dirty="0" smtClean="0"/>
              <a:t>En büyük gezegen Jüpiter, en küçük gezegen Merkür’dür.</a:t>
            </a:r>
          </a:p>
          <a:p>
            <a:r>
              <a:rPr lang="tr-TR" sz="2800" dirty="0" smtClean="0"/>
              <a:t>Güneş etrafında en hızlı dönen gezegen Merkür, en yavaş dönen gezegen Neptün’dür.</a:t>
            </a:r>
          </a:p>
          <a:p>
            <a:r>
              <a:rPr lang="tr-TR" sz="2800" dirty="0" smtClean="0"/>
              <a:t>Bir gezegende yaşamın olabilmesi </a:t>
            </a:r>
            <a:r>
              <a:rPr lang="tr-TR" sz="2800" dirty="0" err="1" smtClean="0"/>
              <a:t>için;</a:t>
            </a:r>
            <a:endParaRPr lang="tr-TR" sz="2800" dirty="0" smtClean="0"/>
          </a:p>
          <a:p>
            <a:r>
              <a:rPr lang="tr-TR" sz="2800" dirty="0" smtClean="0"/>
              <a:t> Atmosferin olması gerekir.</a:t>
            </a:r>
          </a:p>
          <a:p>
            <a:r>
              <a:rPr lang="tr-TR" sz="2800" dirty="0" smtClean="0"/>
              <a:t> Suyun sıvı halde olması gerekir.</a:t>
            </a:r>
          </a:p>
          <a:p>
            <a:r>
              <a:rPr lang="tr-TR" sz="2800" dirty="0" smtClean="0"/>
              <a:t> Sıcaklığın yaşamaya elverişli olması gerekir.</a:t>
            </a:r>
          </a:p>
          <a:p>
            <a:r>
              <a:rPr lang="tr-TR" sz="2800" dirty="0" smtClean="0"/>
              <a:t> Atmosferdeki oksijen ve diğer gazların yaşamaya elverişli olması gerekir.</a:t>
            </a:r>
          </a:p>
          <a:p>
            <a:endParaRPr lang="tr-TR" sz="2800" dirty="0" smtClean="0"/>
          </a:p>
          <a:p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UYDU: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r>
              <a:rPr lang="tr-TR" dirty="0" smtClean="0"/>
              <a:t>Güneş sistemindeki gezegenlerin çevresinde dönen gök cismine uydu denir. Ay, Dünya'nın tek doğal uydusudur ve Güneş Sistemi içinde beşinci büyük doğal uydudur. Ay, insanların üzerine iniş yaparak yürüdükleri tek gökcismidir.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İÇİNDEKİLER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1- </a:t>
            </a:r>
            <a:r>
              <a:rPr lang="tr-TR" dirty="0" smtClean="0"/>
              <a:t>Güneş Sistemi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2- </a:t>
            </a:r>
            <a:r>
              <a:rPr lang="tr-TR" dirty="0" smtClean="0"/>
              <a:t>Güneş Sistemindeki Gezegenler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3- </a:t>
            </a:r>
            <a:r>
              <a:rPr lang="tr-TR" dirty="0" smtClean="0"/>
              <a:t>Gezegenlerin Özellikleri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4- </a:t>
            </a:r>
            <a:r>
              <a:rPr lang="tr-TR" dirty="0" smtClean="0"/>
              <a:t>Uydu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5- </a:t>
            </a:r>
            <a:r>
              <a:rPr lang="tr-TR" dirty="0" smtClean="0"/>
              <a:t>Ay ve Özellikleri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6- </a:t>
            </a:r>
            <a:r>
              <a:rPr lang="tr-TR" dirty="0" smtClean="0"/>
              <a:t>Ayın Evreleri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7- </a:t>
            </a:r>
            <a:r>
              <a:rPr lang="tr-TR" dirty="0" smtClean="0"/>
              <a:t>Gel–Git (Met–Cezir) Olayı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8- </a:t>
            </a:r>
            <a:r>
              <a:rPr lang="tr-TR" dirty="0" smtClean="0"/>
              <a:t>Gök Adalar (Galaksiler)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9- </a:t>
            </a:r>
            <a:r>
              <a:rPr lang="tr-TR" dirty="0" smtClean="0"/>
              <a:t>Dünya’nın Hareketleri</a:t>
            </a:r>
          </a:p>
          <a:p>
            <a:r>
              <a:rPr lang="tr-TR" dirty="0" smtClean="0">
                <a:solidFill>
                  <a:srgbClr val="FF0000"/>
                </a:solidFill>
              </a:rPr>
              <a:t>10-</a:t>
            </a:r>
            <a:r>
              <a:rPr lang="tr-TR" dirty="0" smtClean="0"/>
              <a:t>Güneş’in Hareketleri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AY VE ÖZELLİKLERİ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▪ Ay, Dünya'nın tek doğal uydusudur.</a:t>
            </a:r>
          </a:p>
          <a:p>
            <a:r>
              <a:rPr lang="es-ES" dirty="0" smtClean="0"/>
              <a:t>▪ Ay’da oksijen, su ve atmosfer yoktur.</a:t>
            </a:r>
          </a:p>
          <a:p>
            <a:r>
              <a:rPr lang="tr-TR" dirty="0" smtClean="0"/>
              <a:t>▪ Ay’da atmosfer olmadığı için gece gündüz arasındaki sıcaklık farkı çok fazladır.</a:t>
            </a:r>
          </a:p>
          <a:p>
            <a:r>
              <a:rPr lang="tr-TR" dirty="0" smtClean="0"/>
              <a:t>▪ Ay’da atmosfer olmadığı ve gece gündüz arasındaki sıcaklık farkı çok fazla olduğu için yaşam yoktur.</a:t>
            </a:r>
          </a:p>
          <a:p>
            <a:r>
              <a:rPr lang="tr-TR" dirty="0" smtClean="0"/>
              <a:t>▪ Ay çıplak gözle görülebilir ve yapısında dağ, tepe, ova, krater ve kül gibi yapılar vardır.</a:t>
            </a:r>
          </a:p>
          <a:p>
            <a:r>
              <a:rPr lang="tr-TR" dirty="0" smtClean="0"/>
              <a:t>▪ Ay, kendi etrafında, Dünya etrafında ve Dünya ile birlikte Güneş etrafında dönme hareketlerini yapar.</a:t>
            </a:r>
          </a:p>
          <a:p>
            <a:r>
              <a:rPr lang="tr-TR" dirty="0" smtClean="0"/>
              <a:t>▪ Ay, sabit yıldızlara göre Dünya’nın etrafında bir turunu 27,3 günde tamamlar.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tr-TR" sz="1800" dirty="0" smtClean="0"/>
              <a:t>▪ Ay, Dünya’ya göre hem kendi ekseni hem de Dünya etrafında bir turunu 29,5 günde tamamlar.</a:t>
            </a:r>
          </a:p>
          <a:p>
            <a:r>
              <a:rPr lang="tr-TR" sz="1800" dirty="0" smtClean="0"/>
              <a:t>▪ Ay’ın Dünya ve kendi ekseni etrafında dönme süreleri eşit olduğu için Dünya’dan  Ay’ın hep aynı yüzü görünür.</a:t>
            </a:r>
          </a:p>
          <a:p>
            <a:r>
              <a:rPr lang="tr-TR" sz="1800" dirty="0" smtClean="0"/>
              <a:t>▪ Dünya ile birlikte Güneş etrafındaki dönme hareketini 365 gün 6 saatte tamamlar.</a:t>
            </a:r>
          </a:p>
          <a:p>
            <a:r>
              <a:rPr lang="tr-TR" sz="1800" dirty="0" smtClean="0"/>
              <a:t>▪ Dünya’nın ve Ay’ın kendi eksenleri etrafındaki dönüşleri saatin dönme yönünün tersi yönündedir.</a:t>
            </a:r>
          </a:p>
          <a:p>
            <a:r>
              <a:rPr lang="tr-TR" sz="1800" dirty="0" smtClean="0"/>
              <a:t>▪ Dünya’nın kütlesi Ay’ın kütlesi kütlesinden 81,3 kat daha büyüktür.</a:t>
            </a:r>
          </a:p>
          <a:p>
            <a:r>
              <a:rPr lang="tr-TR" sz="1800" dirty="0" smtClean="0"/>
              <a:t>▪ Ay ve Dünya’nın birbirleri üzerinde kütle çekim kuvvetinden dolayı çekim etkileri vardır.</a:t>
            </a:r>
          </a:p>
          <a:p>
            <a:r>
              <a:rPr lang="tr-TR" sz="1800" dirty="0" smtClean="0"/>
              <a:t>▪ Ay yüzeyinde kütle çekim etkisi yerçekiminin yaklaşık %17’sidir. (1/6’sı kadar).</a:t>
            </a:r>
          </a:p>
          <a:p>
            <a:r>
              <a:rPr lang="tr-TR" sz="1800" dirty="0" smtClean="0"/>
              <a:t>▪ Ay günü 24 saat 50 dakikadır.</a:t>
            </a:r>
          </a:p>
          <a:p>
            <a:endParaRPr lang="tr-TR" sz="1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AYIN EVRELERİ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Ay’ın, Dünya’nın etrafında dönüşü nedeniyle Dünya’dan görülen farklı şekillerine Ay’ın evreleri denir.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a) Yeniay :</a:t>
            </a:r>
          </a:p>
          <a:p>
            <a:r>
              <a:rPr lang="tr-TR" dirty="0" smtClean="0"/>
              <a:t>Ay’ın Güneş hizasından yeni ayrıldığı andaki görülemediği evresidir. Ay, Dünya ile Güneş arasında olduğundan dolayı Güneş’e dönük olan parlak yüzü Dünya’dan görülmez.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b) Hilal :</a:t>
            </a:r>
          </a:p>
          <a:p>
            <a:r>
              <a:rPr lang="tr-TR" dirty="0" smtClean="0"/>
              <a:t>Ay’ın yeniay ile ilk dördün arasında hilal şeklinde görüldüğü evredir. Yeniaydan 3 gün sonraki durumdur.</a:t>
            </a:r>
          </a:p>
          <a:p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c) İlk (Birinci) Dördün :</a:t>
            </a:r>
          </a:p>
          <a:p>
            <a:r>
              <a:rPr lang="tr-TR" dirty="0" smtClean="0"/>
              <a:t>Ay’ın eğri kısmı sağa doğru olacak şekilde yarım daire biçimindeki görüldüğü evredir. Yeniaydan bir hafta sonraki durumdur.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d) İkinci Dördün :</a:t>
            </a:r>
          </a:p>
          <a:p>
            <a:r>
              <a:rPr lang="tr-TR" dirty="0" smtClean="0"/>
              <a:t>Ay’ın eğri kısmı sağa doğru olacak şekilde 3/4’ünün aydınlık olarak görüldüğü evredir. Yeniaydan 11 gün sonraki durumdur.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e) Dolunay :</a:t>
            </a:r>
          </a:p>
          <a:p>
            <a:r>
              <a:rPr lang="tr-TR" dirty="0" smtClean="0"/>
              <a:t>Dünya’nın etrafındaki hareketinin yarısını tamamlayan Ay’ın bütün yüzeyinin Güneş ışığını Dünya’ya yansıttığı ve daire şeklinde görüldüğü evresidir. Yeniaydan 14 gün sonraki durumdur.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f) Üçüncü Dördün :</a:t>
            </a:r>
          </a:p>
          <a:p>
            <a:r>
              <a:rPr lang="tr-TR" dirty="0" smtClean="0"/>
              <a:t>Ay’ın eğri kısmı sola doğru olacak şekilde 3/4’ünün aydınlık olarak görüldüğü evredir. Yeniaydan 17 gün sonraki durumdur.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g) Son (Dördüncü) Dördün :</a:t>
            </a:r>
          </a:p>
          <a:p>
            <a:r>
              <a:rPr lang="tr-TR" dirty="0" smtClean="0"/>
              <a:t>Ay’ın eğri kısmı sola doğru olacak şekilde yarım daire biçimindeki görüldüğü evredir. Yeniaydan 22,6 gün sonraki durumdur. Ay’ın aydınlık yüzünün yarısının ikinci kez Dünya’dan görüldüğü evredir. Ay’ın 1/4’ü Dünya’ya ışık yansıtarak görülür.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Arial" pitchFamily="34" charset="0"/>
                <a:cs typeface="Arial" pitchFamily="34" charset="0"/>
              </a:rPr>
              <a:t>GÜNEŞ SİSTEMİ</a:t>
            </a:r>
            <a:endParaRPr lang="tr-T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Uzayda Güneş’in ve Güneş etrafında belirli yörüngelerde dolanan gezegenlerin,</a:t>
            </a:r>
          </a:p>
          <a:p>
            <a:r>
              <a:rPr lang="tr-TR" dirty="0" smtClean="0"/>
              <a:t>gezegenlerin uydularının, kuyruklu yıldızların bulunduğu gök cisimleri topluluğuna </a:t>
            </a:r>
            <a:r>
              <a:rPr lang="tr-TR" dirty="0" smtClean="0">
                <a:solidFill>
                  <a:srgbClr val="FF0000"/>
                </a:solidFill>
              </a:rPr>
              <a:t>Güneş</a:t>
            </a:r>
            <a:r>
              <a:rPr lang="tr-TR" dirty="0" smtClean="0"/>
              <a:t> </a:t>
            </a:r>
            <a:r>
              <a:rPr lang="tr-TR" dirty="0" smtClean="0">
                <a:solidFill>
                  <a:srgbClr val="FF0000"/>
                </a:solidFill>
              </a:rPr>
              <a:t>Sistemi </a:t>
            </a:r>
            <a:r>
              <a:rPr lang="tr-TR" dirty="0" smtClean="0"/>
              <a:t>denir.</a:t>
            </a:r>
          </a:p>
          <a:p>
            <a:r>
              <a:rPr lang="tr-TR" dirty="0" smtClean="0"/>
              <a:t> Güneş Sistemi’nde bulunan gezegenler, Güneş’e olan uzaklıklarına göre sırayla</a:t>
            </a:r>
          </a:p>
          <a:p>
            <a:r>
              <a:rPr lang="tr-TR" dirty="0" smtClean="0"/>
              <a:t>Merkür, Venüs, Dünya, Mars, Jüpiter, Satürn, Uranüs ve Neptün olmak üzere 8 tanedir.</a:t>
            </a:r>
          </a:p>
          <a:p>
            <a:r>
              <a:rPr lang="tr-TR" dirty="0" smtClean="0"/>
              <a:t> Güneş Sistemi’nde bulunan gezegenlerin Güneş’e olan uzaklıklarını ifade etmek için</a:t>
            </a:r>
          </a:p>
          <a:p>
            <a:r>
              <a:rPr lang="tr-TR" dirty="0" smtClean="0"/>
              <a:t>astronomi birimi (AB) kullanılır. Bir astronomi birimi, Güneş ile Dünya arasındaki uzaklığa eşittir. Buna göre bir astronomi birimi 149.600.000 km </a:t>
            </a:r>
            <a:r>
              <a:rPr lang="tr-TR" dirty="0" err="1" smtClean="0"/>
              <a:t>dir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38912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h) Hilal :</a:t>
            </a:r>
          </a:p>
          <a:p>
            <a:r>
              <a:rPr lang="tr-TR" dirty="0" smtClean="0"/>
              <a:t>Ay’ın son dördün ile yeniay arasında hilal şeklinde görüldüğü evredir. Yeniaydan 26 gün sonraki durumdur.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GEL-GİT (MET-CEZİR) OLAYI</a:t>
            </a:r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/>
              <a:t>Bir gök cismine, başka gök cisimlerinin uyguladığı kütle çekimi kuvvetleri nedeniyle oluşan</a:t>
            </a:r>
          </a:p>
          <a:p>
            <a:r>
              <a:rPr lang="tr-TR" dirty="0" smtClean="0"/>
              <a:t>biçim bozulmalarına gelgit denir. Gelgit olaylarından en çok bilineni, Ay ve Güneşin birbirine göre</a:t>
            </a:r>
          </a:p>
          <a:p>
            <a:r>
              <a:rPr lang="tr-TR" dirty="0" smtClean="0"/>
              <a:t>konumlarındaki değişmelerin etkisiyle Dünya’da ki deniz yüzeyinde ortaya çıkan değişmelerdir.</a:t>
            </a:r>
          </a:p>
          <a:p>
            <a:r>
              <a:rPr lang="tr-TR" dirty="0" smtClean="0"/>
              <a:t>Ay’ın ve Güneş’in kütle çekim kuvvetinin etkisiyle Dünya’da ki denizlerin ve okyanusların yükselmesi ve alçalması olayına gelgit (met–cezir) olayı denir.</a:t>
            </a:r>
          </a:p>
          <a:p>
            <a:r>
              <a:rPr lang="tr-TR" dirty="0" smtClean="0"/>
              <a:t>Ay’ın Dünya etrafında dönüşü sırasında Dünya’nın Ay’a bakan yüzündeki çekim etkisi,</a:t>
            </a:r>
          </a:p>
          <a:p>
            <a:r>
              <a:rPr lang="tr-TR" dirty="0" smtClean="0"/>
              <a:t>Dünya’nın diğer tarafındaki çekim etkisinden daha fazladır. Bu çekim etkisi karalar üzerinde fark</a:t>
            </a:r>
          </a:p>
          <a:p>
            <a:r>
              <a:rPr lang="tr-TR" dirty="0" smtClean="0"/>
              <a:t>edilir fakat fazla etkili olmaz. Çekim etkisiyle okyanuslar ve denizler Ay’a doğru bir miktar yükselir. Dünya’nın diğer tarafındaki sular da alçalır.</a:t>
            </a:r>
          </a:p>
          <a:p>
            <a:pPr>
              <a:buNone/>
            </a:pPr>
            <a:endParaRPr lang="tr-TR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tr-TR" sz="7200" dirty="0" smtClean="0"/>
              <a:t>Ay’ın kütlesi Güneş’in kütlesine göre çok küçük olmasına rağmen Dünya’ya daha büyük kuvvet uygulamasının nedeni Dünya’ya daha yakın olmasıdır. Bu nedenle gelgitin oluşmasında Ay, Güneş’ten daha fazla etkilidir.</a:t>
            </a:r>
          </a:p>
          <a:p>
            <a:r>
              <a:rPr lang="tr-TR" sz="7200" dirty="0" smtClean="0"/>
              <a:t>Yeniay ve dolunay evrelerindeki alçalma ve yükselme büyük, ilk dördün ve son</a:t>
            </a:r>
          </a:p>
          <a:p>
            <a:r>
              <a:rPr lang="tr-TR" sz="7200" dirty="0" smtClean="0"/>
              <a:t>dördün evrelerindeki yükselme ve alçalma küçüktür. Bunun nedeni yeniay ve</a:t>
            </a:r>
          </a:p>
          <a:p>
            <a:r>
              <a:rPr lang="tr-TR" sz="7200" dirty="0" smtClean="0"/>
              <a:t>dolunay evrelerinde Ay, Güneş ve Dünya aynı doğrultuda bulunurken ilk dördün ve son dördün evrelerinde aynı doğrultuda bulunmamasıdır.</a:t>
            </a:r>
          </a:p>
          <a:p>
            <a:r>
              <a:rPr lang="tr-TR" sz="7200" dirty="0" smtClean="0"/>
              <a:t> Yeryüzünde Güneş günü 24 saat iken Ay’da ay günü 24 saat 50 dakikadır. 50</a:t>
            </a:r>
          </a:p>
          <a:p>
            <a:r>
              <a:rPr lang="tr-TR" sz="7200" dirty="0" smtClean="0"/>
              <a:t>dakikalık farklılıktan dolayı gelgit olayı bir önceki güne göre 50 dakika daha geç oluşur.</a:t>
            </a:r>
          </a:p>
          <a:p>
            <a:r>
              <a:rPr lang="tr-TR" sz="7200" dirty="0" smtClean="0"/>
              <a:t> Gelgit etkileri nedeniyle Dünya ile Ay arasındaki ortalama uzaklık her yüzyılda 3,8 artmaktadır.</a:t>
            </a:r>
          </a:p>
          <a:p>
            <a:r>
              <a:rPr lang="tr-TR" sz="7200" dirty="0" smtClean="0"/>
              <a:t>Bir bölgedeki gelgit nedeniyle okyanus sularının yükselip alçalması Dünya’nın</a:t>
            </a:r>
          </a:p>
          <a:p>
            <a:r>
              <a:rPr lang="tr-TR" sz="7200" dirty="0" smtClean="0"/>
              <a:t>günlük hareketine bağlı olarak 6 saatte ikişer kez tekrarlanır.</a:t>
            </a:r>
          </a:p>
          <a:p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GÖK ADALAR (GALAKSİLER)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/>
              <a:t>Uzayda geniş yer kaplayan çok sayıda yıldız, yıldızlar arası toz ve gaz bulutları (bulutsular), ve gezegenleri içine alan sisteme gök ada (galaksi) denir.</a:t>
            </a:r>
          </a:p>
          <a:p>
            <a:r>
              <a:rPr lang="tr-TR" dirty="0" smtClean="0"/>
              <a:t>Gök adalar biçimlerine göre sarmal biçimli, oval (eliptik) biçimli ve düzensiz (belirli şekli olmayan) gök adalar olmak üzere üç çeşittir. Çarpışmalar sonucu gök adaların şekilleri bozulabilir.</a:t>
            </a:r>
          </a:p>
          <a:p>
            <a:r>
              <a:rPr lang="tr-TR" dirty="0" smtClean="0"/>
              <a:t>Dünya’nın içinde bulunduğu Güneş sistemi, Samanyolu gök adasında (</a:t>
            </a:r>
            <a:r>
              <a:rPr lang="tr-TR" dirty="0" err="1" smtClean="0"/>
              <a:t>galaksisi’nde</a:t>
            </a:r>
            <a:r>
              <a:rPr lang="tr-TR" dirty="0" smtClean="0"/>
              <a:t>) yer alır. Samanyolu gök adası sarmal biçimli gök adadır ve merkezindeki çekirdeğinin etrafında dışa doğru açılan dört kol bulunur. Güneş sistemi bu kollardan avcı kolunda (yerel kürede)bulunur.</a:t>
            </a:r>
          </a:p>
          <a:p>
            <a:r>
              <a:rPr lang="tr-TR" dirty="0" smtClean="0"/>
              <a:t>Samanyolu gök adasında Güneş gibi birçok yıldız vardır fakat bu yıldızlar çok uzak olduğu için çok küçük görünürler. Gerçekte Güneş’ten çok daha büyüktürler.</a:t>
            </a:r>
          </a:p>
          <a:p>
            <a:r>
              <a:rPr lang="tr-TR" dirty="0" smtClean="0"/>
              <a:t>Uzayda gök adaların bir araya gelerek oluşturdukları gök ada topluluklarına süper kümeler denir.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42910" y="1071546"/>
            <a:ext cx="8229600" cy="535785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▪ Samanyolu gök adasına en yakın gök ada </a:t>
            </a:r>
            <a:r>
              <a:rPr lang="tr-TR" dirty="0" err="1" smtClean="0"/>
              <a:t>Andromeda</a:t>
            </a:r>
            <a:r>
              <a:rPr lang="tr-TR" dirty="0" smtClean="0"/>
              <a:t> gök adasıdır. Dünya’dan</a:t>
            </a:r>
          </a:p>
          <a:p>
            <a:r>
              <a:rPr lang="tr-TR" dirty="0" smtClean="0"/>
              <a:t>teleskop kullanmadan çıplak gözle görülebilen tek gök adadır. </a:t>
            </a:r>
            <a:r>
              <a:rPr lang="tr-TR" dirty="0" err="1" smtClean="0"/>
              <a:t>Andromeda</a:t>
            </a:r>
            <a:r>
              <a:rPr lang="tr-TR" dirty="0" smtClean="0"/>
              <a:t> sarmal biçimli gök adadır.</a:t>
            </a:r>
          </a:p>
          <a:p>
            <a:r>
              <a:rPr lang="tr-TR" dirty="0" smtClean="0"/>
              <a:t>▪ Uzayda yaklaşık 100 milyar gök ada olduğu sanılmaktadır.</a:t>
            </a:r>
          </a:p>
          <a:p>
            <a:r>
              <a:rPr lang="tr-TR" dirty="0" smtClean="0"/>
              <a:t>▪ En büyük gök adada 3 trilyon yıldız, en küçük gök adada 100 bin yıldız bulunur.</a:t>
            </a:r>
          </a:p>
          <a:p>
            <a:r>
              <a:rPr lang="tr-TR" dirty="0" smtClean="0"/>
              <a:t>▪ Gök adaların hareketi yavaştır. Samanyolu gök adası kendi çevresindeki bir dönüşünü 230 milyon yılda tamamlar.</a:t>
            </a:r>
          </a:p>
          <a:p>
            <a:r>
              <a:rPr lang="tr-TR" dirty="0" smtClean="0"/>
              <a:t>▪ Güneş, Samanyolu gök adası etrafında saniyede 250 </a:t>
            </a:r>
            <a:r>
              <a:rPr lang="tr-TR" dirty="0" err="1" smtClean="0"/>
              <a:t>km’lik</a:t>
            </a:r>
            <a:r>
              <a:rPr lang="tr-TR" dirty="0" smtClean="0"/>
              <a:t> hızla dolanır ve Samanyolu gök adası etrafındaki turunu 220 milyon yılda tamamlar.</a:t>
            </a:r>
          </a:p>
          <a:p>
            <a:r>
              <a:rPr lang="tr-TR" dirty="0" smtClean="0"/>
              <a:t>▪ Bilinen en uzak gök ada 10 milyar ışık yılı uzaklıktadır.</a:t>
            </a:r>
          </a:p>
          <a:p>
            <a:r>
              <a:rPr lang="tr-TR" dirty="0" smtClean="0"/>
              <a:t>▪ Dünya’nın içinde bulunduğu Güneş Sistemi, Samanyolu gök adasının merkezine 30 bin ışık yılı uzaklıktadır.</a:t>
            </a:r>
          </a:p>
          <a:p>
            <a:r>
              <a:rPr lang="tr-TR" dirty="0" smtClean="0"/>
              <a:t>▪ Samanyolu gök adasının çapı 100 bin ışık yılı uzunluğundadır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NOT: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Dünya, Samanyolu Gök Adası’nda ki Güneş Sisteminde, Güneş’e en yakın üçüncü gezegendir.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DÜNYA’NIN HAREKETLERİ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Dünya’nın Güneş Sistemi’nde iki türlü hareketi vardır. </a:t>
            </a:r>
            <a:r>
              <a:rPr lang="tr-TR" dirty="0" err="1" smtClean="0"/>
              <a:t>Bunlar;</a:t>
            </a:r>
            <a:endParaRPr lang="tr-TR" dirty="0" smtClean="0"/>
          </a:p>
          <a:p>
            <a:r>
              <a:rPr lang="tr-TR" dirty="0" smtClean="0"/>
              <a:t>▪ Dünya’nın kendi ekseni etrafındaki hareketi. (Günlük).</a:t>
            </a:r>
          </a:p>
          <a:p>
            <a:r>
              <a:rPr lang="tr-TR" dirty="0" smtClean="0"/>
              <a:t>▪ Dünya’nın Güneş etrafındaki hareketi. (Yıllık).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143536"/>
          </a:xfrm>
        </p:spPr>
        <p:txBody>
          <a:bodyPr>
            <a:noAutofit/>
          </a:bodyPr>
          <a:lstStyle/>
          <a:p>
            <a:r>
              <a:rPr lang="tr-TR" sz="1800" dirty="0" smtClean="0">
                <a:solidFill>
                  <a:srgbClr val="FF0000"/>
                </a:solidFill>
              </a:rPr>
              <a:t>Dünya’nın Kendi Ekseni Etrafındaki Hareketi :</a:t>
            </a:r>
          </a:p>
          <a:p>
            <a:r>
              <a:rPr lang="tr-TR" sz="1800" dirty="0" smtClean="0"/>
              <a:t>Dünya, kuzey ve güney kutuplardan geçtiği kabul edilen bir eksen etrafında batıdan doğuya doğru döner. Bu dönüşü 24 saatte tamamlar. Bu süreye 1 gün denir. </a:t>
            </a:r>
          </a:p>
          <a:p>
            <a:r>
              <a:rPr lang="tr-TR" sz="1800" dirty="0" smtClean="0"/>
              <a:t>Dünya kendi ekseni etrafında atmosferi ile birlikte döndüğü için bu dönüş hissedilmez. Bu harekete eksen hareketi de denir.</a:t>
            </a:r>
          </a:p>
          <a:p>
            <a:r>
              <a:rPr lang="tr-TR" sz="1800" dirty="0" smtClean="0"/>
              <a:t>Dünya’nın kendi ekseni etrafındaki hareketi sonucu;  Gece – gündüz oluşur.</a:t>
            </a:r>
          </a:p>
          <a:p>
            <a:r>
              <a:rPr lang="tr-TR" sz="1800" dirty="0" smtClean="0"/>
              <a:t> Güneş ışınlarının geliş açıları değişir.</a:t>
            </a:r>
          </a:p>
          <a:p>
            <a:r>
              <a:rPr lang="tr-TR" sz="1800" dirty="0" smtClean="0"/>
              <a:t> Günlük sıcaklık ve basınç farklılıkları oluşur. Bunun sonucunda da meltem rüzgarlar  oluşur ve kayalar parçalanır.</a:t>
            </a:r>
          </a:p>
          <a:p>
            <a:r>
              <a:rPr lang="tr-TR" sz="1800" dirty="0" smtClean="0"/>
              <a:t>Cisimlerin gölge uzunlukları değişir.</a:t>
            </a:r>
          </a:p>
          <a:p>
            <a:r>
              <a:rPr lang="tr-TR" sz="1800" dirty="0" smtClean="0"/>
              <a:t> Yerel saat farkları ortaya çıkar.</a:t>
            </a:r>
          </a:p>
          <a:p>
            <a:r>
              <a:rPr lang="tr-TR" sz="1800" dirty="0" smtClean="0"/>
              <a:t>Doğu ve batı yönleri ortaya çıkar.</a:t>
            </a:r>
          </a:p>
          <a:p>
            <a:r>
              <a:rPr lang="tr-TR" sz="1800" dirty="0" smtClean="0"/>
              <a:t> Sürekli rüzgârların yönlerinde sapmalar olur.</a:t>
            </a:r>
            <a:endParaRPr lang="tr-TR" sz="1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643602"/>
          </a:xfrm>
        </p:spPr>
        <p:txBody>
          <a:bodyPr>
            <a:noAutofit/>
          </a:bodyPr>
          <a:lstStyle/>
          <a:p>
            <a:r>
              <a:rPr lang="tr-TR" sz="1650" dirty="0" smtClean="0">
                <a:solidFill>
                  <a:srgbClr val="FF0000"/>
                </a:solidFill>
              </a:rPr>
              <a:t>b) Dünya’nın Güneş Etrafındaki Hareketi :</a:t>
            </a:r>
          </a:p>
          <a:p>
            <a:r>
              <a:rPr lang="tr-TR" sz="1650" dirty="0" smtClean="0"/>
              <a:t>Dünya, Güneş etrafında elips şeklindeki yörüngede dolanır. Dünya, Güneş</a:t>
            </a:r>
          </a:p>
          <a:p>
            <a:r>
              <a:rPr lang="tr-TR" sz="1650" dirty="0" smtClean="0"/>
              <a:t>etrafındaki hareketini 365 gün ve 6 saatte tamamlar. Bu süreye 1 yıl denir.</a:t>
            </a:r>
          </a:p>
          <a:p>
            <a:r>
              <a:rPr lang="tr-TR" sz="1650" dirty="0" smtClean="0"/>
              <a:t>Dünya’nın ekvator düzlemiyle yörüngesi arasında 23 0 27 ı </a:t>
            </a:r>
            <a:r>
              <a:rPr lang="tr-TR" sz="1650" dirty="0" err="1" smtClean="0"/>
              <a:t>lık</a:t>
            </a:r>
            <a:r>
              <a:rPr lang="tr-TR" sz="1650" dirty="0" smtClean="0"/>
              <a:t> açı vardır. Yani Dünya</a:t>
            </a:r>
          </a:p>
          <a:p>
            <a:r>
              <a:rPr lang="tr-TR" sz="1650" dirty="0" smtClean="0"/>
              <a:t>ekseni eğiktir. Bu eğiklik nedeniyle Dünya’nın farklı bölgelerine Güneş ışığı farklı açılarla</a:t>
            </a:r>
          </a:p>
          <a:p>
            <a:r>
              <a:rPr lang="tr-TR" sz="1650" dirty="0" smtClean="0"/>
              <a:t>gelir ve bu nedenle de ısınma farklılığı oluşur. Bunun sonucunda mevsimler meydana gelir.</a:t>
            </a:r>
          </a:p>
          <a:p>
            <a:r>
              <a:rPr lang="tr-TR" sz="1650" dirty="0" smtClean="0"/>
              <a:t>Dünya, Güneş etrafında hep aynı hızda dönmez. Güneş’e yaklaştıkça dönme hızı</a:t>
            </a:r>
          </a:p>
          <a:p>
            <a:r>
              <a:rPr lang="tr-TR" sz="1650" dirty="0" smtClean="0"/>
              <a:t>artar.</a:t>
            </a:r>
          </a:p>
          <a:p>
            <a:r>
              <a:rPr lang="tr-TR" sz="1650" dirty="0" smtClean="0"/>
              <a:t>Dünya’nın Güneş etrafındaki hareketi sonucu;</a:t>
            </a:r>
          </a:p>
          <a:p>
            <a:r>
              <a:rPr lang="tr-TR" sz="1650" dirty="0" smtClean="0"/>
              <a:t>▪ Güneş ışığının iki yarım küreye geliş açısı değişir ve bunun sonucunda da mevsimler</a:t>
            </a:r>
          </a:p>
          <a:p>
            <a:r>
              <a:rPr lang="tr-TR" sz="1650" dirty="0" smtClean="0"/>
              <a:t>oluşur.</a:t>
            </a:r>
          </a:p>
          <a:p>
            <a:r>
              <a:rPr lang="tr-TR" sz="1650" dirty="0" smtClean="0"/>
              <a:t>▪ Gece ve gündüz süreleri değişir.</a:t>
            </a:r>
          </a:p>
          <a:p>
            <a:r>
              <a:rPr lang="tr-TR" sz="1650" dirty="0" smtClean="0"/>
              <a:t>▪ Güneş’in doğuş ve batış saatleri değişir.</a:t>
            </a:r>
          </a:p>
          <a:p>
            <a:r>
              <a:rPr lang="tr-TR" sz="1650" dirty="0" smtClean="0"/>
              <a:t>▪ Kutup noktaları ile daireleri arasında sürekli gece ve gündüzler yaşanır.</a:t>
            </a:r>
          </a:p>
          <a:p>
            <a:r>
              <a:rPr lang="tr-TR" sz="1650" dirty="0" smtClean="0"/>
              <a:t>▪ Kuzey ve Güney Yarım kürelerde farklı mevsimler yaşanır.</a:t>
            </a:r>
          </a:p>
          <a:p>
            <a:r>
              <a:rPr lang="tr-TR" sz="1650" dirty="0" smtClean="0"/>
              <a:t>▪ Muson rüzgarları oluşur.</a:t>
            </a:r>
          </a:p>
          <a:p>
            <a:r>
              <a:rPr lang="tr-TR" sz="1650" dirty="0" smtClean="0"/>
              <a:t>▪ Ekvatordan kutuplara gidildikçe gece–gündüz süreleri arasındaki fark artar.</a:t>
            </a:r>
            <a:endParaRPr lang="tr-TR" sz="165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786478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c) Dünya’nın Hareketlerinin Sonuçları :</a:t>
            </a:r>
          </a:p>
          <a:p>
            <a:r>
              <a:rPr lang="tr-TR" dirty="0" smtClean="0"/>
              <a:t>1-Dünya, yörüngesine göre paralel olsaydı Güneş ışınları hep aynı açılarla gelirdi. Yani Güneş ışınları ekvatora dik, kutuplara paralel düşerdi. Bunun sonucunda da mevsimler oluşmaz ve gece – gündüz süreleri değişmezdi.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>
                <a:latin typeface="Arial" pitchFamily="34" charset="0"/>
                <a:cs typeface="Arial" pitchFamily="34" charset="0"/>
              </a:rPr>
              <a:t>GÜNEŞ SİSTEMİ GEZEGENLERİ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Autofit/>
          </a:bodyPr>
          <a:lstStyle/>
          <a:p>
            <a:r>
              <a:rPr lang="tr-TR" sz="1800" dirty="0" smtClean="0">
                <a:solidFill>
                  <a:srgbClr val="FF0000"/>
                </a:solidFill>
              </a:rPr>
              <a:t>a) Merkür</a:t>
            </a:r>
          </a:p>
          <a:p>
            <a:r>
              <a:rPr lang="tr-TR" sz="1800" dirty="0" smtClean="0"/>
              <a:t> :▪ Güneş’e en yakın olan gezegendir.</a:t>
            </a:r>
          </a:p>
          <a:p>
            <a:r>
              <a:rPr lang="tr-TR" sz="1800" dirty="0" smtClean="0"/>
              <a:t>▪ Güneş sistemindeki en küçük gezegendir.</a:t>
            </a:r>
          </a:p>
          <a:p>
            <a:r>
              <a:rPr lang="tr-TR" sz="1800" dirty="0" smtClean="0"/>
              <a:t>▪ Uydusu ve halkası yoktur.</a:t>
            </a:r>
          </a:p>
          <a:p>
            <a:r>
              <a:rPr lang="tr-TR" sz="1800" dirty="0" smtClean="0"/>
              <a:t>▪ Güneş etrafında en hızlı dönen iç (sıcak) gezegendir.</a:t>
            </a:r>
          </a:p>
          <a:p>
            <a:r>
              <a:rPr lang="tr-TR" sz="1800" dirty="0" smtClean="0"/>
              <a:t>▪ Atmosferi yoktur.</a:t>
            </a:r>
          </a:p>
          <a:p>
            <a:r>
              <a:rPr lang="tr-TR" sz="1800" dirty="0" smtClean="0"/>
              <a:t>▪ Küçük ve kayalıktır, üzerinde fazla sayıda krater bulunur.</a:t>
            </a:r>
          </a:p>
          <a:p>
            <a:r>
              <a:rPr lang="tr-TR" sz="1800" dirty="0" smtClean="0"/>
              <a:t>▪ Güneş doğarken ve batarken görülür. Mart ve Nisan aylarında akşam yıldızı, Eylül</a:t>
            </a:r>
          </a:p>
          <a:p>
            <a:r>
              <a:rPr lang="tr-TR" sz="1800" dirty="0" smtClean="0"/>
              <a:t>ve Ekim aylarında sabah yıldızı olarak en iyi şekilde görülür.</a:t>
            </a:r>
          </a:p>
          <a:p>
            <a:r>
              <a:rPr lang="tr-TR" sz="1800" dirty="0" smtClean="0"/>
              <a:t>▪ Küçük teleskoplarla bakıldığında yoğun, beyaz bir cisim halinde görülür.</a:t>
            </a:r>
          </a:p>
          <a:p>
            <a:r>
              <a:rPr lang="tr-TR" sz="1800" dirty="0" smtClean="0"/>
              <a:t>▪ Kendi ekseni etrafında çok yavaş döndüğü için gece ve gündüz arasındaki sıcaklık farkı çok yüksektir.</a:t>
            </a:r>
          </a:p>
          <a:p>
            <a:r>
              <a:rPr lang="tr-TR" sz="1800" dirty="0" smtClean="0"/>
              <a:t>▪ Güneş etrafında 88 günde döner.</a:t>
            </a:r>
          </a:p>
          <a:p>
            <a:r>
              <a:rPr lang="tr-TR" sz="1800" dirty="0" smtClean="0"/>
              <a:t>▪ Atmosferi olmadığı ve sıcaklık çok yüksek olduğu için yaşam yoktur.</a:t>
            </a:r>
          </a:p>
          <a:p>
            <a:r>
              <a:rPr lang="tr-TR" sz="1800" dirty="0" smtClean="0"/>
              <a:t>▪ Güneş’e uzaklığı 0,39 AB’dir.</a:t>
            </a:r>
            <a:endParaRPr lang="tr-TR" sz="1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/>
              <a:t>2-Dünya’nın kuzey yarım küresinde ve güney yarım küresinde aynı tarihlerde farklı (zıt) mevsimler görülür.</a:t>
            </a:r>
          </a:p>
          <a:p>
            <a:r>
              <a:rPr lang="tr-TR" dirty="0" smtClean="0"/>
              <a:t>▪ 21 Haziran – 23 Eylül → Kuzey Yarım Kürede : Yaz</a:t>
            </a:r>
          </a:p>
          <a:p>
            <a:r>
              <a:rPr lang="tr-TR" dirty="0" smtClean="0"/>
              <a:t>Güney Yarım Kürede : Kış</a:t>
            </a:r>
          </a:p>
          <a:p>
            <a:r>
              <a:rPr lang="tr-TR" dirty="0" smtClean="0"/>
              <a:t>▪ 23 Eylül – 21 Aralık → Kuzey Yarım Kürede : Sonbahar</a:t>
            </a:r>
          </a:p>
          <a:p>
            <a:r>
              <a:rPr lang="tr-TR" dirty="0" smtClean="0"/>
              <a:t>Güney Yarım Kürede : İlkbahar</a:t>
            </a:r>
          </a:p>
          <a:p>
            <a:r>
              <a:rPr lang="tr-TR" dirty="0" smtClean="0"/>
              <a:t>▪ 21 Aralık – 21 Mart → Kuzey Yarım Kürede : Kış</a:t>
            </a:r>
          </a:p>
          <a:p>
            <a:r>
              <a:rPr lang="tr-TR" dirty="0" smtClean="0"/>
              <a:t>Güney Yarım Kürede : Yaz</a:t>
            </a:r>
          </a:p>
          <a:p>
            <a:r>
              <a:rPr lang="tr-TR" dirty="0" smtClean="0"/>
              <a:t>▪ 21 Mart – 21 Haziran → Kuzey Yarım Kürede : İlkbahar</a:t>
            </a:r>
          </a:p>
          <a:p>
            <a:r>
              <a:rPr lang="tr-TR" dirty="0" smtClean="0"/>
              <a:t>Güney Yarım Kürede : Sonbahar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DEVAMI…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3-Dünya’nın kuzey yarım küresinde yaz aylarında gündüzler uzun, kış aylarında ise geceler uzundur.</a:t>
            </a:r>
          </a:p>
          <a:p>
            <a:r>
              <a:rPr lang="tr-TR" dirty="0" smtClean="0"/>
              <a:t>▪ 21 Haziran’da en uzun gündüz, en kısa gece olur. (Gün dönümü).</a:t>
            </a:r>
          </a:p>
          <a:p>
            <a:r>
              <a:rPr lang="tr-TR" dirty="0" smtClean="0"/>
              <a:t>▪ 21 Aralık’ta en uzun gece, en kısa gündüz olur. (Gün dönümü).</a:t>
            </a:r>
          </a:p>
          <a:p>
            <a:r>
              <a:rPr lang="tr-TR" dirty="0" smtClean="0"/>
              <a:t>▪ 21 Mart ve 23 Eylül’de gece ve gündüz süreleri eşit olur. (Ekinoks = Gece, gündüz eşitliği).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GÜNEŞ ‘ İN HAREKETLERİ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/>
              <a:t>Güneş Dünya, diğer gezegenler, gezegenlerin uyduları, meteorlar, gök taşları, asteroitler ve kuyruklu yıldızların bulunduğu topluluğa </a:t>
            </a:r>
            <a:r>
              <a:rPr lang="tr-TR" dirty="0" smtClean="0">
                <a:solidFill>
                  <a:srgbClr val="FF0000"/>
                </a:solidFill>
              </a:rPr>
              <a:t>Güneş Sistemi </a:t>
            </a:r>
            <a:r>
              <a:rPr lang="tr-TR" dirty="0" smtClean="0"/>
              <a:t>denir. Güneş sistemi, </a:t>
            </a:r>
            <a:r>
              <a:rPr lang="tr-TR" dirty="0" err="1" smtClean="0"/>
              <a:t>Samanyol</a:t>
            </a:r>
            <a:r>
              <a:rPr lang="tr-TR" dirty="0" smtClean="0"/>
              <a:t> Galaksisi’nde yer alır.</a:t>
            </a:r>
          </a:p>
          <a:p>
            <a:r>
              <a:rPr lang="tr-TR" dirty="0" smtClean="0"/>
              <a:t>Güneş Sistemi’ndeki gök cisimleri toplu halde dönerler. Güneş, Güneş Sistemi’nde hareketli değildir. Güneş’in etrafında gezegenler belirli yörüngelerde dolanırlar. Dünya’da Güneş’in etrafında dolandığı için Güneş hareketli görünür. </a:t>
            </a:r>
          </a:p>
          <a:p>
            <a:r>
              <a:rPr lang="tr-TR" dirty="0" smtClean="0"/>
              <a:t>Hareket eden Güneş değil, Dünya’dır. Samanyolu Galaksisi’nde Güneş gibi çok sayıda yıldız vardır ve bu yıldızlar galaksinin etrafında dolanırlar. Bu nedenle Güneş, Güneş Sistemi’nde hareketsiz, Samanyolu Galaksisi’nde hareketlidir.</a:t>
            </a:r>
          </a:p>
          <a:p>
            <a:r>
              <a:rPr lang="tr-TR" dirty="0" smtClean="0"/>
              <a:t>Güneş Sistemi, Samanyolu Galaksisi’nde bir dönüşünü 220 milyon yılda, kendi etrafında dönüşünü 24,7 – 33 saatte gerçekleştirir.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rgbClr val="FF3399"/>
            </a:gs>
            <a:gs pos="100000">
              <a:schemeClr val="tx2">
                <a:lumMod val="60000"/>
                <a:lumOff val="4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tsk66mb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85794"/>
            <a:ext cx="7715304" cy="540296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r>
              <a:rPr lang="tr-TR" sz="2000" dirty="0" smtClean="0">
                <a:solidFill>
                  <a:srgbClr val="FF0000"/>
                </a:solidFill>
              </a:rPr>
              <a:t>b) Venüs :</a:t>
            </a:r>
          </a:p>
          <a:p>
            <a:r>
              <a:rPr lang="tr-TR" sz="1600" dirty="0" smtClean="0"/>
              <a:t>▪ Güneş’e en yakın ikinci gezegendir.</a:t>
            </a:r>
          </a:p>
          <a:p>
            <a:r>
              <a:rPr lang="tr-TR" sz="1600" dirty="0" smtClean="0"/>
              <a:t>▪ Güneş sistemindeki en büyük altıncı gezegendir. Dünya ile büyüklüğü yakın olduğu için Dünya’nın ikizi olarak adlandırılır.</a:t>
            </a:r>
          </a:p>
          <a:p>
            <a:r>
              <a:rPr lang="tr-TR" sz="1600" dirty="0" smtClean="0"/>
              <a:t>▪ Uydusu ve halkası yoktur.</a:t>
            </a:r>
          </a:p>
          <a:p>
            <a:r>
              <a:rPr lang="tr-TR" sz="1600" dirty="0" smtClean="0"/>
              <a:t>▪ Atmosferi olmasına rağmen atmosferinde CO2 ve azotlu gazların miktarı fazla</a:t>
            </a:r>
          </a:p>
          <a:p>
            <a:r>
              <a:rPr lang="tr-TR" sz="1600" dirty="0" smtClean="0"/>
              <a:t>olduğu için sera etkisi fazladır ve bu nedenle sıcaklık çok yüksektir.</a:t>
            </a:r>
          </a:p>
          <a:p>
            <a:r>
              <a:rPr lang="tr-TR" sz="1600" dirty="0" smtClean="0"/>
              <a:t>▪ Yüzeyinde büyük çukurlar ve yüksek tepeler bulunur.</a:t>
            </a:r>
          </a:p>
          <a:p>
            <a:r>
              <a:rPr lang="tr-TR" sz="1600" dirty="0" smtClean="0"/>
              <a:t>▪ Yılın belirli dönemlerinde yani Güneş’e yakın olmadığında ve en parlak olduğu dönemlerde çıplak gözle gündüz de görülebilir.</a:t>
            </a:r>
          </a:p>
          <a:p>
            <a:r>
              <a:rPr lang="tr-TR" sz="1600" dirty="0" smtClean="0"/>
              <a:t>▪ Güneş ve Ay’dan sonra gökyüzündeki en parlak cisimdir. Bunun nedeni, Güneş’e</a:t>
            </a:r>
          </a:p>
          <a:p>
            <a:r>
              <a:rPr lang="tr-TR" sz="1600" dirty="0" smtClean="0"/>
              <a:t>yakın olması ve Güneş’ten gelen ışığın % 80’ini yansıtmasıdır.</a:t>
            </a:r>
          </a:p>
          <a:p>
            <a:r>
              <a:rPr lang="tr-TR" sz="1600" dirty="0" smtClean="0"/>
              <a:t>▪ Çıplak gözle bakıldığında sabit, beyaz ışıkla parlayan parlak bir cisim halinde</a:t>
            </a:r>
          </a:p>
          <a:p>
            <a:r>
              <a:rPr lang="tr-TR" sz="1600" dirty="0" smtClean="0"/>
              <a:t>görülür.</a:t>
            </a:r>
          </a:p>
          <a:p>
            <a:r>
              <a:rPr lang="tr-TR" sz="1600" dirty="0" smtClean="0"/>
              <a:t>▪ Kendi ekseni etrafında, Güneş etrafında dönme yönünün tersine döner.</a:t>
            </a:r>
          </a:p>
          <a:p>
            <a:r>
              <a:rPr lang="tr-TR" sz="1600" dirty="0" smtClean="0"/>
              <a:t>▪ En sıcak gezegendir.</a:t>
            </a:r>
          </a:p>
          <a:p>
            <a:r>
              <a:rPr lang="tr-TR" sz="1600" dirty="0" smtClean="0"/>
              <a:t>▪ Atmosferinde yaşam için gerekli gazlar olmadığı ve sıcaklık çok yüksek olduğu için</a:t>
            </a:r>
          </a:p>
          <a:p>
            <a:r>
              <a:rPr lang="tr-TR" sz="1600" dirty="0" smtClean="0"/>
              <a:t>yaşam yoktur.</a:t>
            </a:r>
          </a:p>
          <a:p>
            <a:r>
              <a:rPr lang="tr-TR" sz="1600" dirty="0" smtClean="0"/>
              <a:t>▪ Güneş’e uzaklığı 0,72 AB’dir.</a:t>
            </a:r>
          </a:p>
          <a:p>
            <a:pPr>
              <a:buNone/>
            </a:pPr>
            <a:endParaRPr lang="tr-TR" sz="1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324492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c) Dünya :</a:t>
            </a:r>
          </a:p>
          <a:p>
            <a:r>
              <a:rPr lang="tr-TR" dirty="0" smtClean="0"/>
              <a:t>▪ Güneş’e en yakın üçüncü gezegendir.</a:t>
            </a:r>
          </a:p>
          <a:p>
            <a:r>
              <a:rPr lang="tr-TR" dirty="0" smtClean="0"/>
              <a:t>▪ Güneş sisteminin beşinci büyük gezegenidir.</a:t>
            </a:r>
          </a:p>
          <a:p>
            <a:r>
              <a:rPr lang="tr-TR" dirty="0" smtClean="0"/>
              <a:t>▪ Ay denilen 1 uydusu vardır ve halkası yoktur.</a:t>
            </a:r>
          </a:p>
          <a:p>
            <a:r>
              <a:rPr lang="tr-TR" dirty="0" smtClean="0"/>
              <a:t>▪ Atmosferi vardır ve atmosferinde yaşam için gerekli gazlar bulunur.</a:t>
            </a:r>
          </a:p>
          <a:p>
            <a:r>
              <a:rPr lang="tr-TR" dirty="0" smtClean="0"/>
              <a:t>▪ Yüzeyinin yaklaşık 2/3’ü sularla kaplıdır.</a:t>
            </a:r>
          </a:p>
          <a:p>
            <a:r>
              <a:rPr lang="tr-TR" dirty="0" smtClean="0"/>
              <a:t>▪ Yüzeyinde dağlar, denizler, vadiler ve aktif volkanlar bulunur.</a:t>
            </a:r>
          </a:p>
          <a:p>
            <a:r>
              <a:rPr lang="tr-TR" dirty="0" smtClean="0"/>
              <a:t>▪ Yaşamın olduğu, suyun sıvı halde bulunduğu, atmosferinde yaşam için gerekli</a:t>
            </a:r>
          </a:p>
          <a:p>
            <a:r>
              <a:rPr lang="tr-TR" dirty="0" smtClean="0"/>
              <a:t>gazların bulunduğu tek gezegendir.</a:t>
            </a:r>
          </a:p>
          <a:p>
            <a:r>
              <a:rPr lang="tr-TR" dirty="0" smtClean="0"/>
              <a:t>▪ Güneş’e uzaklığı 1 AB’dir.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857232"/>
            <a:ext cx="8729634" cy="6000768"/>
          </a:xfrm>
        </p:spPr>
        <p:txBody>
          <a:bodyPr>
            <a:noAutofit/>
          </a:bodyPr>
          <a:lstStyle/>
          <a:p>
            <a:r>
              <a:rPr lang="tr-TR" sz="1700" dirty="0" smtClean="0">
                <a:solidFill>
                  <a:srgbClr val="FF0000"/>
                </a:solidFill>
              </a:rPr>
              <a:t>d) Mars :</a:t>
            </a:r>
          </a:p>
          <a:p>
            <a:r>
              <a:rPr lang="tr-TR" sz="1700" dirty="0" smtClean="0"/>
              <a:t>▪ Güneş’e en yakın dördüncü gezegendir.</a:t>
            </a:r>
          </a:p>
          <a:p>
            <a:r>
              <a:rPr lang="tr-TR" sz="1700" dirty="0" smtClean="0"/>
              <a:t>▪ Güneş sisteminin ikinci küçük gezegenidir.</a:t>
            </a:r>
          </a:p>
          <a:p>
            <a:r>
              <a:rPr lang="tr-TR" sz="1700" dirty="0" smtClean="0"/>
              <a:t>▪ İki uydusu vardır ve halkası yoktur.</a:t>
            </a:r>
          </a:p>
          <a:p>
            <a:r>
              <a:rPr lang="tr-TR" sz="1700" dirty="0" smtClean="0"/>
              <a:t>▪ Atmosferi vardır ve atmosferinde CO2, su buharı, N, Ar, O ve H gibi gazlar bulunur.</a:t>
            </a:r>
          </a:p>
          <a:p>
            <a:r>
              <a:rPr lang="tr-TR" sz="1700" dirty="0" smtClean="0"/>
              <a:t>▪ Kırmızı gezegen olarak bilinir.</a:t>
            </a:r>
          </a:p>
          <a:p>
            <a:r>
              <a:rPr lang="tr-TR" sz="1700" dirty="0" smtClean="0"/>
              <a:t>▪ Özellikleri Dünya’nın özelliklerine benzer ve Dünya’daki gibi ova, vadi ve dağlar</a:t>
            </a:r>
          </a:p>
          <a:p>
            <a:r>
              <a:rPr lang="tr-TR" sz="1700" dirty="0" smtClean="0"/>
              <a:t>bulunur ve bu yüzey şekilleri teleskopla görülebilir.</a:t>
            </a:r>
          </a:p>
          <a:p>
            <a:r>
              <a:rPr lang="tr-TR" sz="1700" dirty="0" smtClean="0"/>
              <a:t>▪ Çıplak gözle bakıldığında gece gökyüzünde belirgin kırmızımsı turuncu renkli ışık</a:t>
            </a:r>
          </a:p>
          <a:p>
            <a:r>
              <a:rPr lang="tr-TR" sz="1700" dirty="0" smtClean="0"/>
              <a:t>noktası halinde görülür.</a:t>
            </a:r>
          </a:p>
          <a:p>
            <a:r>
              <a:rPr lang="tr-TR" sz="1700" dirty="0" smtClean="0"/>
              <a:t>▪ Parlaklığı, Dünya’ya yaklaşıp uzaklaşmasına göre değişir. Dünya’ya en yakın</a:t>
            </a:r>
          </a:p>
          <a:p>
            <a:r>
              <a:rPr lang="tr-TR" sz="1700" dirty="0" smtClean="0"/>
              <a:t>konumdaki parlaklığı, en uzak konumdaki parlaklığının 50 katıdır.</a:t>
            </a:r>
          </a:p>
          <a:p>
            <a:r>
              <a:rPr lang="tr-TR" sz="1700" dirty="0" smtClean="0"/>
              <a:t>▪ Mars, Dünya’ya karşı konumda olduğunda yani Dünya, Güneş ve Mars arasında</a:t>
            </a:r>
          </a:p>
          <a:p>
            <a:r>
              <a:rPr lang="tr-TR" sz="1700" dirty="0" smtClean="0"/>
              <a:t>iken, gün batımında doğar ve gece boyunca gökyüzünde kalır.</a:t>
            </a:r>
          </a:p>
          <a:p>
            <a:r>
              <a:rPr lang="tr-TR" sz="1700" dirty="0" smtClean="0"/>
              <a:t>▪ Kendi ekseni etrafında 24 saat 15 dakikada döner.</a:t>
            </a:r>
          </a:p>
          <a:p>
            <a:r>
              <a:rPr lang="tr-TR" sz="1700" dirty="0" smtClean="0"/>
              <a:t>▪ Mevsimler oluşur.</a:t>
            </a:r>
          </a:p>
          <a:p>
            <a:r>
              <a:rPr lang="tr-TR" sz="1700" dirty="0" smtClean="0"/>
              <a:t>▪ Atmosferinde O ve su buharı olduğu için yaşamın olabileceği düşünülmektedir.</a:t>
            </a:r>
          </a:p>
          <a:p>
            <a:r>
              <a:rPr lang="tr-TR" sz="1700" dirty="0" smtClean="0"/>
              <a:t>▪ Güneş Sisteminin en yüksek dağı burada bulunur.</a:t>
            </a:r>
          </a:p>
          <a:p>
            <a:r>
              <a:rPr lang="tr-TR" sz="1700" dirty="0" smtClean="0"/>
              <a:t>▪ Güneş’e uzaklığı 1,5 AB’dir.</a:t>
            </a:r>
            <a:endParaRPr lang="tr-TR" sz="17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92933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e) Jüpiter :</a:t>
            </a:r>
          </a:p>
          <a:p>
            <a:r>
              <a:rPr lang="tr-TR" dirty="0" smtClean="0"/>
              <a:t>▪ Güneş’e en yakın beşinci gezegendir.</a:t>
            </a:r>
          </a:p>
          <a:p>
            <a:r>
              <a:rPr lang="tr-TR" dirty="0" smtClean="0"/>
              <a:t>▪ Güneş sistemindeki en büyük gezegendir.</a:t>
            </a:r>
          </a:p>
          <a:p>
            <a:r>
              <a:rPr lang="tr-TR" dirty="0" smtClean="0"/>
              <a:t>▪ 63 tane uydusu vardır.</a:t>
            </a:r>
          </a:p>
          <a:p>
            <a:r>
              <a:rPr lang="tr-TR" dirty="0" smtClean="0"/>
              <a:t>▪ Etrafında toz ve taş parçacıklarından oluşan ince ve karanlık bir tane halkası vardır.</a:t>
            </a:r>
          </a:p>
          <a:p>
            <a:r>
              <a:rPr lang="tr-TR" dirty="0" smtClean="0"/>
              <a:t>▪ Çok kalın atmosfer tabakası bulunur.</a:t>
            </a:r>
          </a:p>
          <a:p>
            <a:r>
              <a:rPr lang="tr-TR" dirty="0" smtClean="0"/>
              <a:t>▪ Güneş, Ay ve Venüs’ten sonra en parlak gök cismidir.</a:t>
            </a:r>
          </a:p>
          <a:p>
            <a:r>
              <a:rPr lang="tr-TR" dirty="0" smtClean="0"/>
              <a:t>▪ Küçük teleskoplar ve dürbünler ile bakıldığında şeklinin yuvarlak olduğu, orta boy</a:t>
            </a:r>
          </a:p>
          <a:p>
            <a:r>
              <a:rPr lang="tr-TR" dirty="0" smtClean="0"/>
              <a:t>teleskoplar ile bakıldığında ise atmosferindeki bantlar ve büyük kırmızı leke</a:t>
            </a:r>
          </a:p>
          <a:p>
            <a:r>
              <a:rPr lang="tr-TR" dirty="0" smtClean="0"/>
              <a:t>görülebilir.</a:t>
            </a:r>
          </a:p>
          <a:p>
            <a:r>
              <a:rPr lang="tr-TR" dirty="0" smtClean="0"/>
              <a:t>▪ Soğuk olduğu ve atmosferinde yaşam için gerekli gazları bulunmadığı için yaşam</a:t>
            </a:r>
          </a:p>
          <a:p>
            <a:r>
              <a:rPr lang="tr-TR" dirty="0" smtClean="0"/>
              <a:t>yoktur.</a:t>
            </a:r>
          </a:p>
          <a:p>
            <a:r>
              <a:rPr lang="tr-TR" dirty="0" smtClean="0"/>
              <a:t>▪ Güneş’e uzaklığı 5,2 AB’dir.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929330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f) Satürn :</a:t>
            </a:r>
          </a:p>
          <a:p>
            <a:r>
              <a:rPr lang="tr-TR" dirty="0" smtClean="0"/>
              <a:t>▪ Güneş en yakın altıncı gezendir.</a:t>
            </a:r>
          </a:p>
          <a:p>
            <a:r>
              <a:rPr lang="tr-TR" dirty="0" smtClean="0"/>
              <a:t>▪ Güneş sisteminin ikinci büyük gezegenidir.</a:t>
            </a:r>
          </a:p>
          <a:p>
            <a:r>
              <a:rPr lang="tr-TR" dirty="0" smtClean="0"/>
              <a:t>▪ 56 uydusu vardır. En büyük uydusunun adı Titan’dır.</a:t>
            </a:r>
          </a:p>
          <a:p>
            <a:r>
              <a:rPr lang="tr-TR" dirty="0" smtClean="0"/>
              <a:t>▪ Etrafında bulunan gaz, buz ve kaya parçalarından oluşan halkaları vardır ve halkalı</a:t>
            </a:r>
          </a:p>
          <a:p>
            <a:r>
              <a:rPr lang="tr-TR" dirty="0" smtClean="0"/>
              <a:t>gezegen olarak da bilinir.</a:t>
            </a:r>
          </a:p>
          <a:p>
            <a:r>
              <a:rPr lang="tr-TR" dirty="0" smtClean="0"/>
              <a:t>▪ Kalın atmosferi vardır.</a:t>
            </a:r>
          </a:p>
          <a:p>
            <a:r>
              <a:rPr lang="tr-TR" dirty="0" smtClean="0"/>
              <a:t>▪ Jüpiter’e göre daha küçük ve Güneş’ten daha uzak olduğu için daha sönük görünür.</a:t>
            </a:r>
          </a:p>
          <a:p>
            <a:r>
              <a:rPr lang="tr-TR" dirty="0" smtClean="0"/>
              <a:t>▪ Satürn’ün halkalan orta boy teleskoplar ile ayırt edilebilir. Dünya her 15–17 yılda bir</a:t>
            </a:r>
          </a:p>
          <a:p>
            <a:r>
              <a:rPr lang="tr-TR" dirty="0" smtClean="0"/>
              <a:t>Satürn’ün halkalarının düzleminden geçer ve bu durumda halkalar görülemez.</a:t>
            </a:r>
          </a:p>
          <a:p>
            <a:r>
              <a:rPr lang="tr-TR" dirty="0" smtClean="0"/>
              <a:t>▪ Soğuk olduğu ve atmosferinde yaşam için gerekli gazları bulunmadığı için yaşam</a:t>
            </a:r>
          </a:p>
          <a:p>
            <a:r>
              <a:rPr lang="tr-TR" dirty="0" smtClean="0"/>
              <a:t>yoktur.</a:t>
            </a:r>
          </a:p>
          <a:p>
            <a:r>
              <a:rPr lang="tr-TR" dirty="0" smtClean="0"/>
              <a:t>▪ Güneş’e uzaklığı 9,5 AB’dir.</a:t>
            </a:r>
            <a:endParaRPr lang="tr-TR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216</TotalTime>
  <Words>3266</Words>
  <Application>Microsoft Office PowerPoint</Application>
  <PresentationFormat>Ekran Gösterisi (4:3)</PresentationFormat>
  <Paragraphs>365</Paragraphs>
  <Slides>43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43</vt:i4>
      </vt:variant>
    </vt:vector>
  </HeadingPairs>
  <TitlesOfParts>
    <vt:vector size="44" baseType="lpstr">
      <vt:lpstr>Akış</vt:lpstr>
      <vt:lpstr>Slayt 1</vt:lpstr>
      <vt:lpstr>İÇİNDEKİLER</vt:lpstr>
      <vt:lpstr>GÜNEŞ SİSTEMİ</vt:lpstr>
      <vt:lpstr>GÜNEŞ SİSTEMİ GEZEGENLERİ</vt:lpstr>
      <vt:lpstr>Slayt 5</vt:lpstr>
      <vt:lpstr>Slayt 6</vt:lpstr>
      <vt:lpstr>Slayt 7</vt:lpstr>
      <vt:lpstr>Slayt 8</vt:lpstr>
      <vt:lpstr>Slayt 9</vt:lpstr>
      <vt:lpstr>Slayt 10</vt:lpstr>
      <vt:lpstr>Slayt 11</vt:lpstr>
      <vt:lpstr>ÖRNEK:</vt:lpstr>
      <vt:lpstr>NOT:</vt:lpstr>
      <vt:lpstr>Slayt 14</vt:lpstr>
      <vt:lpstr>DEVAMI…</vt:lpstr>
      <vt:lpstr>GEZEGENLERİN ÖZELLİKLERİ:</vt:lpstr>
      <vt:lpstr>GEZEGENLERİN ÖZELLİKLERİ</vt:lpstr>
      <vt:lpstr>DEVAMI…</vt:lpstr>
      <vt:lpstr>UYDU:</vt:lpstr>
      <vt:lpstr>AY VE ÖZELLİKLERİ</vt:lpstr>
      <vt:lpstr>DEVAMI…</vt:lpstr>
      <vt:lpstr>AYIN EVRELERİ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GEL-GİT (MET-CEZİR) OLAYI</vt:lpstr>
      <vt:lpstr>DEVAMI…</vt:lpstr>
      <vt:lpstr>GÖK ADALAR (GALAKSİLER)</vt:lpstr>
      <vt:lpstr>Slayt 34</vt:lpstr>
      <vt:lpstr>NOT:</vt:lpstr>
      <vt:lpstr>DÜNYA’NIN HAREKETLERİ</vt:lpstr>
      <vt:lpstr>Slayt 37</vt:lpstr>
      <vt:lpstr>Slayt 38</vt:lpstr>
      <vt:lpstr>Slayt 39</vt:lpstr>
      <vt:lpstr>DEVAMI…</vt:lpstr>
      <vt:lpstr>DEVAMI…</vt:lpstr>
      <vt:lpstr>GÜNEŞ ‘ İN HAREKETLERİ</vt:lpstr>
      <vt:lpstr>Slayt 43</vt:lpstr>
    </vt:vector>
  </TitlesOfParts>
  <Company>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Ogrenci 22</dc:creator>
  <cp:lastModifiedBy>XP_Pro</cp:lastModifiedBy>
  <cp:revision>4</cp:revision>
  <dcterms:created xsi:type="dcterms:W3CDTF">2011-05-09T12:24:50Z</dcterms:created>
  <dcterms:modified xsi:type="dcterms:W3CDTF">2011-05-11T12:11:35Z</dcterms:modified>
</cp:coreProperties>
</file>