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70" r:id="rId4"/>
    <p:sldId id="269" r:id="rId5"/>
    <p:sldId id="260" r:id="rId6"/>
    <p:sldId id="261" r:id="rId7"/>
    <p:sldId id="262" r:id="rId8"/>
    <p:sldId id="267" r:id="rId9"/>
    <p:sldId id="263" r:id="rId10"/>
    <p:sldId id="264" r:id="rId11"/>
    <p:sldId id="268" r:id="rId12"/>
    <p:sldId id="265" r:id="rId13"/>
    <p:sldId id="266" r:id="rId14"/>
    <p:sldId id="272" r:id="rId15"/>
    <p:sldId id="271" r:id="rId16"/>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514F8"/>
    <a:srgbClr val="B808A3"/>
    <a:srgbClr val="FA76E7"/>
  </p:clrMru>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Orta Stil 2 - Vurgu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DBED569-4797-4DF1-A0F4-6AAB3CD982D8}" styleName="Açık Stil 3 - Vurgu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FD0F851-EC5A-4D38-B0AD-8093EC10F338}" styleName="Açık Stil 1 - Vurgu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p:scale>
          <a:sx n="46" d="100"/>
          <a:sy n="46" d="100"/>
        </p:scale>
        <p:origin x="-1686" y="-6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C73A09-C6FF-4B38-A00F-E101EBF8BB4D}" type="datetimeFigureOut">
              <a:rPr lang="tr-TR" smtClean="0"/>
              <a:pPr/>
              <a:t>11.05.2011</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3EFF0D-8036-4293-B5E0-E95264F73344}" type="slidenum">
              <a:rPr lang="tr-TR" smtClean="0"/>
              <a:pPr/>
              <a:t>‹#›</a:t>
            </a:fld>
            <a:endParaRPr lang="tr-T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433EFF0D-8036-4293-B5E0-E95264F73344}" type="slidenum">
              <a:rPr lang="tr-TR" smtClean="0"/>
              <a:pPr/>
              <a:t>6</a:t>
            </a:fld>
            <a:endParaRPr lang="tr-T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11.05.2011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strips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11.05.2011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strips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11.05.2011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11.05.2011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11.05.2011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D9F75050-0E15-4C5B-92B0-66D068882F1F}" type="datetimeFigureOut">
              <a:rPr lang="tr-TR" smtClean="0"/>
              <a:pPr/>
              <a:t>11.05.2011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D9F75050-0E15-4C5B-92B0-66D068882F1F}" type="datetimeFigureOut">
              <a:rPr lang="tr-TR" smtClean="0"/>
              <a:pPr/>
              <a:t>11.05.2011</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strips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D9F75050-0E15-4C5B-92B0-66D068882F1F}" type="datetimeFigureOut">
              <a:rPr lang="tr-TR" smtClean="0"/>
              <a:pPr/>
              <a:t>11.05.2011</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strips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11.05.2011</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11.05.2011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strips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11.05.2011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strips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45000">
              <a:schemeClr val="bg1">
                <a:lumMod val="85000"/>
              </a:schemeClr>
            </a:gs>
            <a:gs pos="70000">
              <a:schemeClr val="bg1">
                <a:lumMod val="75000"/>
              </a:schemeClr>
            </a:gs>
            <a:gs pos="100000">
              <a:schemeClr val="bg1">
                <a:lumMod val="50000"/>
              </a:schemeClr>
            </a:gs>
          </a:gsLst>
          <a:lin ang="0" scaled="1"/>
          <a:tileRect/>
        </a:gradFill>
        <a:effectLst/>
      </p:bgPr>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5050-0E15-4C5B-92B0-66D068882F1F}" type="datetimeFigureOut">
              <a:rPr lang="tr-TR" smtClean="0"/>
              <a:pPr/>
              <a:t>11.05.2011</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strips dir="r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veriindir.com/ataturkun-matematik-alaninda-yaptigi-calismalar.html" TargetMode="External"/><Relationship Id="rId2" Type="http://schemas.openxmlformats.org/officeDocument/2006/relationships/hyperlink" Target="http://www.veriindir.com/matematik-tarihi-ve-matematik-buluslari.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rot="21176327">
            <a:off x="311931" y="1112804"/>
            <a:ext cx="7772400" cy="2068245"/>
          </a:xfrm>
        </p:spPr>
        <p:txBody>
          <a:bodyPr>
            <a:normAutofit/>
          </a:bodyPr>
          <a:lstStyle/>
          <a:p>
            <a:r>
              <a:rPr lang="tr-TR" dirty="0" smtClean="0">
                <a:solidFill>
                  <a:schemeClr val="tx2">
                    <a:lumMod val="60000"/>
                    <a:lumOff val="40000"/>
                  </a:schemeClr>
                </a:solidFill>
              </a:rPr>
              <a:t> </a:t>
            </a:r>
            <a:br>
              <a:rPr lang="tr-TR" dirty="0" smtClean="0">
                <a:solidFill>
                  <a:schemeClr val="tx2">
                    <a:lumMod val="60000"/>
                    <a:lumOff val="40000"/>
                  </a:schemeClr>
                </a:solidFill>
              </a:rPr>
            </a:br>
            <a:r>
              <a:rPr lang="tr-TR" sz="5400" dirty="0" smtClean="0">
                <a:solidFill>
                  <a:schemeClr val="tx2">
                    <a:lumMod val="60000"/>
                    <a:lumOff val="40000"/>
                  </a:schemeClr>
                </a:solidFill>
              </a:rPr>
              <a:t>MATEMATİK YOLCULUĞU </a:t>
            </a:r>
            <a:endParaRPr lang="tr-TR" sz="5400" dirty="0">
              <a:solidFill>
                <a:schemeClr val="tx2"/>
              </a:solidFill>
            </a:endParaRPr>
          </a:p>
        </p:txBody>
      </p:sp>
      <p:sp>
        <p:nvSpPr>
          <p:cNvPr id="3" name="2 Alt Başlık"/>
          <p:cNvSpPr>
            <a:spLocks noGrp="1"/>
          </p:cNvSpPr>
          <p:nvPr>
            <p:ph type="subTitle" idx="1"/>
          </p:nvPr>
        </p:nvSpPr>
        <p:spPr>
          <a:xfrm>
            <a:off x="2500298" y="3857628"/>
            <a:ext cx="6400800" cy="2781304"/>
          </a:xfrm>
        </p:spPr>
        <p:txBody>
          <a:bodyPr>
            <a:normAutofit/>
          </a:bodyPr>
          <a:lstStyle/>
          <a:p>
            <a:r>
              <a:rPr lang="tr-TR" dirty="0" smtClean="0">
                <a:solidFill>
                  <a:schemeClr val="tx2"/>
                </a:solidFill>
              </a:rPr>
              <a:t>ÖĞRETMEN </a:t>
            </a:r>
            <a:r>
              <a:rPr lang="tr-TR" dirty="0" smtClean="0">
                <a:solidFill>
                  <a:schemeClr val="tx2"/>
                </a:solidFill>
                <a:sym typeface="Wingdings" pitchFamily="2" charset="2"/>
              </a:rPr>
              <a:t></a:t>
            </a:r>
            <a:endParaRPr lang="tr-TR" dirty="0" smtClean="0">
              <a:solidFill>
                <a:schemeClr val="tx2"/>
              </a:solidFill>
            </a:endParaRPr>
          </a:p>
          <a:p>
            <a:r>
              <a:rPr lang="tr-TR" dirty="0" smtClean="0">
                <a:solidFill>
                  <a:schemeClr val="tx2">
                    <a:lumMod val="60000"/>
                    <a:lumOff val="40000"/>
                  </a:schemeClr>
                </a:solidFill>
              </a:rPr>
              <a:t>Fatma AYDUR</a:t>
            </a:r>
          </a:p>
          <a:p>
            <a:r>
              <a:rPr lang="tr-TR" dirty="0" smtClean="0">
                <a:solidFill>
                  <a:schemeClr val="tx2"/>
                </a:solidFill>
              </a:rPr>
              <a:t>HAZIRLAYAN </a:t>
            </a:r>
            <a:r>
              <a:rPr lang="tr-TR" dirty="0" smtClean="0">
                <a:solidFill>
                  <a:schemeClr val="tx2"/>
                </a:solidFill>
                <a:sym typeface="Wingdings" pitchFamily="2" charset="2"/>
              </a:rPr>
              <a:t></a:t>
            </a:r>
            <a:endParaRPr lang="tr-TR" dirty="0" smtClean="0">
              <a:solidFill>
                <a:schemeClr val="tx2"/>
              </a:solidFill>
            </a:endParaRPr>
          </a:p>
          <a:p>
            <a:r>
              <a:rPr lang="tr-TR" dirty="0" smtClean="0">
                <a:solidFill>
                  <a:schemeClr val="tx2">
                    <a:lumMod val="60000"/>
                    <a:lumOff val="40000"/>
                  </a:schemeClr>
                </a:solidFill>
              </a:rPr>
              <a:t>Arife YAĞMUR</a:t>
            </a:r>
          </a:p>
          <a:p>
            <a:endParaRPr lang="tr-TR" dirty="0"/>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4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hlink"/>
                                            </p:clrVal>
                                          </p:val>
                                        </p:tav>
                                        <p:tav tm="50000">
                                          <p:val>
                                            <p:clrVal>
                                              <a:srgbClr val="CC00FF"/>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814"/>
                            </p:stCondLst>
                            <p:childTnLst>
                              <p:par>
                                <p:cTn id="11" presetID="23" presetClass="entr" presetSubtype="16"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childTnLst>
                                </p:cTn>
                              </p:par>
                              <p:par>
                                <p:cTn id="15" presetID="23" presetClass="entr" presetSubtype="16"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1" end="1"/>
                                            </p:txEl>
                                          </p:spTgt>
                                        </p:tgtEl>
                                        <p:attrNameLst>
                                          <p:attrName>ppt_h</p:attrName>
                                        </p:attrNameLst>
                                      </p:cBhvr>
                                      <p:tavLst>
                                        <p:tav tm="0">
                                          <p:val>
                                            <p:fltVal val="0"/>
                                          </p:val>
                                        </p:tav>
                                        <p:tav tm="100000">
                                          <p:val>
                                            <p:strVal val="#ppt_h"/>
                                          </p:val>
                                        </p:tav>
                                      </p:tavLst>
                                    </p:anim>
                                  </p:childTnLst>
                                </p:cTn>
                              </p:par>
                              <p:par>
                                <p:cTn id="19" presetID="23" presetClass="entr" presetSubtype="16"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childTnLst>
                                </p:cTn>
                              </p:par>
                              <p:par>
                                <p:cTn id="23" presetID="23" presetClass="entr" presetSubtype="16"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71480"/>
            <a:ext cx="8229600" cy="6000792"/>
          </a:xfrm>
        </p:spPr>
        <p:txBody>
          <a:bodyPr>
            <a:normAutofit fontScale="92500" lnSpcReduction="20000"/>
          </a:bodyPr>
          <a:lstStyle/>
          <a:p>
            <a:pPr>
              <a:buFont typeface="Wingdings" pitchFamily="2" charset="2"/>
              <a:buChar char="ü"/>
            </a:pPr>
            <a:r>
              <a:rPr lang="tr-TR" b="1" dirty="0" smtClean="0">
                <a:solidFill>
                  <a:srgbClr val="FFC000"/>
                </a:solidFill>
              </a:rPr>
              <a:t>İLK DEFA ALGORİTMANIN KULLANILMASI</a:t>
            </a:r>
            <a:r>
              <a:rPr lang="tr-TR" dirty="0" smtClean="0"/>
              <a:t/>
            </a:r>
            <a:br>
              <a:rPr lang="tr-TR" dirty="0" smtClean="0"/>
            </a:br>
            <a:r>
              <a:rPr lang="tr-TR" dirty="0" smtClean="0"/>
              <a:t>Harezmî9. </a:t>
            </a:r>
            <a:r>
              <a:rPr lang="tr-TR" dirty="0" err="1" smtClean="0"/>
              <a:t>yy’da</a:t>
            </a:r>
            <a:r>
              <a:rPr lang="tr-TR" dirty="0" smtClean="0"/>
              <a:t>.(Algoritma ismi Harezmî’nin değişmiş hâlidir.)</a:t>
            </a:r>
          </a:p>
          <a:p>
            <a:pPr>
              <a:buFont typeface="Wingdings" pitchFamily="2" charset="2"/>
              <a:buChar char="ü"/>
            </a:pPr>
            <a:r>
              <a:rPr lang="tr-TR" b="1" dirty="0" smtClean="0">
                <a:solidFill>
                  <a:srgbClr val="002060"/>
                </a:solidFill>
              </a:rPr>
              <a:t>İLK BİNOM AÇILIMI</a:t>
            </a:r>
            <a:r>
              <a:rPr lang="tr-TR" dirty="0" smtClean="0"/>
              <a:t/>
            </a:r>
            <a:br>
              <a:rPr lang="tr-TR" dirty="0" smtClean="0"/>
            </a:br>
            <a:r>
              <a:rPr lang="tr-TR" dirty="0" smtClean="0"/>
              <a:t>Ömer </a:t>
            </a:r>
            <a:r>
              <a:rPr lang="tr-TR" dirty="0" err="1" smtClean="0"/>
              <a:t>Hayyam</a:t>
            </a:r>
            <a:r>
              <a:rPr lang="tr-TR" dirty="0" smtClean="0"/>
              <a:t>. 11.yy.</a:t>
            </a:r>
          </a:p>
          <a:p>
            <a:pPr>
              <a:buFont typeface="Wingdings" pitchFamily="2" charset="2"/>
              <a:buChar char="ü"/>
            </a:pPr>
            <a:r>
              <a:rPr lang="tr-TR" b="1" dirty="0" smtClean="0">
                <a:solidFill>
                  <a:srgbClr val="00B050"/>
                </a:solidFill>
              </a:rPr>
              <a:t>İLK PASCAL ÜÇGENİ</a:t>
            </a:r>
            <a:r>
              <a:rPr lang="tr-TR" dirty="0" smtClean="0"/>
              <a:t/>
            </a:r>
            <a:br>
              <a:rPr lang="tr-TR" dirty="0" smtClean="0"/>
            </a:br>
            <a:r>
              <a:rPr lang="tr-TR" dirty="0" smtClean="0"/>
              <a:t>Ömer </a:t>
            </a:r>
            <a:r>
              <a:rPr lang="tr-TR" dirty="0" err="1" smtClean="0"/>
              <a:t>Hayyam</a:t>
            </a:r>
            <a:r>
              <a:rPr lang="tr-TR" dirty="0" smtClean="0"/>
              <a:t>. 11.yy.</a:t>
            </a:r>
          </a:p>
          <a:p>
            <a:pPr>
              <a:buFont typeface="Wingdings" pitchFamily="2" charset="2"/>
              <a:buChar char="ü"/>
            </a:pPr>
            <a:r>
              <a:rPr lang="tr-TR" b="1" dirty="0" smtClean="0">
                <a:solidFill>
                  <a:srgbClr val="FA76E7"/>
                </a:solidFill>
              </a:rPr>
              <a:t>Pİ SAYISININ HESAPLANAN EN BÜYÜK DEĞERİ</a:t>
            </a:r>
            <a:r>
              <a:rPr lang="tr-TR" dirty="0" smtClean="0"/>
              <a:t/>
            </a:r>
            <a:br>
              <a:rPr lang="tr-TR" dirty="0" smtClean="0"/>
            </a:br>
            <a:r>
              <a:rPr lang="tr-TR" dirty="0" smtClean="0"/>
              <a:t>Yıllarca pi sayısının tam değeri bulunamadı.Günümüzde ise 1 milyarıncı basamağa kadar biliniyor.</a:t>
            </a:r>
          </a:p>
          <a:p>
            <a:pPr>
              <a:buFont typeface="Wingdings" pitchFamily="2" charset="2"/>
              <a:buChar char="ü"/>
            </a:pPr>
            <a:r>
              <a:rPr lang="tr-TR" b="1" dirty="0" smtClean="0">
                <a:solidFill>
                  <a:srgbClr val="4514F8"/>
                </a:solidFill>
              </a:rPr>
              <a:t>İSİMLENDİRİLMİŞ EN BÜYÜK SAYI</a:t>
            </a:r>
            <a:r>
              <a:rPr lang="tr-TR" dirty="0" smtClean="0"/>
              <a:t/>
            </a:r>
            <a:br>
              <a:rPr lang="tr-TR" dirty="0" smtClean="0"/>
            </a:br>
            <a:r>
              <a:rPr lang="tr-TR" dirty="0" smtClean="0"/>
              <a:t>10 üzeri 100 sayısı (1 ve yanında 100 tane sıfır) </a:t>
            </a:r>
            <a:r>
              <a:rPr lang="tr-TR" dirty="0" err="1" smtClean="0"/>
              <a:t>googol</a:t>
            </a:r>
            <a:r>
              <a:rPr lang="tr-TR" dirty="0" smtClean="0"/>
              <a:t> olarak adlandırılır.</a:t>
            </a:r>
          </a:p>
          <a:p>
            <a:endParaRPr lang="tr-TR" dirty="0"/>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par>
                          <p:cTn id="11" fill="hold">
                            <p:stCondLst>
                              <p:cond delay="1000"/>
                            </p:stCondLst>
                            <p:childTnLst>
                              <p:par>
                                <p:cTn id="12" presetID="34" presetClass="entr" presetSubtype="0" fill="hold" nodeType="after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from="(-#ppt_w/2)" to="(#ppt_x)" calcmode="lin" valueType="num">
                                      <p:cBhvr>
                                        <p:cTn id="14" dur="600" fill="hold">
                                          <p:stCondLst>
                                            <p:cond delay="0"/>
                                          </p:stCondLst>
                                        </p:cTn>
                                        <p:tgtEl>
                                          <p:spTgt spid="3">
                                            <p:txEl>
                                              <p:pRg st="1" end="1"/>
                                            </p:txEl>
                                          </p:spTgt>
                                        </p:tgtEl>
                                        <p:attrNameLst>
                                          <p:attrName>ppt_x</p:attrName>
                                        </p:attrNameLst>
                                      </p:cBhvr>
                                    </p:anim>
                                    <p:anim from="0" to="-1.0" calcmode="lin" valueType="num">
                                      <p:cBhvr>
                                        <p:cTn id="15" dur="200" decel="50000" autoRev="1" fill="hold">
                                          <p:stCondLst>
                                            <p:cond delay="600"/>
                                          </p:stCondLst>
                                        </p:cTn>
                                        <p:tgtEl>
                                          <p:spTgt spid="3">
                                            <p:txEl>
                                              <p:pRg st="1" end="1"/>
                                            </p:txEl>
                                          </p:spTgt>
                                        </p:tgtEl>
                                        <p:attrNameLst>
                                          <p:attrName>xshear</p:attrName>
                                        </p:attrNameLst>
                                      </p:cBhvr>
                                    </p:anim>
                                    <p:animScale>
                                      <p:cBhvr>
                                        <p:cTn id="16" dur="200" decel="100000" autoRev="1" fill="hold">
                                          <p:stCondLst>
                                            <p:cond delay="600"/>
                                          </p:stCondLst>
                                        </p:cTn>
                                        <p:tgtEl>
                                          <p:spTgt spid="3">
                                            <p:txEl>
                                              <p:pRg st="1" end="1"/>
                                            </p:txEl>
                                          </p:spTgt>
                                        </p:tgtEl>
                                      </p:cBhvr>
                                      <p:from x="100000" y="100000"/>
                                      <p:to x="80000" y="100000"/>
                                    </p:animScale>
                                    <p:anim by="(#ppt_h/3+#ppt_w*0.1)" calcmode="lin" valueType="num">
                                      <p:cBhvr additive="sum">
                                        <p:cTn id="17" dur="200" decel="100000" autoRev="1" fill="hold">
                                          <p:stCondLst>
                                            <p:cond delay="600"/>
                                          </p:stCondLst>
                                        </p:cTn>
                                        <p:tgtEl>
                                          <p:spTgt spid="3">
                                            <p:txEl>
                                              <p:pRg st="1" end="1"/>
                                            </p:txEl>
                                          </p:spTgt>
                                        </p:tgtEl>
                                        <p:attrNameLst>
                                          <p:attrName>ppt_x</p:attrName>
                                        </p:attrNameLst>
                                      </p:cBhvr>
                                    </p:anim>
                                  </p:childTnLst>
                                </p:cTn>
                              </p:par>
                            </p:childTnLst>
                          </p:cTn>
                        </p:par>
                        <p:par>
                          <p:cTn id="18" fill="hold">
                            <p:stCondLst>
                              <p:cond delay="2000"/>
                            </p:stCondLst>
                            <p:childTnLst>
                              <p:par>
                                <p:cTn id="19" presetID="34" presetClass="entr" presetSubtype="0" fill="hold"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from="(-#ppt_w/2)" to="(#ppt_x)" calcmode="lin" valueType="num">
                                      <p:cBhvr>
                                        <p:cTn id="21" dur="600" fill="hold">
                                          <p:stCondLst>
                                            <p:cond delay="0"/>
                                          </p:stCondLst>
                                        </p:cTn>
                                        <p:tgtEl>
                                          <p:spTgt spid="3">
                                            <p:txEl>
                                              <p:pRg st="2" end="2"/>
                                            </p:txEl>
                                          </p:spTgt>
                                        </p:tgtEl>
                                        <p:attrNameLst>
                                          <p:attrName>ppt_x</p:attrName>
                                        </p:attrNameLst>
                                      </p:cBhvr>
                                    </p:anim>
                                    <p:anim from="0" to="-1.0" calcmode="lin" valueType="num">
                                      <p:cBhvr>
                                        <p:cTn id="22" dur="200" decel="50000" autoRev="1" fill="hold">
                                          <p:stCondLst>
                                            <p:cond delay="600"/>
                                          </p:stCondLst>
                                        </p:cTn>
                                        <p:tgtEl>
                                          <p:spTgt spid="3">
                                            <p:txEl>
                                              <p:pRg st="2" end="2"/>
                                            </p:txEl>
                                          </p:spTgt>
                                        </p:tgtEl>
                                        <p:attrNameLst>
                                          <p:attrName>xshear</p:attrName>
                                        </p:attrNameLst>
                                      </p:cBhvr>
                                    </p:anim>
                                    <p:animScale>
                                      <p:cBhvr>
                                        <p:cTn id="23" dur="200" decel="100000" autoRev="1" fill="hold">
                                          <p:stCondLst>
                                            <p:cond delay="600"/>
                                          </p:stCondLst>
                                        </p:cTn>
                                        <p:tgtEl>
                                          <p:spTgt spid="3">
                                            <p:txEl>
                                              <p:pRg st="2" end="2"/>
                                            </p:txEl>
                                          </p:spTgt>
                                        </p:tgtEl>
                                      </p:cBhvr>
                                      <p:from x="100000" y="100000"/>
                                      <p:to x="80000" y="100000"/>
                                    </p:animScale>
                                    <p:anim by="(#ppt_h/3+#ppt_w*0.1)" calcmode="lin" valueType="num">
                                      <p:cBhvr additive="sum">
                                        <p:cTn id="24" dur="200" decel="100000" autoRev="1" fill="hold">
                                          <p:stCondLst>
                                            <p:cond delay="600"/>
                                          </p:stCondLst>
                                        </p:cTn>
                                        <p:tgtEl>
                                          <p:spTgt spid="3">
                                            <p:txEl>
                                              <p:pRg st="2" end="2"/>
                                            </p:txEl>
                                          </p:spTgt>
                                        </p:tgtEl>
                                        <p:attrNameLst>
                                          <p:attrName>ppt_x</p:attrName>
                                        </p:attrNameLst>
                                      </p:cBhvr>
                                    </p:anim>
                                  </p:childTnLst>
                                </p:cTn>
                              </p:par>
                            </p:childTnLst>
                          </p:cTn>
                        </p:par>
                        <p:par>
                          <p:cTn id="25" fill="hold">
                            <p:stCondLst>
                              <p:cond delay="3000"/>
                            </p:stCondLst>
                            <p:childTnLst>
                              <p:par>
                                <p:cTn id="26" presetID="34" presetClass="entr" presetSubtype="0" fill="hold" nodeType="after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from="(-#ppt_w/2)" to="(#ppt_x)" calcmode="lin" valueType="num">
                                      <p:cBhvr>
                                        <p:cTn id="28" dur="600" fill="hold">
                                          <p:stCondLst>
                                            <p:cond delay="0"/>
                                          </p:stCondLst>
                                        </p:cTn>
                                        <p:tgtEl>
                                          <p:spTgt spid="3">
                                            <p:txEl>
                                              <p:pRg st="3" end="3"/>
                                            </p:txEl>
                                          </p:spTgt>
                                        </p:tgtEl>
                                        <p:attrNameLst>
                                          <p:attrName>ppt_x</p:attrName>
                                        </p:attrNameLst>
                                      </p:cBhvr>
                                    </p:anim>
                                    <p:anim from="0" to="-1.0" calcmode="lin" valueType="num">
                                      <p:cBhvr>
                                        <p:cTn id="29" dur="200" decel="50000" autoRev="1" fill="hold">
                                          <p:stCondLst>
                                            <p:cond delay="600"/>
                                          </p:stCondLst>
                                        </p:cTn>
                                        <p:tgtEl>
                                          <p:spTgt spid="3">
                                            <p:txEl>
                                              <p:pRg st="3" end="3"/>
                                            </p:txEl>
                                          </p:spTgt>
                                        </p:tgtEl>
                                        <p:attrNameLst>
                                          <p:attrName>xshear</p:attrName>
                                        </p:attrNameLst>
                                      </p:cBhvr>
                                    </p:anim>
                                    <p:animScale>
                                      <p:cBhvr>
                                        <p:cTn id="30" dur="200" decel="100000" autoRev="1" fill="hold">
                                          <p:stCondLst>
                                            <p:cond delay="600"/>
                                          </p:stCondLst>
                                        </p:cTn>
                                        <p:tgtEl>
                                          <p:spTgt spid="3">
                                            <p:txEl>
                                              <p:pRg st="3" end="3"/>
                                            </p:txEl>
                                          </p:spTgt>
                                        </p:tgtEl>
                                      </p:cBhvr>
                                      <p:from x="100000" y="100000"/>
                                      <p:to x="80000" y="100000"/>
                                    </p:animScale>
                                    <p:anim by="(#ppt_h/3+#ppt_w*0.1)" calcmode="lin" valueType="num">
                                      <p:cBhvr additive="sum">
                                        <p:cTn id="31" dur="200" decel="100000" autoRev="1" fill="hold">
                                          <p:stCondLst>
                                            <p:cond delay="600"/>
                                          </p:stCondLst>
                                        </p:cTn>
                                        <p:tgtEl>
                                          <p:spTgt spid="3">
                                            <p:txEl>
                                              <p:pRg st="3" end="3"/>
                                            </p:txEl>
                                          </p:spTgt>
                                        </p:tgtEl>
                                        <p:attrNameLst>
                                          <p:attrName>ppt_x</p:attrName>
                                        </p:attrNameLst>
                                      </p:cBhvr>
                                    </p:anim>
                                  </p:childTnLst>
                                </p:cTn>
                              </p:par>
                            </p:childTnLst>
                          </p:cTn>
                        </p:par>
                        <p:par>
                          <p:cTn id="32" fill="hold">
                            <p:stCondLst>
                              <p:cond delay="4000"/>
                            </p:stCondLst>
                            <p:childTnLst>
                              <p:par>
                                <p:cTn id="33" presetID="34" presetClass="entr" presetSubtype="0" fill="hold" nodeType="after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from="(-#ppt_w/2)" to="(#ppt_x)" calcmode="lin" valueType="num">
                                      <p:cBhvr>
                                        <p:cTn id="35" dur="600" fill="hold">
                                          <p:stCondLst>
                                            <p:cond delay="0"/>
                                          </p:stCondLst>
                                        </p:cTn>
                                        <p:tgtEl>
                                          <p:spTgt spid="3">
                                            <p:txEl>
                                              <p:pRg st="4" end="4"/>
                                            </p:txEl>
                                          </p:spTgt>
                                        </p:tgtEl>
                                        <p:attrNameLst>
                                          <p:attrName>ppt_x</p:attrName>
                                        </p:attrNameLst>
                                      </p:cBhvr>
                                    </p:anim>
                                    <p:anim from="0" to="-1.0" calcmode="lin" valueType="num">
                                      <p:cBhvr>
                                        <p:cTn id="36" dur="200" decel="50000" autoRev="1" fill="hold">
                                          <p:stCondLst>
                                            <p:cond delay="600"/>
                                          </p:stCondLst>
                                        </p:cTn>
                                        <p:tgtEl>
                                          <p:spTgt spid="3">
                                            <p:txEl>
                                              <p:pRg st="4" end="4"/>
                                            </p:txEl>
                                          </p:spTgt>
                                        </p:tgtEl>
                                        <p:attrNameLst>
                                          <p:attrName>xshear</p:attrName>
                                        </p:attrNameLst>
                                      </p:cBhvr>
                                    </p:anim>
                                    <p:animScale>
                                      <p:cBhvr>
                                        <p:cTn id="37" dur="200" decel="100000" autoRev="1" fill="hold">
                                          <p:stCondLst>
                                            <p:cond delay="600"/>
                                          </p:stCondLst>
                                        </p:cTn>
                                        <p:tgtEl>
                                          <p:spTgt spid="3">
                                            <p:txEl>
                                              <p:pRg st="4" end="4"/>
                                            </p:txEl>
                                          </p:spTgt>
                                        </p:tgtEl>
                                      </p:cBhvr>
                                      <p:from x="100000" y="100000"/>
                                      <p:to x="80000" y="100000"/>
                                    </p:animScale>
                                    <p:anim by="(#ppt_h/3+#ppt_w*0.1)" calcmode="lin" valueType="num">
                                      <p:cBhvr additive="sum">
                                        <p:cTn id="38" dur="200" decel="100000" autoRev="1" fill="hold">
                                          <p:stCondLst>
                                            <p:cond delay="600"/>
                                          </p:stCondLst>
                                        </p:cTn>
                                        <p:tgtEl>
                                          <p:spTgt spid="3">
                                            <p:txEl>
                                              <p:pRg st="4" end="4"/>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rot="21229185">
            <a:off x="685800" y="2130425"/>
            <a:ext cx="7772400" cy="1470025"/>
          </a:xfrm>
        </p:spPr>
        <p:txBody>
          <a:bodyPr>
            <a:normAutofit/>
          </a:bodyPr>
          <a:lstStyle/>
          <a:p>
            <a:r>
              <a:rPr lang="tr-TR" dirty="0" smtClean="0">
                <a:solidFill>
                  <a:schemeClr val="accent4">
                    <a:lumMod val="75000"/>
                  </a:schemeClr>
                </a:solidFill>
              </a:rPr>
              <a:t>ATATÜRK’ÜN MATEMATİK ALANINDA YAPTIĞI YENİLİKLER</a:t>
            </a:r>
            <a:endParaRPr lang="tr-TR" dirty="0">
              <a:solidFill>
                <a:schemeClr val="accent4">
                  <a:lumMod val="75000"/>
                </a:schemeClr>
              </a:solidFill>
            </a:endParaRPr>
          </a:p>
        </p:txBody>
      </p:sp>
      <p:sp>
        <p:nvSpPr>
          <p:cNvPr id="5" name="4 Alt Başlık"/>
          <p:cNvSpPr>
            <a:spLocks noGrp="1"/>
          </p:cNvSpPr>
          <p:nvPr>
            <p:ph type="subTitle" idx="1"/>
          </p:nvPr>
        </p:nvSpPr>
        <p:spPr>
          <a:xfrm>
            <a:off x="2743200" y="4857760"/>
            <a:ext cx="6400800" cy="1752600"/>
          </a:xfrm>
        </p:spPr>
        <p:txBody>
          <a:bodyPr/>
          <a:lstStyle/>
          <a:p>
            <a:r>
              <a:rPr lang="tr-TR" dirty="0" smtClean="0">
                <a:solidFill>
                  <a:schemeClr val="tx1"/>
                </a:solidFill>
              </a:rPr>
              <a:t>Tabi ulu önder Atatürk ‘de Matematiği desteklemiş ve daha kolay hale getirmiştir…</a:t>
            </a:r>
            <a:endParaRPr lang="tr-TR" dirty="0">
              <a:solidFill>
                <a:schemeClr val="tx1"/>
              </a:solidFill>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par>
                          <p:cTn id="14" fill="hold">
                            <p:stCondLst>
                              <p:cond delay="2000"/>
                            </p:stCondLst>
                            <p:childTnLst>
                              <p:par>
                                <p:cTn id="15" presetID="58" presetClass="entr" presetSubtype="0" accel="100000" fill="hold" nodeType="after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p:cTn id="17" dur="2000" fill="hold"/>
                                        <p:tgtEl>
                                          <p:spTgt spid="5">
                                            <p:txEl>
                                              <p:pRg st="0" end="0"/>
                                            </p:txEl>
                                          </p:spTgt>
                                        </p:tgtEl>
                                        <p:attrNameLst>
                                          <p:attrName>ppt_w</p:attrName>
                                        </p:attrNameLst>
                                      </p:cBhvr>
                                      <p:tavLst>
                                        <p:tav tm="0">
                                          <p:val>
                                            <p:strVal val="#ppt_w*2.5"/>
                                          </p:val>
                                        </p:tav>
                                        <p:tav tm="100000">
                                          <p:val>
                                            <p:strVal val="#ppt_w"/>
                                          </p:val>
                                        </p:tav>
                                      </p:tavLst>
                                    </p:anim>
                                    <p:anim calcmode="lin" valueType="num">
                                      <p:cBhvr>
                                        <p:cTn id="18" dur="2000" fill="hold"/>
                                        <p:tgtEl>
                                          <p:spTgt spid="5">
                                            <p:txEl>
                                              <p:pRg st="0" end="0"/>
                                            </p:txEl>
                                          </p:spTgt>
                                        </p:tgtEl>
                                        <p:attrNameLst>
                                          <p:attrName>ppt_h</p:attrName>
                                        </p:attrNameLst>
                                      </p:cBhvr>
                                      <p:tavLst>
                                        <p:tav tm="0">
                                          <p:val>
                                            <p:strVal val="#ppt_h*0.01"/>
                                          </p:val>
                                        </p:tav>
                                        <p:tav tm="100000">
                                          <p:val>
                                            <p:strVal val="#ppt_h"/>
                                          </p:val>
                                        </p:tav>
                                      </p:tavLst>
                                    </p:anim>
                                    <p:anim calcmode="lin" valueType="num">
                                      <p:cBhvr>
                                        <p:cTn id="19" dur="2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0" dur="2000" fill="hold"/>
                                        <p:tgtEl>
                                          <p:spTgt spid="5">
                                            <p:txEl>
                                              <p:pRg st="0" end="0"/>
                                            </p:txEl>
                                          </p:spTgt>
                                        </p:tgtEl>
                                        <p:attrNameLst>
                                          <p:attrName>ppt_y</p:attrName>
                                        </p:attrNameLst>
                                      </p:cBhvr>
                                      <p:tavLst>
                                        <p:tav tm="0">
                                          <p:val>
                                            <p:strVal val="#ppt_h+1"/>
                                          </p:val>
                                        </p:tav>
                                        <p:tav tm="100000">
                                          <p:val>
                                            <p:strVal val="#ppt_y"/>
                                          </p:val>
                                        </p:tav>
                                      </p:tavLst>
                                    </p:anim>
                                    <p:animEffect transition="in" filter="fade">
                                      <p:cBhvr>
                                        <p:cTn id="21"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4 Düz Ok Bağlayıcısı"/>
          <p:cNvCxnSpPr/>
          <p:nvPr/>
        </p:nvCxnSpPr>
        <p:spPr>
          <a:xfrm rot="16200000" flipH="1">
            <a:off x="1393803" y="3179761"/>
            <a:ext cx="5999998" cy="70644"/>
          </a:xfrm>
          <a:prstGeom prst="straightConnector1">
            <a:avLst/>
          </a:prstGeom>
          <a:ln w="57150">
            <a:solidFill>
              <a:schemeClr val="accent5">
                <a:lumMod val="75000"/>
              </a:schemeClr>
            </a:solidFill>
            <a:tailEnd type="arrow"/>
          </a:ln>
        </p:spPr>
        <p:style>
          <a:lnRef idx="3">
            <a:schemeClr val="accent2"/>
          </a:lnRef>
          <a:fillRef idx="0">
            <a:schemeClr val="accent2"/>
          </a:fillRef>
          <a:effectRef idx="2">
            <a:schemeClr val="accent2"/>
          </a:effectRef>
          <a:fontRef idx="minor">
            <a:schemeClr val="tx1"/>
          </a:fontRef>
        </p:style>
      </p:cxnSp>
      <p:sp>
        <p:nvSpPr>
          <p:cNvPr id="3" name="2 İçerik Yer Tutucusu"/>
          <p:cNvSpPr>
            <a:spLocks noGrp="1"/>
          </p:cNvSpPr>
          <p:nvPr>
            <p:ph idx="1"/>
          </p:nvPr>
        </p:nvSpPr>
        <p:spPr>
          <a:xfrm>
            <a:off x="457200" y="500042"/>
            <a:ext cx="8329642" cy="6000792"/>
          </a:xfrm>
        </p:spPr>
        <p:txBody>
          <a:bodyPr>
            <a:normAutofit fontScale="32500" lnSpcReduction="20000"/>
          </a:bodyPr>
          <a:lstStyle/>
          <a:p>
            <a:pPr>
              <a:buNone/>
            </a:pPr>
            <a:r>
              <a:rPr lang="tr-TR" sz="8600" b="1" dirty="0" smtClean="0">
                <a:solidFill>
                  <a:schemeClr val="accent4">
                    <a:lumMod val="75000"/>
                  </a:schemeClr>
                </a:solidFill>
              </a:rPr>
              <a:t>       Yeni                                                              Eski</a:t>
            </a:r>
            <a:endParaRPr lang="tr-TR" sz="8600" dirty="0" smtClean="0">
              <a:solidFill>
                <a:schemeClr val="accent4">
                  <a:lumMod val="75000"/>
                </a:schemeClr>
              </a:solidFill>
            </a:endParaRPr>
          </a:p>
          <a:p>
            <a:pPr>
              <a:buNone/>
            </a:pPr>
            <a:r>
              <a:rPr lang="tr-TR" sz="8600" b="1" dirty="0" smtClean="0">
                <a:solidFill>
                  <a:schemeClr val="tx2">
                    <a:lumMod val="50000"/>
                  </a:schemeClr>
                </a:solidFill>
              </a:rPr>
              <a:t>     Bölen  </a:t>
            </a:r>
            <a:r>
              <a:rPr lang="tr-TR" sz="8600" b="1" dirty="0" smtClean="0"/>
              <a:t>                                                 </a:t>
            </a:r>
            <a:r>
              <a:rPr lang="tr-TR" sz="8600" b="1" dirty="0" err="1" smtClean="0">
                <a:solidFill>
                  <a:schemeClr val="tx2">
                    <a:lumMod val="60000"/>
                    <a:lumOff val="40000"/>
                  </a:schemeClr>
                </a:solidFill>
              </a:rPr>
              <a:t>Maksumunaleyh</a:t>
            </a:r>
            <a:r>
              <a:rPr lang="tr-TR" sz="8600" b="1" dirty="0" smtClean="0"/>
              <a:t/>
            </a:r>
            <a:br>
              <a:rPr lang="tr-TR" sz="8600" b="1" dirty="0" smtClean="0"/>
            </a:br>
            <a:r>
              <a:rPr lang="tr-TR" sz="8600" b="1" dirty="0" smtClean="0">
                <a:solidFill>
                  <a:schemeClr val="tx2">
                    <a:lumMod val="50000"/>
                  </a:schemeClr>
                </a:solidFill>
              </a:rPr>
              <a:t>Bölme    </a:t>
            </a:r>
            <a:r>
              <a:rPr lang="tr-TR" sz="8600" b="1" dirty="0" smtClean="0"/>
              <a:t>                                             </a:t>
            </a:r>
            <a:r>
              <a:rPr lang="tr-TR" sz="8600" b="1" dirty="0" smtClean="0">
                <a:solidFill>
                  <a:schemeClr val="tx2">
                    <a:lumMod val="60000"/>
                    <a:lumOff val="40000"/>
                  </a:schemeClr>
                </a:solidFill>
              </a:rPr>
              <a:t>Taksim</a:t>
            </a:r>
            <a:r>
              <a:rPr lang="tr-TR" sz="8600" b="1" dirty="0" smtClean="0"/>
              <a:t/>
            </a:r>
            <a:br>
              <a:rPr lang="tr-TR" sz="8600" b="1" dirty="0" smtClean="0"/>
            </a:br>
            <a:r>
              <a:rPr lang="tr-TR" sz="8600" b="1" dirty="0" smtClean="0">
                <a:solidFill>
                  <a:schemeClr val="tx2">
                    <a:lumMod val="50000"/>
                  </a:schemeClr>
                </a:solidFill>
              </a:rPr>
              <a:t>Bölüm    </a:t>
            </a:r>
            <a:r>
              <a:rPr lang="tr-TR" sz="8600" b="1" dirty="0" smtClean="0"/>
              <a:t>                                             </a:t>
            </a:r>
            <a:r>
              <a:rPr lang="tr-TR" sz="8600" b="1" dirty="0" err="1" smtClean="0">
                <a:solidFill>
                  <a:schemeClr val="tx2">
                    <a:lumMod val="60000"/>
                    <a:lumOff val="40000"/>
                  </a:schemeClr>
                </a:solidFill>
              </a:rPr>
              <a:t>Haric</a:t>
            </a:r>
            <a:r>
              <a:rPr lang="tr-TR" sz="8600" b="1" dirty="0" smtClean="0">
                <a:solidFill>
                  <a:schemeClr val="tx2">
                    <a:lumMod val="60000"/>
                    <a:lumOff val="40000"/>
                  </a:schemeClr>
                </a:solidFill>
              </a:rPr>
              <a:t>-i Kısmet</a:t>
            </a:r>
            <a:r>
              <a:rPr lang="tr-TR" sz="8600" b="1" dirty="0" smtClean="0"/>
              <a:t/>
            </a:r>
            <a:br>
              <a:rPr lang="tr-TR" sz="8600" b="1" dirty="0" smtClean="0"/>
            </a:br>
            <a:r>
              <a:rPr lang="tr-TR" sz="8600" b="1" dirty="0" smtClean="0">
                <a:solidFill>
                  <a:schemeClr val="tx2">
                    <a:lumMod val="50000"/>
                  </a:schemeClr>
                </a:solidFill>
              </a:rPr>
              <a:t>Çarpanlara Ayırma                            </a:t>
            </a:r>
            <a:r>
              <a:rPr lang="tr-TR" sz="8600" b="1" dirty="0" err="1" smtClean="0">
                <a:solidFill>
                  <a:schemeClr val="tx2">
                    <a:lumMod val="60000"/>
                    <a:lumOff val="40000"/>
                  </a:schemeClr>
                </a:solidFill>
              </a:rPr>
              <a:t>Mazrubata</a:t>
            </a:r>
            <a:r>
              <a:rPr lang="tr-TR" sz="8600" b="1" dirty="0" smtClean="0">
                <a:solidFill>
                  <a:schemeClr val="tx2">
                    <a:lumMod val="60000"/>
                    <a:lumOff val="40000"/>
                  </a:schemeClr>
                </a:solidFill>
              </a:rPr>
              <a:t> Tefrik</a:t>
            </a:r>
            <a:r>
              <a:rPr lang="tr-TR" sz="8600" b="1" dirty="0" smtClean="0"/>
              <a:t/>
            </a:r>
            <a:br>
              <a:rPr lang="tr-TR" sz="8600" b="1" dirty="0" smtClean="0"/>
            </a:br>
            <a:r>
              <a:rPr lang="tr-TR" sz="8600" b="1" dirty="0" smtClean="0">
                <a:solidFill>
                  <a:schemeClr val="tx2">
                    <a:lumMod val="50000"/>
                  </a:schemeClr>
                </a:solidFill>
              </a:rPr>
              <a:t>Çember </a:t>
            </a:r>
            <a:r>
              <a:rPr lang="tr-TR" sz="8600" b="1" dirty="0" smtClean="0"/>
              <a:t>                                              </a:t>
            </a:r>
            <a:r>
              <a:rPr lang="tr-TR" sz="8600" b="1" dirty="0" smtClean="0">
                <a:solidFill>
                  <a:schemeClr val="tx2">
                    <a:lumMod val="60000"/>
                    <a:lumOff val="40000"/>
                  </a:schemeClr>
                </a:solidFill>
              </a:rPr>
              <a:t>Muhit-i Daire</a:t>
            </a:r>
            <a:r>
              <a:rPr lang="tr-TR" sz="8600" b="1" dirty="0" smtClean="0"/>
              <a:t/>
            </a:r>
            <a:br>
              <a:rPr lang="tr-TR" sz="8600" b="1" dirty="0" smtClean="0"/>
            </a:br>
            <a:r>
              <a:rPr lang="tr-TR" sz="8600" b="1" dirty="0" smtClean="0">
                <a:solidFill>
                  <a:schemeClr val="tx2">
                    <a:lumMod val="50000"/>
                  </a:schemeClr>
                </a:solidFill>
              </a:rPr>
              <a:t>Çıkarma</a:t>
            </a:r>
            <a:r>
              <a:rPr lang="tr-TR" sz="8600" b="1" dirty="0" smtClean="0"/>
              <a:t>                                              </a:t>
            </a:r>
            <a:r>
              <a:rPr lang="tr-TR" sz="8600" b="1" dirty="0" smtClean="0">
                <a:solidFill>
                  <a:schemeClr val="tx2">
                    <a:lumMod val="60000"/>
                    <a:lumOff val="40000"/>
                  </a:schemeClr>
                </a:solidFill>
              </a:rPr>
              <a:t>Tarh</a:t>
            </a:r>
            <a:r>
              <a:rPr lang="tr-TR" sz="8600" b="1" dirty="0" smtClean="0"/>
              <a:t/>
            </a:r>
            <a:br>
              <a:rPr lang="tr-TR" sz="8600" b="1" dirty="0" smtClean="0"/>
            </a:br>
            <a:r>
              <a:rPr lang="tr-TR" sz="8600" b="1" dirty="0" smtClean="0">
                <a:solidFill>
                  <a:schemeClr val="tx2">
                    <a:lumMod val="50000"/>
                  </a:schemeClr>
                </a:solidFill>
              </a:rPr>
              <a:t>Dikey       </a:t>
            </a:r>
            <a:r>
              <a:rPr lang="tr-TR" sz="8600" b="1" dirty="0" smtClean="0"/>
              <a:t>                                            </a:t>
            </a:r>
            <a:r>
              <a:rPr lang="tr-TR" sz="8600" b="1" dirty="0" smtClean="0">
                <a:solidFill>
                  <a:schemeClr val="tx2">
                    <a:lumMod val="60000"/>
                    <a:lumOff val="40000"/>
                  </a:schemeClr>
                </a:solidFill>
              </a:rPr>
              <a:t>Amudi</a:t>
            </a:r>
            <a:r>
              <a:rPr lang="tr-TR" sz="8600" b="1" dirty="0" smtClean="0"/>
              <a:t/>
            </a:r>
            <a:br>
              <a:rPr lang="tr-TR" sz="8600" b="1" dirty="0" smtClean="0"/>
            </a:br>
            <a:r>
              <a:rPr lang="tr-TR" sz="8600" b="1" dirty="0" smtClean="0"/>
              <a:t>L</a:t>
            </a:r>
            <a:r>
              <a:rPr lang="tr-TR" sz="8600" b="1" dirty="0" smtClean="0">
                <a:solidFill>
                  <a:schemeClr val="tx2">
                    <a:lumMod val="50000"/>
                  </a:schemeClr>
                </a:solidFill>
              </a:rPr>
              <a:t>imit    </a:t>
            </a:r>
            <a:r>
              <a:rPr lang="tr-TR" sz="8600" b="1" dirty="0" smtClean="0"/>
              <a:t>                                                </a:t>
            </a:r>
            <a:r>
              <a:rPr lang="tr-TR" sz="8600" b="1" dirty="0" smtClean="0">
                <a:solidFill>
                  <a:schemeClr val="tx2">
                    <a:lumMod val="60000"/>
                    <a:lumOff val="40000"/>
                  </a:schemeClr>
                </a:solidFill>
              </a:rPr>
              <a:t>Gaye</a:t>
            </a:r>
            <a:r>
              <a:rPr lang="tr-TR" sz="8600" b="1" dirty="0" smtClean="0"/>
              <a:t/>
            </a:r>
            <a:br>
              <a:rPr lang="tr-TR" sz="8600" b="1" dirty="0" smtClean="0"/>
            </a:br>
            <a:r>
              <a:rPr lang="tr-TR" sz="8600" b="1" dirty="0" smtClean="0">
                <a:solidFill>
                  <a:schemeClr val="tx2">
                    <a:lumMod val="50000"/>
                  </a:schemeClr>
                </a:solidFill>
              </a:rPr>
              <a:t>Ondalık    </a:t>
            </a:r>
            <a:r>
              <a:rPr lang="tr-TR" sz="8600" b="1" dirty="0" smtClean="0"/>
              <a:t>                                           </a:t>
            </a:r>
            <a:r>
              <a:rPr lang="tr-TR" sz="8600" b="1" dirty="0" err="1" smtClean="0">
                <a:solidFill>
                  <a:schemeClr val="tx2">
                    <a:lumMod val="60000"/>
                    <a:lumOff val="40000"/>
                  </a:schemeClr>
                </a:solidFill>
              </a:rPr>
              <a:t>Aşar’i</a:t>
            </a:r>
            <a:r>
              <a:rPr lang="tr-TR" sz="8600" b="1" dirty="0" smtClean="0"/>
              <a:t/>
            </a:r>
            <a:br>
              <a:rPr lang="tr-TR" sz="8600" b="1" dirty="0" smtClean="0"/>
            </a:br>
            <a:r>
              <a:rPr lang="tr-TR" sz="8600" b="1" dirty="0" smtClean="0">
                <a:solidFill>
                  <a:schemeClr val="tx2">
                    <a:lumMod val="50000"/>
                  </a:schemeClr>
                </a:solidFill>
              </a:rPr>
              <a:t>Parabol     </a:t>
            </a:r>
            <a:r>
              <a:rPr lang="tr-TR" sz="8600" b="1" dirty="0" smtClean="0"/>
              <a:t>                                          </a:t>
            </a:r>
            <a:r>
              <a:rPr lang="tr-TR" sz="8600" b="1" dirty="0" smtClean="0">
                <a:solidFill>
                  <a:schemeClr val="tx2">
                    <a:lumMod val="60000"/>
                    <a:lumOff val="40000"/>
                  </a:schemeClr>
                </a:solidFill>
              </a:rPr>
              <a:t>Kat’ı </a:t>
            </a:r>
            <a:r>
              <a:rPr lang="tr-TR" sz="8600" b="1" dirty="0" err="1" smtClean="0">
                <a:solidFill>
                  <a:schemeClr val="tx2">
                    <a:lumMod val="60000"/>
                    <a:lumOff val="40000"/>
                  </a:schemeClr>
                </a:solidFill>
              </a:rPr>
              <a:t>Mükafti</a:t>
            </a:r>
            <a:r>
              <a:rPr lang="tr-TR" sz="8600" b="1" dirty="0" smtClean="0"/>
              <a:t/>
            </a:r>
            <a:br>
              <a:rPr lang="tr-TR" sz="8600" b="1" dirty="0" smtClean="0"/>
            </a:br>
            <a:r>
              <a:rPr lang="tr-TR" sz="8600" b="1" dirty="0" smtClean="0">
                <a:solidFill>
                  <a:schemeClr val="tx2">
                    <a:lumMod val="50000"/>
                  </a:schemeClr>
                </a:solidFill>
              </a:rPr>
              <a:t>Piramit    </a:t>
            </a:r>
            <a:r>
              <a:rPr lang="tr-TR" sz="8600" b="1" dirty="0" smtClean="0"/>
              <a:t>                                            </a:t>
            </a:r>
            <a:r>
              <a:rPr lang="tr-TR" sz="8600" b="1" dirty="0" smtClean="0">
                <a:solidFill>
                  <a:schemeClr val="tx2">
                    <a:lumMod val="60000"/>
                    <a:lumOff val="40000"/>
                  </a:schemeClr>
                </a:solidFill>
              </a:rPr>
              <a:t>Ehram</a:t>
            </a:r>
            <a:r>
              <a:rPr lang="tr-TR" sz="8600" b="1" dirty="0" smtClean="0"/>
              <a:t/>
            </a:r>
            <a:br>
              <a:rPr lang="tr-TR" sz="8600" b="1" dirty="0" smtClean="0"/>
            </a:br>
            <a:r>
              <a:rPr lang="tr-TR" sz="8600" b="1" dirty="0" smtClean="0">
                <a:solidFill>
                  <a:schemeClr val="tx2">
                    <a:lumMod val="50000"/>
                  </a:schemeClr>
                </a:solidFill>
              </a:rPr>
              <a:t>Prizma   </a:t>
            </a:r>
            <a:r>
              <a:rPr lang="tr-TR" sz="8600" b="1" dirty="0" smtClean="0"/>
              <a:t>                                              </a:t>
            </a:r>
            <a:r>
              <a:rPr lang="tr-TR" sz="8600" b="1" dirty="0" smtClean="0">
                <a:solidFill>
                  <a:schemeClr val="tx2">
                    <a:lumMod val="60000"/>
                    <a:lumOff val="40000"/>
                  </a:schemeClr>
                </a:solidFill>
              </a:rPr>
              <a:t>Menşur</a:t>
            </a:r>
            <a:r>
              <a:rPr lang="tr-TR" sz="8600" b="1" dirty="0" smtClean="0"/>
              <a:t/>
            </a:r>
            <a:br>
              <a:rPr lang="tr-TR" sz="8600" b="1" dirty="0" smtClean="0"/>
            </a:br>
            <a:r>
              <a:rPr lang="tr-TR" sz="8600" b="1" dirty="0" smtClean="0">
                <a:solidFill>
                  <a:schemeClr val="tx2">
                    <a:lumMod val="50000"/>
                  </a:schemeClr>
                </a:solidFill>
              </a:rPr>
              <a:t>Sadeleştirme     </a:t>
            </a:r>
            <a:r>
              <a:rPr lang="tr-TR" sz="8600" b="1" dirty="0" smtClean="0"/>
              <a:t>                                 </a:t>
            </a:r>
            <a:r>
              <a:rPr lang="tr-TR" sz="8600" b="1" dirty="0" smtClean="0">
                <a:solidFill>
                  <a:schemeClr val="tx2">
                    <a:lumMod val="60000"/>
                    <a:lumOff val="40000"/>
                  </a:schemeClr>
                </a:solidFill>
              </a:rPr>
              <a:t>İhtisar</a:t>
            </a:r>
            <a:r>
              <a:rPr lang="tr-TR" sz="8600" b="1" dirty="0" smtClean="0"/>
              <a:t/>
            </a:r>
            <a:br>
              <a:rPr lang="tr-TR" sz="8600" b="1" dirty="0" smtClean="0"/>
            </a:br>
            <a:r>
              <a:rPr lang="tr-TR" sz="8600" b="1" dirty="0" smtClean="0">
                <a:solidFill>
                  <a:schemeClr val="tx2">
                    <a:lumMod val="50000"/>
                  </a:schemeClr>
                </a:solidFill>
              </a:rPr>
              <a:t>Teğet            </a:t>
            </a:r>
            <a:r>
              <a:rPr lang="tr-TR" sz="8600" b="1" dirty="0" smtClean="0"/>
              <a:t>                                        </a:t>
            </a:r>
            <a:r>
              <a:rPr lang="tr-TR" sz="8600" b="1" dirty="0" err="1" smtClean="0">
                <a:solidFill>
                  <a:schemeClr val="tx2">
                    <a:lumMod val="60000"/>
                    <a:lumOff val="40000"/>
                  </a:schemeClr>
                </a:solidFill>
              </a:rPr>
              <a:t>Hatt</a:t>
            </a:r>
            <a:r>
              <a:rPr lang="tr-TR" sz="8600" b="1" dirty="0" smtClean="0">
                <a:solidFill>
                  <a:schemeClr val="tx2">
                    <a:lumMod val="60000"/>
                    <a:lumOff val="40000"/>
                  </a:schemeClr>
                </a:solidFill>
              </a:rPr>
              <a:t>-ı Mümas</a:t>
            </a:r>
            <a:endParaRPr lang="tr-TR" sz="8600" dirty="0" smtClean="0">
              <a:solidFill>
                <a:schemeClr val="tx2">
                  <a:lumMod val="60000"/>
                  <a:lumOff val="40000"/>
                </a:schemeClr>
              </a:solidFill>
            </a:endParaRPr>
          </a:p>
          <a:p>
            <a:r>
              <a:rPr lang="tr-TR" dirty="0" smtClean="0"/>
              <a:t/>
            </a:r>
            <a:br>
              <a:rPr lang="tr-TR" dirty="0" smtClean="0"/>
            </a:br>
            <a:r>
              <a:rPr lang="tr-TR" dirty="0" smtClean="0"/>
              <a:t/>
            </a:r>
            <a:br>
              <a:rPr lang="tr-TR" dirty="0" smtClean="0"/>
            </a:br>
            <a:endParaRPr lang="tr-TR" dirty="0" smtClean="0"/>
          </a:p>
          <a:p>
            <a:endParaRPr lang="tr-TR" dirty="0"/>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23" presetClass="entr" presetSubtype="16"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dirty="0" smtClean="0">
                <a:solidFill>
                  <a:srgbClr val="0070C0"/>
                </a:solidFill>
              </a:rPr>
              <a:t>Kaynakça</a:t>
            </a:r>
            <a:endParaRPr lang="tr-TR" dirty="0">
              <a:solidFill>
                <a:srgbClr val="0070C0"/>
              </a:solidFill>
            </a:endParaRPr>
          </a:p>
        </p:txBody>
      </p:sp>
      <p:sp>
        <p:nvSpPr>
          <p:cNvPr id="3" name="2 İçerik Yer Tutucusu"/>
          <p:cNvSpPr>
            <a:spLocks noGrp="1"/>
          </p:cNvSpPr>
          <p:nvPr>
            <p:ph idx="1"/>
          </p:nvPr>
        </p:nvSpPr>
        <p:spPr>
          <a:xfrm>
            <a:off x="0" y="1643050"/>
            <a:ext cx="8686800" cy="4525963"/>
          </a:xfrm>
        </p:spPr>
        <p:txBody>
          <a:bodyPr/>
          <a:lstStyle/>
          <a:p>
            <a:r>
              <a:rPr lang="tr-TR" dirty="0" smtClean="0">
                <a:solidFill>
                  <a:srgbClr val="FF0000"/>
                </a:solidFill>
              </a:rPr>
              <a:t> </a:t>
            </a:r>
            <a:r>
              <a:rPr lang="tr-TR" dirty="0" smtClean="0">
                <a:solidFill>
                  <a:srgbClr val="FF0000"/>
                </a:solidFill>
                <a:hlinkClick r:id="rId2"/>
              </a:rPr>
              <a:t>http://www.</a:t>
            </a:r>
            <a:r>
              <a:rPr lang="tr-TR" dirty="0" err="1" smtClean="0">
                <a:solidFill>
                  <a:srgbClr val="FF0000"/>
                </a:solidFill>
                <a:hlinkClick r:id="rId2"/>
              </a:rPr>
              <a:t>veriindir</a:t>
            </a:r>
            <a:r>
              <a:rPr lang="tr-TR" dirty="0" smtClean="0">
                <a:solidFill>
                  <a:srgbClr val="FF0000"/>
                </a:solidFill>
                <a:hlinkClick r:id="rId2"/>
              </a:rPr>
              <a:t>.com/matematik-tarihi-ve-matematik-</a:t>
            </a:r>
            <a:r>
              <a:rPr lang="tr-TR" dirty="0" err="1" smtClean="0">
                <a:solidFill>
                  <a:srgbClr val="FF0000"/>
                </a:solidFill>
                <a:hlinkClick r:id="rId2"/>
              </a:rPr>
              <a:t>buluslari</a:t>
            </a:r>
            <a:r>
              <a:rPr lang="tr-TR" dirty="0" smtClean="0">
                <a:solidFill>
                  <a:srgbClr val="FF0000"/>
                </a:solidFill>
                <a:hlinkClick r:id="rId2"/>
              </a:rPr>
              <a:t>.html#ixzz1JKFFE45K</a:t>
            </a:r>
            <a:endParaRPr lang="tr-TR" dirty="0" smtClean="0">
              <a:solidFill>
                <a:srgbClr val="FF0000"/>
              </a:solidFill>
            </a:endParaRPr>
          </a:p>
          <a:p>
            <a:r>
              <a:rPr lang="tr-TR" dirty="0" smtClean="0">
                <a:solidFill>
                  <a:srgbClr val="FF0000"/>
                </a:solidFill>
                <a:hlinkClick r:id="rId3"/>
              </a:rPr>
              <a:t>http://www.</a:t>
            </a:r>
            <a:r>
              <a:rPr lang="tr-TR" dirty="0" err="1" smtClean="0">
                <a:solidFill>
                  <a:srgbClr val="FF0000"/>
                </a:solidFill>
                <a:hlinkClick r:id="rId3"/>
              </a:rPr>
              <a:t>veriindir</a:t>
            </a:r>
            <a:r>
              <a:rPr lang="tr-TR" dirty="0" smtClean="0">
                <a:solidFill>
                  <a:srgbClr val="FF0000"/>
                </a:solidFill>
                <a:hlinkClick r:id="rId3"/>
              </a:rPr>
              <a:t>.com/</a:t>
            </a:r>
            <a:r>
              <a:rPr lang="tr-TR" dirty="0" err="1" smtClean="0">
                <a:solidFill>
                  <a:srgbClr val="FF0000"/>
                </a:solidFill>
                <a:hlinkClick r:id="rId3"/>
              </a:rPr>
              <a:t>ataturkun</a:t>
            </a:r>
            <a:r>
              <a:rPr lang="tr-TR" dirty="0" smtClean="0">
                <a:solidFill>
                  <a:srgbClr val="FF0000"/>
                </a:solidFill>
                <a:hlinkClick r:id="rId3"/>
              </a:rPr>
              <a:t>-matematik-</a:t>
            </a:r>
            <a:r>
              <a:rPr lang="tr-TR" dirty="0" err="1" smtClean="0">
                <a:solidFill>
                  <a:srgbClr val="FF0000"/>
                </a:solidFill>
                <a:hlinkClick r:id="rId3"/>
              </a:rPr>
              <a:t>alaninda</a:t>
            </a:r>
            <a:r>
              <a:rPr lang="tr-TR" dirty="0" smtClean="0">
                <a:solidFill>
                  <a:srgbClr val="FF0000"/>
                </a:solidFill>
                <a:hlinkClick r:id="rId3"/>
              </a:rPr>
              <a:t>-</a:t>
            </a:r>
            <a:r>
              <a:rPr lang="tr-TR" dirty="0" err="1" smtClean="0">
                <a:solidFill>
                  <a:srgbClr val="FF0000"/>
                </a:solidFill>
                <a:hlinkClick r:id="rId3"/>
              </a:rPr>
              <a:t>yaptigi</a:t>
            </a:r>
            <a:r>
              <a:rPr lang="tr-TR" dirty="0" smtClean="0">
                <a:solidFill>
                  <a:srgbClr val="FF0000"/>
                </a:solidFill>
                <a:hlinkClick r:id="rId3"/>
              </a:rPr>
              <a:t>-</a:t>
            </a:r>
            <a:r>
              <a:rPr lang="tr-TR" dirty="0" err="1" smtClean="0">
                <a:solidFill>
                  <a:srgbClr val="FF0000"/>
                </a:solidFill>
                <a:hlinkClick r:id="rId3"/>
              </a:rPr>
              <a:t>calismalar</a:t>
            </a:r>
            <a:r>
              <a:rPr lang="tr-TR" dirty="0" smtClean="0">
                <a:solidFill>
                  <a:srgbClr val="FF0000"/>
                </a:solidFill>
                <a:hlinkClick r:id="rId3"/>
              </a:rPr>
              <a:t>.html#ixzz1JKGIz6gK</a:t>
            </a:r>
            <a:endParaRPr lang="tr-TR" dirty="0" smtClean="0">
              <a:solidFill>
                <a:srgbClr val="FF0000"/>
              </a:solidFill>
            </a:endParaRPr>
          </a:p>
          <a:p>
            <a:r>
              <a:rPr lang="tr-TR" dirty="0" smtClean="0">
                <a:solidFill>
                  <a:srgbClr val="FF0000"/>
                </a:solidFill>
              </a:rPr>
              <a:t> </a:t>
            </a:r>
            <a:br>
              <a:rPr lang="tr-TR" dirty="0" smtClean="0">
                <a:solidFill>
                  <a:srgbClr val="FF0000"/>
                </a:solidFill>
              </a:rPr>
            </a:br>
            <a:endParaRPr lang="tr-TR" dirty="0">
              <a:solidFill>
                <a:srgbClr val="FF0000"/>
              </a:solidFill>
            </a:endParaRPr>
          </a:p>
        </p:txBody>
      </p:sp>
      <p:sp>
        <p:nvSpPr>
          <p:cNvPr id="4097" name="AutoShape 1" descr="x-view://2a73bf6a/70482F6B.gif"/>
          <p:cNvSpPr>
            <a:spLocks noChangeAspect="1" noChangeArrowheads="1"/>
          </p:cNvSpPr>
          <p:nvPr/>
        </p:nvSpPr>
        <p:spPr bwMode="auto">
          <a:xfrm>
            <a:off x="0" y="0"/>
            <a:ext cx="5334000" cy="28575"/>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4099" name="AutoShape 3" descr="x-view://2a73bf6a/70482F6B.gif"/>
          <p:cNvSpPr>
            <a:spLocks noChangeAspect="1" noChangeArrowheads="1"/>
          </p:cNvSpPr>
          <p:nvPr/>
        </p:nvSpPr>
        <p:spPr bwMode="auto">
          <a:xfrm>
            <a:off x="0" y="0"/>
            <a:ext cx="5334000" cy="28575"/>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10" name="9 Dikdörtgen"/>
          <p:cNvSpPr/>
          <p:nvPr/>
        </p:nvSpPr>
        <p:spPr>
          <a:xfrm>
            <a:off x="357158" y="3786190"/>
            <a:ext cx="7643866" cy="1033937"/>
          </a:xfrm>
          <a:prstGeom prst="rect">
            <a:avLst/>
          </a:prstGeom>
        </p:spPr>
        <p:txBody>
          <a:bodyPr wrap="square">
            <a:spAutoFit/>
          </a:bodyPr>
          <a:lstStyle/>
          <a:p>
            <a:pPr>
              <a:lnSpc>
                <a:spcPct val="115000"/>
              </a:lnSpc>
              <a:spcAft>
                <a:spcPts val="1000"/>
              </a:spcAft>
            </a:pPr>
            <a:r>
              <a:rPr lang="tr-TR" sz="2800" i="1" u="sng" dirty="0" smtClean="0">
                <a:solidFill>
                  <a:srgbClr val="4514F8"/>
                </a:solidFill>
                <a:latin typeface="Verdana"/>
              </a:rPr>
              <a:t>www.</a:t>
            </a:r>
            <a:r>
              <a:rPr lang="tr-TR" sz="2800" i="1" u="sng" dirty="0" err="1" smtClean="0">
                <a:solidFill>
                  <a:srgbClr val="4514F8"/>
                </a:solidFill>
                <a:latin typeface="Verdana"/>
              </a:rPr>
              <a:t>bilgispot</a:t>
            </a:r>
            <a:r>
              <a:rPr lang="tr-TR" sz="2800" i="1" u="sng" dirty="0" smtClean="0">
                <a:solidFill>
                  <a:srgbClr val="4514F8"/>
                </a:solidFill>
                <a:latin typeface="Verdana"/>
              </a:rPr>
              <a:t>.com/.../matematik-tarih-</a:t>
            </a:r>
            <a:r>
              <a:rPr lang="tr-TR" sz="2800" i="1" u="sng" dirty="0" err="1" smtClean="0">
                <a:solidFill>
                  <a:srgbClr val="4514F8"/>
                </a:solidFill>
                <a:latin typeface="Verdana"/>
              </a:rPr>
              <a:t>seridi</a:t>
            </a:r>
            <a:r>
              <a:rPr lang="tr-TR" sz="2800" i="1" u="sng" dirty="0" smtClean="0">
                <a:solidFill>
                  <a:srgbClr val="4514F8"/>
                </a:solidFill>
                <a:latin typeface="Verdana"/>
              </a:rPr>
              <a:t>-ve-matematik-</a:t>
            </a:r>
            <a:r>
              <a:rPr lang="tr-TR" sz="2800" i="1" u="sng" dirty="0" err="1" smtClean="0">
                <a:solidFill>
                  <a:srgbClr val="4514F8"/>
                </a:solidFill>
                <a:latin typeface="Verdana"/>
              </a:rPr>
              <a:t>buluslari</a:t>
            </a:r>
            <a:r>
              <a:rPr lang="tr-TR" sz="2800" i="1" u="sng" dirty="0" smtClean="0">
                <a:solidFill>
                  <a:srgbClr val="4514F8"/>
                </a:solidFill>
                <a:latin typeface="Verdana"/>
              </a:rPr>
              <a:t>/</a:t>
            </a:r>
            <a:endParaRPr lang="tr-TR" sz="2800" i="1" u="sng" dirty="0">
              <a:solidFill>
                <a:srgbClr val="4514F8"/>
              </a:solidFill>
              <a:latin typeface="Verdana"/>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p:cTn id="7" dur="2000" fill="hold"/>
                                        <p:tgtEl>
                                          <p:spTgt spid="10">
                                            <p:txEl>
                                              <p:pRg st="0" end="0"/>
                                            </p:txEl>
                                          </p:spTgt>
                                        </p:tgtEl>
                                        <p:attrNameLst>
                                          <p:attrName>ppt_w</p:attrName>
                                        </p:attrNameLst>
                                      </p:cBhvr>
                                      <p:tavLst>
                                        <p:tav tm="0">
                                          <p:val>
                                            <p:strVal val="#ppt_w*2.5"/>
                                          </p:val>
                                        </p:tav>
                                        <p:tav tm="100000">
                                          <p:val>
                                            <p:strVal val="#ppt_w"/>
                                          </p:val>
                                        </p:tav>
                                      </p:tavLst>
                                    </p:anim>
                                    <p:anim calcmode="lin" valueType="num">
                                      <p:cBhvr>
                                        <p:cTn id="8" dur="2000" fill="hold"/>
                                        <p:tgtEl>
                                          <p:spTgt spid="10">
                                            <p:txEl>
                                              <p:pRg st="0" end="0"/>
                                            </p:txEl>
                                          </p:spTgt>
                                        </p:tgtEl>
                                        <p:attrNameLst>
                                          <p:attrName>ppt_h</p:attrName>
                                        </p:attrNameLst>
                                      </p:cBhvr>
                                      <p:tavLst>
                                        <p:tav tm="0">
                                          <p:val>
                                            <p:strVal val="#ppt_h*0.01"/>
                                          </p:val>
                                        </p:tav>
                                        <p:tav tm="100000">
                                          <p:val>
                                            <p:strVal val="#ppt_h"/>
                                          </p:val>
                                        </p:tav>
                                      </p:tavLst>
                                    </p:anim>
                                    <p:anim calcmode="lin" valueType="num">
                                      <p:cBhvr>
                                        <p:cTn id="9" dur="2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0" dur="2000" fill="hold"/>
                                        <p:tgtEl>
                                          <p:spTgt spid="10">
                                            <p:txEl>
                                              <p:pRg st="0" end="0"/>
                                            </p:txEl>
                                          </p:spTgt>
                                        </p:tgtEl>
                                        <p:attrNameLst>
                                          <p:attrName>ppt_y</p:attrName>
                                        </p:attrNameLst>
                                      </p:cBhvr>
                                      <p:tavLst>
                                        <p:tav tm="0">
                                          <p:val>
                                            <p:strVal val="#ppt_h+1"/>
                                          </p:val>
                                        </p:tav>
                                        <p:tav tm="100000">
                                          <p:val>
                                            <p:strVal val="#ppt_y"/>
                                          </p:val>
                                        </p:tav>
                                      </p:tavLst>
                                    </p:anim>
                                    <p:animEffect transition="in" filter="fade">
                                      <p:cBhvr>
                                        <p:cTn id="11" dur="2000"/>
                                        <p:tgtEl>
                                          <p:spTgt spid="10">
                                            <p:txEl>
                                              <p:pRg st="0" end="0"/>
                                            </p:txEl>
                                          </p:spTgt>
                                        </p:tgtEl>
                                      </p:cBhvr>
                                    </p:animEffect>
                                  </p:childTnLst>
                                </p:cTn>
                              </p:par>
                            </p:childTnLst>
                          </p:cTn>
                        </p:par>
                        <p:par>
                          <p:cTn id="12" fill="hold">
                            <p:stCondLst>
                              <p:cond delay="2000"/>
                            </p:stCondLst>
                            <p:childTnLst>
                              <p:par>
                                <p:cTn id="13" presetID="58" presetClass="entr" presetSubtype="0" accel="100000" fill="hold"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20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6" dur="20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20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9" dur="2000"/>
                                        <p:tgtEl>
                                          <p:spTgt spid="3">
                                            <p:txEl>
                                              <p:pRg st="0" end="0"/>
                                            </p:txEl>
                                          </p:spTgt>
                                        </p:tgtEl>
                                      </p:cBhvr>
                                    </p:animEffect>
                                  </p:childTnLst>
                                </p:cTn>
                              </p:par>
                            </p:childTnLst>
                          </p:cTn>
                        </p:par>
                        <p:par>
                          <p:cTn id="20" fill="hold">
                            <p:stCondLst>
                              <p:cond delay="4000"/>
                            </p:stCondLst>
                            <p:childTnLst>
                              <p:par>
                                <p:cTn id="21" presetID="58" presetClass="entr" presetSubtype="0" accel="100000" fill="hold" nodeType="after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20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24" dur="20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25"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6" dur="20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571472" y="2285992"/>
            <a:ext cx="8229600" cy="2214570"/>
          </a:xfrm>
        </p:spPr>
        <p:txBody>
          <a:bodyPr>
            <a:noAutofit/>
          </a:bodyPr>
          <a:lstStyle/>
          <a:p>
            <a:r>
              <a:rPr lang="tr-TR" spc="-150" dirty="0" smtClean="0">
                <a:solidFill>
                  <a:schemeClr val="accent2">
                    <a:lumMod val="50000"/>
                  </a:schemeClr>
                </a:solidFill>
              </a:rPr>
              <a:t>Yani her ne kadar bazı insanlar matematiği sevmese de Matematik biz insanlar için çok önemli buluştur.Bu slaytım da size matematiğin geçmişini anlattım, size tarih şerit oluşturdum. Umarım slaytımdan bişeyler öğrenmişsinizdir ve bundan sonra matematiğe daha çok önem vereceksinizdir …</a:t>
            </a:r>
            <a:endParaRPr lang="tr-TR" spc="-150" dirty="0">
              <a:solidFill>
                <a:schemeClr val="accent2">
                  <a:lumMod val="50000"/>
                </a:schemeClr>
              </a:solidFill>
            </a:endParaRPr>
          </a:p>
        </p:txBody>
      </p:sp>
    </p:spTree>
  </p:cSld>
  <p:clrMapOvr>
    <a:masterClrMapping/>
  </p:clrMapOvr>
  <p:transition>
    <p:strips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500034" y="1214422"/>
            <a:ext cx="8229600" cy="3143264"/>
          </a:xfrm>
        </p:spPr>
        <p:txBody>
          <a:bodyPr>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tr-TR" dirty="0" smtClean="0">
                <a:ln w="18415" cmpd="sng">
                  <a:solidFill>
                    <a:srgbClr val="FFFFFF"/>
                  </a:solidFill>
                  <a:prstDash val="solid"/>
                </a:ln>
                <a:solidFill>
                  <a:srgbClr val="FFFFFF"/>
                </a:solidFill>
                <a:effectLst>
                  <a:glow rad="101600">
                    <a:schemeClr val="accent2">
                      <a:satMod val="175000"/>
                      <a:alpha val="40000"/>
                    </a:schemeClr>
                  </a:glow>
                  <a:outerShdw blurRad="63500" dir="3600000" algn="tl" rotWithShape="0">
                    <a:srgbClr val="000000">
                      <a:alpha val="70000"/>
                    </a:srgbClr>
                  </a:outerShdw>
                </a:effectLst>
              </a:rPr>
              <a:t>SLAYTIM BİTMİŞTİR.</a:t>
            </a:r>
            <a:br>
              <a:rPr lang="tr-TR" dirty="0" smtClean="0">
                <a:ln w="18415" cmpd="sng">
                  <a:solidFill>
                    <a:srgbClr val="FFFFFF"/>
                  </a:solidFill>
                  <a:prstDash val="solid"/>
                </a:ln>
                <a:solidFill>
                  <a:srgbClr val="FFFFFF"/>
                </a:solidFill>
                <a:effectLst>
                  <a:glow rad="101600">
                    <a:schemeClr val="accent2">
                      <a:satMod val="175000"/>
                      <a:alpha val="40000"/>
                    </a:schemeClr>
                  </a:glow>
                  <a:outerShdw blurRad="63500" dir="3600000" algn="tl" rotWithShape="0">
                    <a:srgbClr val="000000">
                      <a:alpha val="70000"/>
                    </a:srgbClr>
                  </a:outerShdw>
                </a:effectLst>
              </a:rPr>
            </a:br>
            <a:r>
              <a:rPr lang="tr-TR" dirty="0" smtClean="0">
                <a:ln w="18415" cmpd="sng">
                  <a:solidFill>
                    <a:srgbClr val="FFFFFF"/>
                  </a:solidFill>
                  <a:prstDash val="solid"/>
                </a:ln>
                <a:solidFill>
                  <a:srgbClr val="FFFFFF"/>
                </a:solidFill>
                <a:effectLst>
                  <a:glow rad="101600">
                    <a:schemeClr val="accent2">
                      <a:satMod val="175000"/>
                      <a:alpha val="40000"/>
                    </a:schemeClr>
                  </a:glow>
                  <a:outerShdw blurRad="63500" dir="3600000" algn="tl" rotWithShape="0">
                    <a:srgbClr val="000000">
                      <a:alpha val="70000"/>
                    </a:srgbClr>
                  </a:outerShdw>
                </a:effectLst>
              </a:rPr>
              <a:t>İZLEDİĞİNİZ VE DİNLEDİĞİNİZ İÇİN ÇOK TEŞEKKÜR EDERİM</a:t>
            </a:r>
            <a:r>
              <a:rPr lang="tr-TR"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tr-TR"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endParaRPr lang="tr-TR"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2000"/>
                                        <p:tgtEl>
                                          <p:spTgt spid="2"/>
                                        </p:tgtEl>
                                        <p:attrNameLst>
                                          <p:attrName>ppt_x</p:attrName>
                                        </p:attrNameLst>
                                      </p:cBhvr>
                                      <p:tavLst>
                                        <p:tav tm="0">
                                          <p:val>
                                            <p:strVal val="ppt_x"/>
                                          </p:val>
                                        </p:tav>
                                        <p:tav tm="100000">
                                          <p:val>
                                            <p:strVal val="ppt_x"/>
                                          </p:val>
                                        </p:tav>
                                      </p:tavLst>
                                    </p:anim>
                                    <p:anim calcmode="lin" valueType="num">
                                      <p:cBhvr additive="base">
                                        <p:cTn id="7" dur="2000"/>
                                        <p:tgtEl>
                                          <p:spTgt spid="2"/>
                                        </p:tgtEl>
                                        <p:attrNameLst>
                                          <p:attrName>ppt_y</p:attrName>
                                        </p:attrNameLst>
                                      </p:cBhvr>
                                      <p:tavLst>
                                        <p:tav tm="0">
                                          <p:val>
                                            <p:strVal val="ppt_y"/>
                                          </p:val>
                                        </p:tav>
                                        <p:tav tm="100000">
                                          <p:val>
                                            <p:strVal val="1+ppt_h/2"/>
                                          </p:val>
                                        </p:tav>
                                      </p:tavLst>
                                    </p:anim>
                                    <p:set>
                                      <p:cBhvr>
                                        <p:cTn id="8"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dirty="0" smtClean="0">
                <a:solidFill>
                  <a:schemeClr val="tx2">
                    <a:lumMod val="60000"/>
                    <a:lumOff val="40000"/>
                  </a:schemeClr>
                </a:solidFill>
              </a:rPr>
              <a:t>AMACIM</a:t>
            </a:r>
            <a:endParaRPr lang="tr-TR" dirty="0">
              <a:solidFill>
                <a:schemeClr val="tx2">
                  <a:lumMod val="60000"/>
                  <a:lumOff val="40000"/>
                </a:schemeClr>
              </a:solidFill>
            </a:endParaRPr>
          </a:p>
        </p:txBody>
      </p:sp>
      <p:sp>
        <p:nvSpPr>
          <p:cNvPr id="3" name="2 İçerik Yer Tutucusu"/>
          <p:cNvSpPr>
            <a:spLocks noGrp="1"/>
          </p:cNvSpPr>
          <p:nvPr>
            <p:ph idx="1"/>
          </p:nvPr>
        </p:nvSpPr>
        <p:spPr/>
        <p:txBody>
          <a:bodyPr/>
          <a:lstStyle/>
          <a:p>
            <a:pPr>
              <a:buClr>
                <a:schemeClr val="accent1">
                  <a:lumMod val="75000"/>
                </a:schemeClr>
              </a:buClr>
              <a:buFont typeface="Wingdings" pitchFamily="2" charset="2"/>
              <a:buChar char="ü"/>
            </a:pPr>
            <a:r>
              <a:rPr lang="tr-TR" dirty="0" smtClean="0"/>
              <a:t>Matematiğin geçmişten günümüze olan yolculuğu.</a:t>
            </a:r>
          </a:p>
          <a:p>
            <a:pPr>
              <a:buClr>
                <a:schemeClr val="accent1">
                  <a:lumMod val="75000"/>
                </a:schemeClr>
              </a:buClr>
              <a:buFont typeface="Wingdings" pitchFamily="2" charset="2"/>
              <a:buChar char="ü"/>
            </a:pPr>
            <a:r>
              <a:rPr lang="tr-TR" dirty="0" smtClean="0"/>
              <a:t>Bu konu üzerinde çok araştırma yapacağım çünkü bende matematiğin yolculuğunu merak ediyorum.</a:t>
            </a:r>
          </a:p>
          <a:p>
            <a:pPr>
              <a:buClr>
                <a:schemeClr val="accent1">
                  <a:lumMod val="75000"/>
                </a:schemeClr>
              </a:buClr>
              <a:buFont typeface="Wingdings" pitchFamily="2" charset="2"/>
              <a:buChar char="ü"/>
            </a:pPr>
            <a:r>
              <a:rPr lang="tr-TR" dirty="0" smtClean="0"/>
              <a:t>Hadi hep birlikte matematik yolculuğuna çıkalım kemerlerinizi takın. </a:t>
            </a:r>
            <a:r>
              <a:rPr lang="tr-TR" dirty="0" smtClean="0">
                <a:sym typeface="Wingdings" pitchFamily="2" charset="2"/>
              </a:rPr>
              <a:t></a:t>
            </a:r>
            <a:endParaRPr lang="tr-TR" dirty="0"/>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hlink"/>
                                            </p:clrVal>
                                          </p:val>
                                        </p:tav>
                                        <p:tav tm="50000">
                                          <p:val>
                                            <p:clrVal>
                                              <a:srgbClr val="CC00FF"/>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85720" y="5286388"/>
            <a:ext cx="8229600" cy="1143000"/>
          </a:xfrm>
        </p:spPr>
        <p:txBody>
          <a:bodyPr/>
          <a:lstStyle/>
          <a:p>
            <a:r>
              <a:rPr lang="tr-TR" dirty="0" smtClean="0">
                <a:solidFill>
                  <a:srgbClr val="00B0F0"/>
                </a:solidFill>
              </a:rPr>
              <a:t>İşlemim</a:t>
            </a:r>
            <a:r>
              <a:rPr lang="tr-TR" dirty="0" smtClean="0">
                <a:solidFill>
                  <a:schemeClr val="accent1">
                    <a:lumMod val="75000"/>
                  </a:schemeClr>
                </a:solidFill>
              </a:rPr>
              <a:t>:</a:t>
            </a:r>
            <a:r>
              <a:rPr lang="tr-TR" dirty="0" smtClean="0"/>
              <a:t>61</a:t>
            </a:r>
            <a:r>
              <a:rPr lang="tr-TR" dirty="0" smtClean="0">
                <a:solidFill>
                  <a:srgbClr val="00B0F0"/>
                </a:solidFill>
              </a:rPr>
              <a:t>.</a:t>
            </a:r>
            <a:r>
              <a:rPr lang="tr-TR" dirty="0" smtClean="0"/>
              <a:t>7</a:t>
            </a:r>
            <a:r>
              <a:rPr lang="tr-TR" dirty="0" smtClean="0">
                <a:solidFill>
                  <a:srgbClr val="00B0F0"/>
                </a:solidFill>
              </a:rPr>
              <a:t>=</a:t>
            </a:r>
            <a:r>
              <a:rPr lang="tr-TR" dirty="0" smtClean="0"/>
              <a:t>427</a:t>
            </a:r>
            <a:r>
              <a:rPr lang="tr-TR" dirty="0" smtClean="0">
                <a:solidFill>
                  <a:srgbClr val="00B0F0"/>
                </a:solidFill>
              </a:rPr>
              <a:t>.</a:t>
            </a:r>
            <a:r>
              <a:rPr lang="tr-TR" dirty="0" smtClean="0"/>
              <a:t>3</a:t>
            </a:r>
            <a:r>
              <a:rPr lang="tr-TR" dirty="0" smtClean="0">
                <a:solidFill>
                  <a:srgbClr val="00B0F0"/>
                </a:solidFill>
              </a:rPr>
              <a:t>=</a:t>
            </a:r>
            <a:r>
              <a:rPr lang="tr-TR" dirty="0" smtClean="0"/>
              <a:t>1281 </a:t>
            </a:r>
            <a:endParaRPr lang="tr-TR" dirty="0"/>
          </a:p>
        </p:txBody>
      </p:sp>
      <p:sp>
        <p:nvSpPr>
          <p:cNvPr id="3" name="2 İçerik Yer Tutucusu"/>
          <p:cNvSpPr>
            <a:spLocks noGrp="1"/>
          </p:cNvSpPr>
          <p:nvPr>
            <p:ph idx="4294967295"/>
          </p:nvPr>
        </p:nvSpPr>
        <p:spPr>
          <a:xfrm>
            <a:off x="214282" y="357166"/>
            <a:ext cx="8229600" cy="4525963"/>
          </a:xfrm>
        </p:spPr>
        <p:txBody>
          <a:bodyPr/>
          <a:lstStyle/>
          <a:p>
            <a:pPr>
              <a:buNone/>
            </a:pPr>
            <a:r>
              <a:rPr lang="tr-TR" sz="3600" dirty="0" smtClean="0"/>
              <a:t>                                </a:t>
            </a:r>
            <a:r>
              <a:rPr lang="tr-TR" sz="3600" dirty="0" smtClean="0">
                <a:solidFill>
                  <a:srgbClr val="00B0F0"/>
                </a:solidFill>
              </a:rPr>
              <a:t> Bütçe</a:t>
            </a:r>
          </a:p>
          <a:p>
            <a:pPr>
              <a:buClr>
                <a:srgbClr val="00B0F0"/>
              </a:buClr>
              <a:buFont typeface="Wingdings" pitchFamily="2" charset="2"/>
              <a:buChar char="ü"/>
            </a:pPr>
            <a:r>
              <a:rPr lang="tr-TR" sz="3600" dirty="0" smtClean="0"/>
              <a:t>Ümraniye’deki bütün ilköğretim okulları. (61)</a:t>
            </a:r>
          </a:p>
          <a:p>
            <a:pPr>
              <a:buClr>
                <a:srgbClr val="00B0F0"/>
              </a:buClr>
              <a:buFont typeface="Wingdings" pitchFamily="2" charset="2"/>
              <a:buChar char="ü"/>
            </a:pPr>
            <a:r>
              <a:rPr lang="tr-TR" sz="3600" dirty="0" smtClean="0"/>
              <a:t>Sadece 7.sınıf olmalı.</a:t>
            </a:r>
          </a:p>
          <a:p>
            <a:pPr>
              <a:buClr>
                <a:srgbClr val="00B0F0"/>
              </a:buClr>
              <a:buFont typeface="Wingdings" pitchFamily="2" charset="2"/>
              <a:buChar char="ü"/>
            </a:pPr>
            <a:r>
              <a:rPr lang="tr-TR" sz="3600" dirty="0" smtClean="0"/>
              <a:t>Her sınıfa 1 adet tanesi 3 TL ’den,</a:t>
            </a:r>
          </a:p>
          <a:p>
            <a:pPr>
              <a:buClr>
                <a:srgbClr val="00B0F0"/>
              </a:buClr>
              <a:buFont typeface="Wingdings" pitchFamily="2" charset="2"/>
              <a:buChar char="ü"/>
            </a:pPr>
            <a:r>
              <a:rPr lang="tr-TR" sz="3600" dirty="0" smtClean="0"/>
              <a:t>Her okuldan 7 şube alsak…</a:t>
            </a:r>
          </a:p>
          <a:p>
            <a:endParaRPr lang="tr-TR" dirty="0"/>
          </a:p>
        </p:txBody>
      </p:sp>
      <p:sp>
        <p:nvSpPr>
          <p:cNvPr id="5" name="4 Eksi"/>
          <p:cNvSpPr/>
          <p:nvPr/>
        </p:nvSpPr>
        <p:spPr>
          <a:xfrm>
            <a:off x="-1214478" y="4143380"/>
            <a:ext cx="10858576" cy="1071570"/>
          </a:xfrm>
          <a:prstGeom prst="mathMin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tr-T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plus(in)">
                                      <p:cBhvr>
                                        <p:cTn id="7" dur="2000"/>
                                        <p:tgtEl>
                                          <p:spTgt spid="5"/>
                                        </p:tgtEl>
                                      </p:cBhvr>
                                    </p:animEffect>
                                  </p:childTnLst>
                                </p:cTn>
                              </p:par>
                            </p:childTnLst>
                          </p:cTn>
                        </p:par>
                        <p:par>
                          <p:cTn id="8" fill="hold">
                            <p:stCondLst>
                              <p:cond delay="2000"/>
                            </p:stCondLst>
                            <p:childTnLst>
                              <p:par>
                                <p:cTn id="9" presetID="2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571472" y="1714488"/>
            <a:ext cx="8229600" cy="4525963"/>
          </a:xfrm>
        </p:spPr>
        <p:txBody>
          <a:bodyPr>
            <a:normAutofit/>
          </a:bodyPr>
          <a:lstStyle/>
          <a:p>
            <a:r>
              <a:rPr lang="tr-TR" dirty="0" smtClean="0">
                <a:solidFill>
                  <a:schemeClr val="accent4">
                    <a:lumMod val="75000"/>
                  </a:schemeClr>
                </a:solidFill>
              </a:rPr>
              <a:t>İnternetten araştırmalar sonucu elde ettiğim matematik buluşlarını sizlerle paylaşıyorum.Milattan önce, milattan sonra ve günümüze kadar matematik alanında yapılan buluşlar birazdan göreceğiniz gibi </a:t>
            </a:r>
            <a:r>
              <a:rPr lang="tr-TR" dirty="0" err="1" smtClean="0">
                <a:solidFill>
                  <a:schemeClr val="accent4">
                    <a:lumMod val="75000"/>
                  </a:schemeClr>
                </a:solidFill>
              </a:rPr>
              <a:t>olamaktadır</a:t>
            </a:r>
            <a:r>
              <a:rPr lang="tr-TR" dirty="0" smtClean="0">
                <a:solidFill>
                  <a:schemeClr val="accent4">
                    <a:lumMod val="75000"/>
                  </a:schemeClr>
                </a:solidFill>
              </a:rPr>
              <a:t>.şimdi size kendim yaptığım tarih şeridini göstereyim . </a:t>
            </a:r>
            <a:r>
              <a:rPr lang="tr-TR" dirty="0" smtClean="0">
                <a:solidFill>
                  <a:schemeClr val="accent4">
                    <a:lumMod val="75000"/>
                  </a:schemeClr>
                </a:solidFill>
                <a:sym typeface="Wingdings" pitchFamily="2" charset="2"/>
              </a:rPr>
              <a:t></a:t>
            </a:r>
            <a:r>
              <a:rPr lang="tr-TR" dirty="0" smtClean="0"/>
              <a:t/>
            </a:r>
            <a:br>
              <a:rPr lang="tr-TR" dirty="0" smtClean="0"/>
            </a:br>
            <a:r>
              <a:rPr lang="tr-TR" dirty="0" smtClean="0"/>
              <a:t/>
            </a:r>
            <a:br>
              <a:rPr lang="tr-TR" dirty="0" smtClean="0"/>
            </a:br>
            <a:endParaRPr lang="tr-TR" dirty="0" smtClean="0"/>
          </a:p>
          <a:p>
            <a:endParaRPr lang="tr-TR" dirty="0"/>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rgbClr val="1BF38C"/>
                                            </p:clrVal>
                                          </p:val>
                                        </p:tav>
                                        <p:tav tm="50000">
                                          <p:val>
                                            <p:clrVal>
                                              <a:srgbClr val="FF0000"/>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rot="21141454">
            <a:off x="468049" y="113501"/>
            <a:ext cx="8229600" cy="1143000"/>
          </a:xfrm>
        </p:spPr>
        <p:txBody>
          <a:bodyPr/>
          <a:lstStyle/>
          <a:p>
            <a:r>
              <a:rPr lang="tr-TR" dirty="0" smtClean="0">
                <a:solidFill>
                  <a:schemeClr val="tx2"/>
                </a:solidFill>
              </a:rPr>
              <a:t>MİLATTAN ÖNCE </a:t>
            </a:r>
            <a:endParaRPr lang="tr-TR" dirty="0">
              <a:solidFill>
                <a:schemeClr val="tx2"/>
              </a:solidFill>
            </a:endParaRPr>
          </a:p>
        </p:txBody>
      </p:sp>
      <p:graphicFrame>
        <p:nvGraphicFramePr>
          <p:cNvPr id="4" name="3 İçerik Yer Tutucusu"/>
          <p:cNvGraphicFramePr>
            <a:graphicFrameLocks noGrp="1"/>
          </p:cNvGraphicFramePr>
          <p:nvPr>
            <p:ph idx="1"/>
          </p:nvPr>
        </p:nvGraphicFramePr>
        <p:xfrm>
          <a:off x="428596" y="1357298"/>
          <a:ext cx="8229600" cy="731520"/>
        </p:xfrm>
        <a:graphic>
          <a:graphicData uri="http://schemas.openxmlformats.org/drawingml/2006/table">
            <a:tbl>
              <a:tblPr firstRow="1" bandRow="1">
                <a:tableStyleId>{7DF18680-E054-41AD-8BC1-D1AEF772440D}</a:tableStyleId>
              </a:tblPr>
              <a:tblGrid>
                <a:gridCol w="1645920"/>
                <a:gridCol w="1645920"/>
                <a:gridCol w="1645920"/>
                <a:gridCol w="1645920"/>
                <a:gridCol w="1645920"/>
              </a:tblGrid>
              <a:tr h="6857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sz="2400" dirty="0" smtClean="0"/>
                        <a:t>3000-2000</a:t>
                      </a:r>
                    </a:p>
                    <a:p>
                      <a:endParaRPr lang="tr-T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sz="2400" dirty="0" smtClean="0"/>
                        <a:t>550</a:t>
                      </a:r>
                    </a:p>
                    <a:p>
                      <a:endParaRPr lang="tr-TR"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sz="2400" dirty="0" smtClean="0"/>
                        <a:t>540</a:t>
                      </a:r>
                    </a:p>
                    <a:p>
                      <a:endParaRPr lang="tr-TR"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sz="2400" dirty="0" smtClean="0"/>
                        <a:t>485-415</a:t>
                      </a:r>
                    </a:p>
                    <a:p>
                      <a:endParaRPr lang="tr-TR"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sz="2400" dirty="0" smtClean="0"/>
                        <a:t>380</a:t>
                      </a:r>
                    </a:p>
                    <a:p>
                      <a:endParaRPr lang="tr-TR" sz="1100" dirty="0"/>
                    </a:p>
                  </a:txBody>
                  <a:tcPr/>
                </a:tc>
              </a:tr>
            </a:tbl>
          </a:graphicData>
        </a:graphic>
      </p:graphicFrame>
      <p:sp>
        <p:nvSpPr>
          <p:cNvPr id="8" name="7 Aşağı Ok"/>
          <p:cNvSpPr/>
          <p:nvPr/>
        </p:nvSpPr>
        <p:spPr>
          <a:xfrm>
            <a:off x="857224" y="2143116"/>
            <a:ext cx="571504" cy="92869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tr-TR"/>
          </a:p>
        </p:txBody>
      </p:sp>
      <p:sp>
        <p:nvSpPr>
          <p:cNvPr id="9" name="8 Aşağı Ok"/>
          <p:cNvSpPr/>
          <p:nvPr/>
        </p:nvSpPr>
        <p:spPr>
          <a:xfrm>
            <a:off x="2500298" y="2643182"/>
            <a:ext cx="571504" cy="92869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tr-TR"/>
          </a:p>
        </p:txBody>
      </p:sp>
      <p:sp>
        <p:nvSpPr>
          <p:cNvPr id="10" name="9 Aşağı Ok"/>
          <p:cNvSpPr/>
          <p:nvPr/>
        </p:nvSpPr>
        <p:spPr>
          <a:xfrm>
            <a:off x="4214810" y="2143116"/>
            <a:ext cx="571504" cy="92869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tr-TR"/>
          </a:p>
        </p:txBody>
      </p:sp>
      <p:sp>
        <p:nvSpPr>
          <p:cNvPr id="11" name="10 Aşağı Ok"/>
          <p:cNvSpPr/>
          <p:nvPr/>
        </p:nvSpPr>
        <p:spPr>
          <a:xfrm>
            <a:off x="6000760" y="2643182"/>
            <a:ext cx="571504" cy="92869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tr-TR"/>
          </a:p>
        </p:txBody>
      </p:sp>
      <p:sp>
        <p:nvSpPr>
          <p:cNvPr id="12" name="11 Aşağı Ok"/>
          <p:cNvSpPr/>
          <p:nvPr/>
        </p:nvSpPr>
        <p:spPr>
          <a:xfrm>
            <a:off x="7643834" y="2143116"/>
            <a:ext cx="571504" cy="928694"/>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tr-TR"/>
          </a:p>
        </p:txBody>
      </p:sp>
      <p:graphicFrame>
        <p:nvGraphicFramePr>
          <p:cNvPr id="13" name="12 Tablo"/>
          <p:cNvGraphicFramePr>
            <a:graphicFrameLocks noGrp="1"/>
          </p:cNvGraphicFramePr>
          <p:nvPr/>
        </p:nvGraphicFramePr>
        <p:xfrm>
          <a:off x="214282" y="3714752"/>
          <a:ext cx="8715405" cy="2834640"/>
        </p:xfrm>
        <a:graphic>
          <a:graphicData uri="http://schemas.openxmlformats.org/drawingml/2006/table">
            <a:tbl>
              <a:tblPr firstRow="1" bandRow="1">
                <a:tableStyleId>{BDBED569-4797-4DF1-A0F4-6AAB3CD982D8}</a:tableStyleId>
              </a:tblPr>
              <a:tblGrid>
                <a:gridCol w="1743081"/>
                <a:gridCol w="1743081"/>
                <a:gridCol w="1743081"/>
                <a:gridCol w="1743081"/>
                <a:gridCol w="1743081"/>
              </a:tblGrid>
              <a:tr h="1500198">
                <a:tc>
                  <a:txBody>
                    <a:bodyPr/>
                    <a:lstStyle/>
                    <a:p>
                      <a:pPr lvl="0"/>
                      <a:r>
                        <a:rPr lang="tr-TR" sz="1800" dirty="0" smtClean="0"/>
                        <a:t>Matematik  ilk olarak Mezopotamya ve Mısırda doğdu.</a:t>
                      </a:r>
                    </a:p>
                    <a:p>
                      <a:pPr lvl="0"/>
                      <a:r>
                        <a:rPr lang="tr-TR" sz="1800" dirty="0" smtClean="0"/>
                        <a:t>Babil'de  ilk  toplama makinesini kullandı.</a:t>
                      </a:r>
                    </a:p>
                    <a:p>
                      <a:endParaRPr lang="tr-T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b="1" i="1" dirty="0" smtClean="0">
                          <a:solidFill>
                            <a:sysClr val="windowText" lastClr="000000"/>
                          </a:solidFill>
                        </a:rPr>
                        <a:t>Matematik sözcüğü ilk olarak Pisagor okulunda kullanıldı</a:t>
                      </a:r>
                      <a:r>
                        <a:rPr lang="tr-TR" dirty="0" smtClean="0">
                          <a:solidFill>
                            <a:sysClr val="windowText" lastClr="000000"/>
                          </a:solidFill>
                        </a:rPr>
                        <a:t>.</a:t>
                      </a:r>
                    </a:p>
                    <a:p>
                      <a:endParaRPr lang="tr-T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sz="1800" b="1" i="1" dirty="0" smtClean="0"/>
                        <a:t>Miletli (Batı Anadolu’da liman kenti) THALES geometri okulunu kurdu ve kendi teoremini geliştirdi</a:t>
                      </a:r>
                    </a:p>
                    <a:p>
                      <a:endParaRPr lang="tr-T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sz="1800" b="1" i="0" dirty="0" smtClean="0"/>
                        <a:t>Herodotos’a  göre matematik Mısır’da başlamıştır</a:t>
                      </a:r>
                      <a:endParaRPr lang="tr-TR" dirty="0" smtClean="0"/>
                    </a:p>
                    <a:p>
                      <a:endParaRPr lang="tr-T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sz="1800" b="1" i="1" dirty="0" smtClean="0"/>
                        <a:t>Yazılı literatüre girmesi, Platon’la birlikte, M.Ö. 380 civarında olmuştur</a:t>
                      </a:r>
                      <a:endParaRPr lang="tr-TR" dirty="0" smtClean="0"/>
                    </a:p>
                    <a:p>
                      <a:endParaRPr lang="tr-TR" dirty="0"/>
                    </a:p>
                  </a:txBody>
                  <a:tcPr/>
                </a:tc>
              </a:tr>
            </a:tbl>
          </a:graphicData>
        </a:graphic>
      </p:graphicFrame>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hlink"/>
                                            </p:clrVal>
                                          </p:val>
                                        </p:tav>
                                        <p:tav tm="50000">
                                          <p:val>
                                            <p:clrVal>
                                              <a:srgbClr val="CC00FF"/>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520"/>
                            </p:stCondLst>
                            <p:childTnLst>
                              <p:par>
                                <p:cTn id="11" presetID="2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childTnLst>
                                </p:cTn>
                              </p:par>
                            </p:childTnLst>
                          </p:cTn>
                        </p:par>
                        <p:par>
                          <p:cTn id="15" fill="hold">
                            <p:stCondLst>
                              <p:cond delay="1020"/>
                            </p:stCondLst>
                            <p:childTnLst>
                              <p:par>
                                <p:cTn id="16" presetID="23" presetClass="entr" presetSubtype="16"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childTnLst>
                                </p:cTn>
                              </p:par>
                            </p:childTnLst>
                          </p:cTn>
                        </p:par>
                        <p:par>
                          <p:cTn id="20" fill="hold">
                            <p:stCondLst>
                              <p:cond delay="1520"/>
                            </p:stCondLst>
                            <p:childTnLst>
                              <p:par>
                                <p:cTn id="21" presetID="2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childTnLst>
                                </p:cTn>
                              </p:par>
                            </p:childTnLst>
                          </p:cTn>
                        </p:par>
                        <p:par>
                          <p:cTn id="25" fill="hold">
                            <p:stCondLst>
                              <p:cond delay="2020"/>
                            </p:stCondLst>
                            <p:childTnLst>
                              <p:par>
                                <p:cTn id="26" presetID="23" presetClass="entr" presetSubtype="16"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childTnLst>
                                </p:cTn>
                              </p:par>
                            </p:childTnLst>
                          </p:cTn>
                        </p:par>
                        <p:par>
                          <p:cTn id="30" fill="hold">
                            <p:stCondLst>
                              <p:cond delay="2520"/>
                            </p:stCondLst>
                            <p:childTnLst>
                              <p:par>
                                <p:cTn id="31" presetID="23" presetClass="entr" presetSubtype="16"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9" grpId="0" animBg="1"/>
      <p:bldP spid="10" grpId="0" animBg="1"/>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rot="21139213">
            <a:off x="539499" y="187546"/>
            <a:ext cx="8229600" cy="1143000"/>
          </a:xfrm>
        </p:spPr>
        <p:txBody>
          <a:bodyPr/>
          <a:lstStyle/>
          <a:p>
            <a:r>
              <a:rPr lang="tr-TR" dirty="0" smtClean="0">
                <a:solidFill>
                  <a:schemeClr val="tx2"/>
                </a:solidFill>
              </a:rPr>
              <a:t>MİLATTAN SONRA </a:t>
            </a:r>
            <a:endParaRPr lang="tr-TR" dirty="0">
              <a:solidFill>
                <a:schemeClr val="tx2"/>
              </a:solidFill>
            </a:endParaRPr>
          </a:p>
        </p:txBody>
      </p:sp>
      <p:graphicFrame>
        <p:nvGraphicFramePr>
          <p:cNvPr id="4" name="3 İçerik Yer Tutucusu"/>
          <p:cNvGraphicFramePr>
            <a:graphicFrameLocks noGrp="1"/>
          </p:cNvGraphicFramePr>
          <p:nvPr>
            <p:ph idx="1"/>
          </p:nvPr>
        </p:nvGraphicFramePr>
        <p:xfrm>
          <a:off x="857223" y="1500174"/>
          <a:ext cx="7215240" cy="670560"/>
        </p:xfrm>
        <a:graphic>
          <a:graphicData uri="http://schemas.openxmlformats.org/drawingml/2006/table">
            <a:tbl>
              <a:tblPr firstRow="1" bandRow="1">
                <a:tableStyleId>{7DF18680-E054-41AD-8BC1-D1AEF772440D}</a:tableStyleId>
              </a:tblPr>
              <a:tblGrid>
                <a:gridCol w="1443048"/>
                <a:gridCol w="1443048"/>
                <a:gridCol w="1443048"/>
                <a:gridCol w="1443048"/>
                <a:gridCol w="1443048"/>
              </a:tblGrid>
              <a:tr h="500066">
                <a:tc>
                  <a:txBody>
                    <a:bodyPr/>
                    <a:lstStyle/>
                    <a:p>
                      <a:r>
                        <a:rPr lang="tr-TR" sz="2000" b="1" kern="1200" dirty="0" smtClean="0">
                          <a:solidFill>
                            <a:schemeClr val="lt1"/>
                          </a:solidFill>
                          <a:latin typeface="+mn-lt"/>
                          <a:ea typeface="+mn-ea"/>
                          <a:cs typeface="+mn-cs"/>
                        </a:rPr>
                        <a:t>1614 </a:t>
                      </a:r>
                      <a:endParaRPr lang="tr-TR" sz="2000" dirty="0"/>
                    </a:p>
                  </a:txBody>
                  <a:tcPr/>
                </a:tc>
                <a:tc>
                  <a:txBody>
                    <a:bodyPr/>
                    <a:lstStyle/>
                    <a:p>
                      <a:r>
                        <a:rPr lang="tr-TR" sz="2000" b="1" kern="1200" dirty="0" smtClean="0">
                          <a:solidFill>
                            <a:schemeClr val="lt1"/>
                          </a:solidFill>
                          <a:latin typeface="+mn-lt"/>
                          <a:ea typeface="+mn-ea"/>
                          <a:cs typeface="+mn-cs"/>
                        </a:rPr>
                        <a:t>1642</a:t>
                      </a:r>
                      <a:endParaRPr lang="tr-TR" sz="2000" dirty="0"/>
                    </a:p>
                  </a:txBody>
                  <a:tcPr/>
                </a:tc>
                <a:tc>
                  <a:txBody>
                    <a:bodyPr/>
                    <a:lstStyle/>
                    <a:p>
                      <a:r>
                        <a:rPr lang="tr-TR" sz="2000" b="1" kern="1200" dirty="0" smtClean="0">
                          <a:solidFill>
                            <a:schemeClr val="lt1"/>
                          </a:solidFill>
                          <a:latin typeface="+mn-lt"/>
                          <a:ea typeface="+mn-ea"/>
                          <a:cs typeface="+mn-cs"/>
                        </a:rPr>
                        <a:t>1654 </a:t>
                      </a:r>
                      <a:endParaRPr lang="tr-TR"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sz="2000" b="1" kern="1200" dirty="0" smtClean="0">
                          <a:solidFill>
                            <a:schemeClr val="lt1"/>
                          </a:solidFill>
                          <a:latin typeface="+mn-lt"/>
                          <a:ea typeface="+mn-ea"/>
                          <a:cs typeface="+mn-cs"/>
                        </a:rPr>
                        <a:t>1713</a:t>
                      </a:r>
                      <a:endParaRPr lang="tr-TR" sz="2000" dirty="0" smtClean="0"/>
                    </a:p>
                    <a:p>
                      <a:endParaRPr lang="tr-TR" dirty="0"/>
                    </a:p>
                  </a:txBody>
                  <a:tcPr/>
                </a:tc>
                <a:tc>
                  <a:txBody>
                    <a:bodyPr/>
                    <a:lstStyle/>
                    <a:p>
                      <a:r>
                        <a:rPr lang="tr-TR" sz="2000" b="1" kern="1200" dirty="0" smtClean="0">
                          <a:solidFill>
                            <a:schemeClr val="lt1"/>
                          </a:solidFill>
                          <a:latin typeface="+mn-lt"/>
                          <a:ea typeface="+mn-ea"/>
                          <a:cs typeface="+mn-cs"/>
                        </a:rPr>
                        <a:t>1855 </a:t>
                      </a:r>
                      <a:endParaRPr lang="tr-TR" sz="2000" dirty="0"/>
                    </a:p>
                  </a:txBody>
                  <a:tcPr/>
                </a:tc>
              </a:tr>
            </a:tbl>
          </a:graphicData>
        </a:graphic>
      </p:graphicFrame>
      <p:sp>
        <p:nvSpPr>
          <p:cNvPr id="5" name="4 Aşağı Ok"/>
          <p:cNvSpPr/>
          <p:nvPr/>
        </p:nvSpPr>
        <p:spPr>
          <a:xfrm>
            <a:off x="1285852" y="2214554"/>
            <a:ext cx="428628" cy="785818"/>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tr-TR"/>
          </a:p>
        </p:txBody>
      </p:sp>
      <p:sp>
        <p:nvSpPr>
          <p:cNvPr id="6" name="5 Aşağı Ok"/>
          <p:cNvSpPr/>
          <p:nvPr/>
        </p:nvSpPr>
        <p:spPr>
          <a:xfrm>
            <a:off x="2714612" y="2571744"/>
            <a:ext cx="428628" cy="785818"/>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tr-TR"/>
          </a:p>
        </p:txBody>
      </p:sp>
      <p:sp>
        <p:nvSpPr>
          <p:cNvPr id="7" name="6 Aşağı Ok"/>
          <p:cNvSpPr/>
          <p:nvPr/>
        </p:nvSpPr>
        <p:spPr>
          <a:xfrm>
            <a:off x="4143372" y="2214554"/>
            <a:ext cx="428628" cy="785818"/>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tr-TR"/>
          </a:p>
        </p:txBody>
      </p:sp>
      <p:sp>
        <p:nvSpPr>
          <p:cNvPr id="8" name="7 Aşağı Ok"/>
          <p:cNvSpPr/>
          <p:nvPr/>
        </p:nvSpPr>
        <p:spPr>
          <a:xfrm>
            <a:off x="5786446" y="2571744"/>
            <a:ext cx="428628" cy="785818"/>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tr-TR"/>
          </a:p>
        </p:txBody>
      </p:sp>
      <p:sp>
        <p:nvSpPr>
          <p:cNvPr id="9" name="8 Aşağı Ok"/>
          <p:cNvSpPr/>
          <p:nvPr/>
        </p:nvSpPr>
        <p:spPr>
          <a:xfrm>
            <a:off x="7143768" y="2214554"/>
            <a:ext cx="428628" cy="785818"/>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tr-TR"/>
          </a:p>
        </p:txBody>
      </p:sp>
      <p:graphicFrame>
        <p:nvGraphicFramePr>
          <p:cNvPr id="11" name="10 Tablo"/>
          <p:cNvGraphicFramePr>
            <a:graphicFrameLocks noGrp="1"/>
          </p:cNvGraphicFramePr>
          <p:nvPr/>
        </p:nvGraphicFramePr>
        <p:xfrm>
          <a:off x="857224" y="3429000"/>
          <a:ext cx="7215239" cy="3037522"/>
        </p:xfrm>
        <a:graphic>
          <a:graphicData uri="http://schemas.openxmlformats.org/drawingml/2006/table">
            <a:tbl>
              <a:tblPr firstRow="1" bandRow="1">
                <a:tableStyleId>{BDBED569-4797-4DF1-A0F4-6AAB3CD982D8}</a:tableStyleId>
              </a:tblPr>
              <a:tblGrid>
                <a:gridCol w="1443048"/>
                <a:gridCol w="1443048"/>
                <a:gridCol w="1517688"/>
                <a:gridCol w="1492809"/>
                <a:gridCol w="1318646"/>
              </a:tblGrid>
              <a:tr h="3037522">
                <a:tc>
                  <a:txBody>
                    <a:bodyPr/>
                    <a:lstStyle/>
                    <a:p>
                      <a:r>
                        <a:rPr lang="tr-TR" sz="1800" b="1" kern="1200" dirty="0" smtClean="0">
                          <a:solidFill>
                            <a:schemeClr val="tx1"/>
                          </a:solidFill>
                          <a:latin typeface="+mn-lt"/>
                          <a:ea typeface="+mn-ea"/>
                          <a:cs typeface="+mn-cs"/>
                        </a:rPr>
                        <a:t>İskoçyalı John NAPİER Logaritma cetvelini icat etti</a:t>
                      </a:r>
                      <a:br>
                        <a:rPr lang="tr-TR" sz="1800" b="1" kern="1200" dirty="0" smtClean="0">
                          <a:solidFill>
                            <a:schemeClr val="tx1"/>
                          </a:solidFill>
                          <a:latin typeface="+mn-lt"/>
                          <a:ea typeface="+mn-ea"/>
                          <a:cs typeface="+mn-cs"/>
                        </a:rPr>
                      </a:br>
                      <a:endParaRPr lang="tr-TR" dirty="0"/>
                    </a:p>
                  </a:txBody>
                  <a:tcPr/>
                </a:tc>
                <a:tc>
                  <a:txBody>
                    <a:bodyPr/>
                    <a:lstStyle/>
                    <a:p>
                      <a:r>
                        <a:rPr lang="tr-TR" sz="1800" b="1" kern="1200" dirty="0" smtClean="0">
                          <a:solidFill>
                            <a:schemeClr val="tx1"/>
                          </a:solidFill>
                          <a:latin typeface="+mn-lt"/>
                          <a:ea typeface="+mn-ea"/>
                          <a:cs typeface="+mn-cs"/>
                        </a:rPr>
                        <a:t>Fransız matematikçi Blaise PASCAL ilk toplama makinesini icat etti</a:t>
                      </a:r>
                      <a:br>
                        <a:rPr lang="tr-TR" sz="1800" b="1" kern="1200" dirty="0" smtClean="0">
                          <a:solidFill>
                            <a:schemeClr val="tx1"/>
                          </a:solidFill>
                          <a:latin typeface="+mn-lt"/>
                          <a:ea typeface="+mn-ea"/>
                          <a:cs typeface="+mn-cs"/>
                        </a:rPr>
                      </a:br>
                      <a:endParaRPr lang="tr-TR" dirty="0"/>
                    </a:p>
                  </a:txBody>
                  <a:tcPr/>
                </a:tc>
                <a:tc>
                  <a:txBody>
                    <a:bodyPr/>
                    <a:lstStyle/>
                    <a:p>
                      <a:r>
                        <a:rPr lang="tr-TR" sz="1800" b="1" kern="1200" dirty="0" smtClean="0">
                          <a:solidFill>
                            <a:schemeClr val="tx1"/>
                          </a:solidFill>
                          <a:latin typeface="+mn-lt"/>
                          <a:ea typeface="+mn-ea"/>
                          <a:cs typeface="+mn-cs"/>
                        </a:rPr>
                        <a:t>Olasılığın (prior) tanımı yılında Pascal ve Fermat arasındaki yazışmalarda formüle edildi</a:t>
                      </a:r>
                      <a:endParaRPr lang="tr-T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sz="1800" b="1" kern="1200" dirty="0" smtClean="0">
                          <a:solidFill>
                            <a:schemeClr val="tx1"/>
                          </a:solidFill>
                          <a:latin typeface="+mn-lt"/>
                          <a:ea typeface="+mn-ea"/>
                          <a:cs typeface="+mn-cs"/>
                        </a:rPr>
                        <a:t>Meşhur </a:t>
                      </a:r>
                      <a:r>
                        <a:rPr lang="tr-TR" sz="1800" b="1" kern="1200" dirty="0" err="1" smtClean="0">
                          <a:solidFill>
                            <a:schemeClr val="tx1"/>
                          </a:solidFill>
                          <a:latin typeface="+mn-lt"/>
                          <a:ea typeface="+mn-ea"/>
                          <a:cs typeface="+mn-cs"/>
                        </a:rPr>
                        <a:t>Bernoulli</a:t>
                      </a:r>
                      <a:r>
                        <a:rPr lang="tr-TR" sz="1800" b="1" kern="1200" dirty="0" smtClean="0">
                          <a:solidFill>
                            <a:schemeClr val="tx1"/>
                          </a:solidFill>
                          <a:latin typeface="+mn-lt"/>
                          <a:ea typeface="+mn-ea"/>
                          <a:cs typeface="+mn-cs"/>
                        </a:rPr>
                        <a:t> teoremi ve </a:t>
                      </a:r>
                      <a:r>
                        <a:rPr lang="tr-TR" sz="1800" b="1" kern="1200" dirty="0" err="1" smtClean="0">
                          <a:solidFill>
                            <a:schemeClr val="tx1"/>
                          </a:solidFill>
                          <a:latin typeface="+mn-lt"/>
                          <a:ea typeface="+mn-ea"/>
                          <a:cs typeface="+mn-cs"/>
                        </a:rPr>
                        <a:t>binom</a:t>
                      </a:r>
                      <a:r>
                        <a:rPr lang="tr-TR" sz="1800" b="1" kern="1200" dirty="0" smtClean="0">
                          <a:solidFill>
                            <a:schemeClr val="tx1"/>
                          </a:solidFill>
                          <a:latin typeface="+mn-lt"/>
                          <a:ea typeface="+mn-ea"/>
                          <a:cs typeface="+mn-cs"/>
                        </a:rPr>
                        <a:t> dağılımı 1713 yılında ortaya atıldı</a:t>
                      </a:r>
                      <a:endParaRPr lang="tr-TR" dirty="0" smtClean="0"/>
                    </a:p>
                    <a:p>
                      <a:endParaRPr lang="tr-TR" dirty="0"/>
                    </a:p>
                  </a:txBody>
                  <a:tcPr/>
                </a:tc>
                <a:tc>
                  <a:txBody>
                    <a:bodyPr/>
                    <a:lstStyle/>
                    <a:p>
                      <a:r>
                        <a:rPr lang="tr-TR" sz="1800" b="1" kern="1200" dirty="0" smtClean="0">
                          <a:solidFill>
                            <a:schemeClr val="tx1"/>
                          </a:solidFill>
                          <a:latin typeface="+mn-lt"/>
                          <a:ea typeface="+mn-ea"/>
                          <a:cs typeface="+mn-cs"/>
                        </a:rPr>
                        <a:t>İskoç James MAXWELL Faraday kanunlarını matematiksel olarak kanıtladı ve kendi kuramını yazdı</a:t>
                      </a:r>
                      <a:endParaRPr lang="tr-TR" dirty="0"/>
                    </a:p>
                  </a:txBody>
                  <a:tcPr/>
                </a:tc>
              </a:tr>
            </a:tbl>
          </a:graphicData>
        </a:graphic>
      </p:graphicFrame>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hlink"/>
                                            </p:clrVal>
                                          </p:val>
                                        </p:tav>
                                        <p:tav tm="50000">
                                          <p:val>
                                            <p:clrVal>
                                              <a:srgbClr val="CC00FF"/>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560"/>
                            </p:stCondLst>
                            <p:childTnLst>
                              <p:par>
                                <p:cTn id="11" presetID="2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par>
                          <p:cTn id="15" fill="hold">
                            <p:stCondLst>
                              <p:cond delay="1060"/>
                            </p:stCondLst>
                            <p:childTnLst>
                              <p:par>
                                <p:cTn id="16" presetID="23" presetClass="entr" presetSubtype="16"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childTnLst>
                                </p:cTn>
                              </p:par>
                            </p:childTnLst>
                          </p:cTn>
                        </p:par>
                        <p:par>
                          <p:cTn id="20" fill="hold">
                            <p:stCondLst>
                              <p:cond delay="1560"/>
                            </p:stCondLst>
                            <p:childTnLst>
                              <p:par>
                                <p:cTn id="21" presetID="23" presetClass="entr" presetSubtype="1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childTnLst>
                                </p:cTn>
                              </p:par>
                            </p:childTnLst>
                          </p:cTn>
                        </p:par>
                        <p:par>
                          <p:cTn id="25" fill="hold">
                            <p:stCondLst>
                              <p:cond delay="2060"/>
                            </p:stCondLst>
                            <p:childTnLst>
                              <p:par>
                                <p:cTn id="26" presetID="2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childTnLst>
                                </p:cTn>
                              </p:par>
                            </p:childTnLst>
                          </p:cTn>
                        </p:par>
                        <p:par>
                          <p:cTn id="30" fill="hold">
                            <p:stCondLst>
                              <p:cond delay="2560"/>
                            </p:stCondLst>
                            <p:childTnLst>
                              <p:par>
                                <p:cTn id="31" presetID="23" presetClass="entr" presetSubtype="16"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animBg="1"/>
      <p:bldP spid="7"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Başlık"/>
          <p:cNvSpPr>
            <a:spLocks noGrp="1"/>
          </p:cNvSpPr>
          <p:nvPr>
            <p:ph type="title"/>
          </p:nvPr>
        </p:nvSpPr>
        <p:spPr>
          <a:xfrm>
            <a:off x="0" y="0"/>
            <a:ext cx="8229600" cy="1143000"/>
          </a:xfrm>
        </p:spPr>
        <p:txBody>
          <a:bodyPr>
            <a:normAutofit fontScale="90000"/>
          </a:bodyPr>
          <a:lstStyle/>
          <a:p>
            <a:r>
              <a:rPr lang="tr-TR" dirty="0" smtClean="0">
                <a:solidFill>
                  <a:schemeClr val="accent1">
                    <a:lumMod val="75000"/>
                  </a:schemeClr>
                </a:solidFill>
              </a:rPr>
              <a:t>İnternetten bulduğum bir harita şeridi.</a:t>
            </a:r>
            <a:endParaRPr lang="tr-TR" dirty="0">
              <a:solidFill>
                <a:schemeClr val="accent1">
                  <a:lumMod val="75000"/>
                </a:schemeClr>
              </a:solidFill>
            </a:endParaRPr>
          </a:p>
        </p:txBody>
      </p:sp>
      <p:pic>
        <p:nvPicPr>
          <p:cNvPr id="4" name="3 İçerik Yer Tutucusu" descr="1.jpg"/>
          <p:cNvPicPr>
            <a:picLocks noGrp="1" noChangeAspect="1"/>
          </p:cNvPicPr>
          <p:nvPr>
            <p:ph idx="4294967295"/>
          </p:nvPr>
        </p:nvPicPr>
        <p:blipFill>
          <a:blip r:embed="rId2" cstate="print"/>
          <a:stretch>
            <a:fillRect/>
          </a:stretch>
        </p:blipFill>
        <p:spPr>
          <a:xfrm>
            <a:off x="571472" y="957755"/>
            <a:ext cx="8072494" cy="5680644"/>
          </a:xfrm>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mph" presetSubtype="0" fill="hold" grpId="0" nodeType="afterEffect">
                                  <p:stCondLst>
                                    <p:cond delay="0"/>
                                  </p:stCondLst>
                                  <p:childTnLst>
                                    <p:animClr clrSpc="hsl">
                                      <p:cBhvr override="childStyle">
                                        <p:cTn id="6" dur="500" fill="hold"/>
                                        <p:tgtEl>
                                          <p:spTgt spid="3"/>
                                        </p:tgtEl>
                                        <p:attrNameLst>
                                          <p:attrName>style.color</p:attrName>
                                        </p:attrNameLst>
                                      </p:cBhvr>
                                      <p:by>
                                        <p:hsl h="10842353" s="0" l="0"/>
                                      </p:by>
                                    </p:animClr>
                                    <p:animClr clrSpc="hsl">
                                      <p:cBhvr>
                                        <p:cTn id="7" dur="500" fill="hold"/>
                                        <p:tgtEl>
                                          <p:spTgt spid="3"/>
                                        </p:tgtEl>
                                        <p:attrNameLst>
                                          <p:attrName>fillcolor</p:attrName>
                                        </p:attrNameLst>
                                      </p:cBhvr>
                                      <p:by>
                                        <p:hsl h="10842353" s="0" l="0"/>
                                      </p:by>
                                    </p:animClr>
                                    <p:animClr clrSpc="hsl">
                                      <p:cBhvr>
                                        <p:cTn id="8" dur="500" fill="hold"/>
                                        <p:tgtEl>
                                          <p:spTgt spid="3"/>
                                        </p:tgtEl>
                                        <p:attrNameLst>
                                          <p:attrName>stroke.color</p:attrName>
                                        </p:attrNameLst>
                                      </p:cBhvr>
                                      <p:by>
                                        <p:hsl h="10842353" s="0" l="0"/>
                                      </p:by>
                                    </p:animClr>
                                    <p:set>
                                      <p:cBhvr>
                                        <p:cTn id="9" dur="500" fill="hold"/>
                                        <p:tgtEl>
                                          <p:spTgt spid="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Başlık"/>
          <p:cNvSpPr>
            <a:spLocks noGrp="1"/>
          </p:cNvSpPr>
          <p:nvPr>
            <p:ph type="title"/>
          </p:nvPr>
        </p:nvSpPr>
        <p:spPr>
          <a:xfrm rot="21129485">
            <a:off x="500034" y="2428868"/>
            <a:ext cx="8229600" cy="1143000"/>
          </a:xfrm>
        </p:spPr>
        <p:txBody>
          <a:bodyPr>
            <a:normAutofit fontScale="90000"/>
          </a:bodyPr>
          <a:lstStyle/>
          <a:p>
            <a:r>
              <a:rPr lang="tr-TR" b="1" dirty="0" smtClean="0">
                <a:solidFill>
                  <a:schemeClr val="tx2"/>
                </a:solidFill>
              </a:rPr>
              <a:t>Matematik Alanında İlginç Buluşlar ve Bilgiler </a:t>
            </a:r>
            <a:br>
              <a:rPr lang="tr-TR" b="1" dirty="0" smtClean="0">
                <a:solidFill>
                  <a:schemeClr val="tx2"/>
                </a:solidFill>
              </a:rPr>
            </a:br>
            <a:r>
              <a:rPr lang="tr-TR" b="1" dirty="0" smtClean="0">
                <a:solidFill>
                  <a:schemeClr val="tx2"/>
                </a:solidFill>
              </a:rPr>
              <a:t/>
            </a:r>
            <a:br>
              <a:rPr lang="tr-TR" b="1" dirty="0" smtClean="0">
                <a:solidFill>
                  <a:schemeClr val="tx2"/>
                </a:solidFill>
              </a:rPr>
            </a:br>
            <a:r>
              <a:rPr lang="tr-TR" sz="2700" b="1" dirty="0" smtClean="0">
                <a:solidFill>
                  <a:schemeClr val="tx2"/>
                </a:solidFill>
              </a:rPr>
              <a:t>bunları yaptığım tarih şeridine koyamadım.Çünkü tarih olarak tam belli değil</a:t>
            </a:r>
            <a:r>
              <a:rPr lang="tr-TR" b="1" dirty="0" smtClean="0"/>
              <a:t/>
            </a:r>
            <a:br>
              <a:rPr lang="tr-TR" b="1" dirty="0" smtClean="0"/>
            </a:br>
            <a:endParaRPr lang="tr-TR" dirty="0"/>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2" nodeType="with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28596" y="0"/>
            <a:ext cx="8229600" cy="6483353"/>
          </a:xfrm>
        </p:spPr>
        <p:txBody>
          <a:bodyPr>
            <a:normAutofit fontScale="92500" lnSpcReduction="20000"/>
          </a:bodyPr>
          <a:lstStyle/>
          <a:p>
            <a:endParaRPr lang="tr-TR" b="1" dirty="0" smtClean="0"/>
          </a:p>
          <a:p>
            <a:pPr>
              <a:buFont typeface="Wingdings" pitchFamily="2" charset="2"/>
              <a:buChar char="ü"/>
            </a:pPr>
            <a:r>
              <a:rPr lang="tr-TR" b="1" dirty="0" smtClean="0">
                <a:solidFill>
                  <a:srgbClr val="B808A3"/>
                </a:solidFill>
              </a:rPr>
              <a:t>İLK LOGARİTMA CETVELİ</a:t>
            </a:r>
            <a:r>
              <a:rPr lang="tr-TR" dirty="0" smtClean="0"/>
              <a:t/>
            </a:r>
            <a:br>
              <a:rPr lang="tr-TR" dirty="0" smtClean="0"/>
            </a:br>
            <a:r>
              <a:rPr lang="tr-TR" dirty="0" smtClean="0"/>
              <a:t>1614 yılında İskoç </a:t>
            </a:r>
            <a:r>
              <a:rPr lang="tr-TR" dirty="0" err="1" smtClean="0"/>
              <a:t>Napier</a:t>
            </a:r>
            <a:r>
              <a:rPr lang="tr-TR" dirty="0" smtClean="0"/>
              <a:t> tarafından bulundu.Çok fazla işe yaramasa da zaman zaman ihtiyaç duyulur.</a:t>
            </a:r>
          </a:p>
          <a:p>
            <a:pPr>
              <a:buFont typeface="Wingdings" pitchFamily="2" charset="2"/>
              <a:buChar char="ü"/>
            </a:pPr>
            <a:r>
              <a:rPr lang="tr-TR" b="1" dirty="0" smtClean="0">
                <a:solidFill>
                  <a:srgbClr val="FF0000"/>
                </a:solidFill>
              </a:rPr>
              <a:t>İLK DEFA SİNÜSÜN KULLANILMASI</a:t>
            </a:r>
            <a:r>
              <a:rPr lang="tr-TR" dirty="0" smtClean="0"/>
              <a:t/>
            </a:r>
            <a:br>
              <a:rPr lang="tr-TR" dirty="0" smtClean="0"/>
            </a:br>
            <a:r>
              <a:rPr lang="tr-TR" dirty="0" err="1" smtClean="0"/>
              <a:t>Battanî</a:t>
            </a:r>
            <a:r>
              <a:rPr lang="tr-TR" dirty="0" smtClean="0"/>
              <a:t> 10.</a:t>
            </a:r>
            <a:r>
              <a:rPr lang="tr-TR" dirty="0" err="1" smtClean="0"/>
              <a:t>yy’da</a:t>
            </a:r>
            <a:r>
              <a:rPr lang="tr-TR" dirty="0" smtClean="0"/>
              <a:t> sinüs ile hesaplar yapmaya başladı.</a:t>
            </a:r>
          </a:p>
          <a:p>
            <a:pPr>
              <a:buFont typeface="Wingdings" pitchFamily="2" charset="2"/>
              <a:buChar char="ü"/>
            </a:pPr>
            <a:r>
              <a:rPr lang="tr-TR" b="1" dirty="0" smtClean="0">
                <a:solidFill>
                  <a:srgbClr val="92D050"/>
                </a:solidFill>
              </a:rPr>
              <a:t>İLK DEFA TANJANTIN KULLANILMASI</a:t>
            </a:r>
            <a:r>
              <a:rPr lang="tr-TR" dirty="0" smtClean="0"/>
              <a:t/>
            </a:r>
            <a:br>
              <a:rPr lang="tr-TR" dirty="0" smtClean="0"/>
            </a:br>
            <a:r>
              <a:rPr lang="tr-TR" dirty="0" err="1" smtClean="0"/>
              <a:t>Ebu’l</a:t>
            </a:r>
            <a:r>
              <a:rPr lang="tr-TR" dirty="0" smtClean="0"/>
              <a:t> Vefa10.</a:t>
            </a:r>
            <a:r>
              <a:rPr lang="tr-TR" dirty="0" err="1" smtClean="0"/>
              <a:t>yy’da</a:t>
            </a:r>
            <a:r>
              <a:rPr lang="tr-TR" dirty="0" smtClean="0"/>
              <a:t> matematiğe tanjantı getirdi.</a:t>
            </a:r>
          </a:p>
          <a:p>
            <a:pPr>
              <a:buFont typeface="Wingdings" pitchFamily="2" charset="2"/>
              <a:buChar char="ü"/>
            </a:pPr>
            <a:r>
              <a:rPr lang="tr-TR" b="1" dirty="0" smtClean="0">
                <a:solidFill>
                  <a:srgbClr val="4514F8"/>
                </a:solidFill>
              </a:rPr>
              <a:t>İLK DEFA SIFIRIN KULLANILMASI</a:t>
            </a:r>
            <a:r>
              <a:rPr lang="tr-TR" dirty="0" smtClean="0"/>
              <a:t/>
            </a:r>
            <a:br>
              <a:rPr lang="tr-TR" dirty="0" smtClean="0"/>
            </a:br>
            <a:r>
              <a:rPr lang="tr-TR" dirty="0" smtClean="0"/>
              <a:t>Harezmî9. </a:t>
            </a:r>
            <a:r>
              <a:rPr lang="tr-TR" dirty="0" err="1" smtClean="0"/>
              <a:t>yy’da</a:t>
            </a:r>
            <a:r>
              <a:rPr lang="tr-TR" dirty="0" smtClean="0"/>
              <a:t> sıfırı buldu.Daha önceki yıllarda sıfır yerine boşluk bırakılıyordu.Bu da zaman zaman işlem hatalarına yol açıyordu.İlk olarak Türk matematikçi sıfırı Avrupalılara tanıttı ve hemen kabul gördü.</a:t>
            </a:r>
          </a:p>
          <a:p>
            <a:endParaRPr lang="tr-TR" dirty="0" smtClean="0"/>
          </a:p>
          <a:p>
            <a:endParaRPr lang="tr-TR" dirty="0"/>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from="(-#ppt_w/2)" to="(#ppt_x)" calcmode="lin" valueType="num">
                                      <p:cBhvr>
                                        <p:cTn id="7" dur="600" fill="hold">
                                          <p:stCondLst>
                                            <p:cond delay="0"/>
                                          </p:stCondLst>
                                        </p:cTn>
                                        <p:tgtEl>
                                          <p:spTgt spid="3">
                                            <p:txEl>
                                              <p:pRg st="1" end="1"/>
                                            </p:txEl>
                                          </p:spTgt>
                                        </p:tgtEl>
                                        <p:attrNameLst>
                                          <p:attrName>ppt_x</p:attrName>
                                        </p:attrNameLst>
                                      </p:cBhvr>
                                    </p:anim>
                                    <p:anim from="0" to="-1.0" calcmode="lin" valueType="num">
                                      <p:cBhvr>
                                        <p:cTn id="8" dur="200" decel="50000" autoRev="1" fill="hold">
                                          <p:stCondLst>
                                            <p:cond delay="600"/>
                                          </p:stCondLst>
                                        </p:cTn>
                                        <p:tgtEl>
                                          <p:spTgt spid="3">
                                            <p:txEl>
                                              <p:pRg st="1" end="1"/>
                                            </p:txEl>
                                          </p:spTgt>
                                        </p:tgtEl>
                                        <p:attrNameLst>
                                          <p:attrName>xshear</p:attrName>
                                        </p:attrNameLst>
                                      </p:cBhvr>
                                    </p:anim>
                                    <p:animScale>
                                      <p:cBhvr>
                                        <p:cTn id="9" dur="200" decel="100000" autoRev="1" fill="hold">
                                          <p:stCondLst>
                                            <p:cond delay="600"/>
                                          </p:stCondLst>
                                        </p:cTn>
                                        <p:tgtEl>
                                          <p:spTgt spid="3">
                                            <p:txEl>
                                              <p:pRg st="1" end="1"/>
                                            </p:txEl>
                                          </p:spTgt>
                                        </p:tgtEl>
                                      </p:cBhvr>
                                      <p:from x="100000" y="100000"/>
                                      <p:to x="80000" y="100000"/>
                                    </p:animScale>
                                    <p:anim by="(#ppt_h/3+#ppt_w*0.1)" calcmode="lin" valueType="num">
                                      <p:cBhvr additive="sum">
                                        <p:cTn id="10" dur="200" decel="100000" autoRev="1" fill="hold">
                                          <p:stCondLst>
                                            <p:cond delay="600"/>
                                          </p:stCondLst>
                                        </p:cTn>
                                        <p:tgtEl>
                                          <p:spTgt spid="3">
                                            <p:txEl>
                                              <p:pRg st="1" end="1"/>
                                            </p:txEl>
                                          </p:spTgt>
                                        </p:tgtEl>
                                        <p:attrNameLst>
                                          <p:attrName>ppt_x</p:attrName>
                                        </p:attrNameLst>
                                      </p:cBhvr>
                                    </p:anim>
                                  </p:childTnLst>
                                </p:cTn>
                              </p:par>
                            </p:childTnLst>
                          </p:cTn>
                        </p:par>
                        <p:par>
                          <p:cTn id="11" fill="hold">
                            <p:stCondLst>
                              <p:cond delay="1000"/>
                            </p:stCondLst>
                            <p:childTnLst>
                              <p:par>
                                <p:cTn id="12" presetID="34" presetClass="entr" presetSubtype="0" fill="hold" nodeType="after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from="(-#ppt_w/2)" to="(#ppt_x)" calcmode="lin" valueType="num">
                                      <p:cBhvr>
                                        <p:cTn id="14" dur="600" fill="hold">
                                          <p:stCondLst>
                                            <p:cond delay="0"/>
                                          </p:stCondLst>
                                        </p:cTn>
                                        <p:tgtEl>
                                          <p:spTgt spid="3">
                                            <p:txEl>
                                              <p:pRg st="2" end="2"/>
                                            </p:txEl>
                                          </p:spTgt>
                                        </p:tgtEl>
                                        <p:attrNameLst>
                                          <p:attrName>ppt_x</p:attrName>
                                        </p:attrNameLst>
                                      </p:cBhvr>
                                    </p:anim>
                                    <p:anim from="0" to="-1.0" calcmode="lin" valueType="num">
                                      <p:cBhvr>
                                        <p:cTn id="15" dur="200" decel="50000" autoRev="1" fill="hold">
                                          <p:stCondLst>
                                            <p:cond delay="600"/>
                                          </p:stCondLst>
                                        </p:cTn>
                                        <p:tgtEl>
                                          <p:spTgt spid="3">
                                            <p:txEl>
                                              <p:pRg st="2" end="2"/>
                                            </p:txEl>
                                          </p:spTgt>
                                        </p:tgtEl>
                                        <p:attrNameLst>
                                          <p:attrName>xshear</p:attrName>
                                        </p:attrNameLst>
                                      </p:cBhvr>
                                    </p:anim>
                                    <p:animScale>
                                      <p:cBhvr>
                                        <p:cTn id="16" dur="200" decel="100000" autoRev="1" fill="hold">
                                          <p:stCondLst>
                                            <p:cond delay="600"/>
                                          </p:stCondLst>
                                        </p:cTn>
                                        <p:tgtEl>
                                          <p:spTgt spid="3">
                                            <p:txEl>
                                              <p:pRg st="2" end="2"/>
                                            </p:txEl>
                                          </p:spTgt>
                                        </p:tgtEl>
                                      </p:cBhvr>
                                      <p:from x="100000" y="100000"/>
                                      <p:to x="80000" y="100000"/>
                                    </p:animScale>
                                    <p:anim by="(#ppt_h/3+#ppt_w*0.1)" calcmode="lin" valueType="num">
                                      <p:cBhvr additive="sum">
                                        <p:cTn id="17" dur="200" decel="100000" autoRev="1" fill="hold">
                                          <p:stCondLst>
                                            <p:cond delay="600"/>
                                          </p:stCondLst>
                                        </p:cTn>
                                        <p:tgtEl>
                                          <p:spTgt spid="3">
                                            <p:txEl>
                                              <p:pRg st="2" end="2"/>
                                            </p:txEl>
                                          </p:spTgt>
                                        </p:tgtEl>
                                        <p:attrNameLst>
                                          <p:attrName>ppt_x</p:attrName>
                                        </p:attrNameLst>
                                      </p:cBhvr>
                                    </p:anim>
                                  </p:childTnLst>
                                </p:cTn>
                              </p:par>
                            </p:childTnLst>
                          </p:cTn>
                        </p:par>
                        <p:par>
                          <p:cTn id="18" fill="hold">
                            <p:stCondLst>
                              <p:cond delay="2000"/>
                            </p:stCondLst>
                            <p:childTnLst>
                              <p:par>
                                <p:cTn id="19" presetID="34" presetClass="entr" presetSubtype="0" fill="hold" nodeType="after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from="(-#ppt_w/2)" to="(#ppt_x)" calcmode="lin" valueType="num">
                                      <p:cBhvr>
                                        <p:cTn id="21" dur="600" fill="hold">
                                          <p:stCondLst>
                                            <p:cond delay="0"/>
                                          </p:stCondLst>
                                        </p:cTn>
                                        <p:tgtEl>
                                          <p:spTgt spid="3">
                                            <p:txEl>
                                              <p:pRg st="3" end="3"/>
                                            </p:txEl>
                                          </p:spTgt>
                                        </p:tgtEl>
                                        <p:attrNameLst>
                                          <p:attrName>ppt_x</p:attrName>
                                        </p:attrNameLst>
                                      </p:cBhvr>
                                    </p:anim>
                                    <p:anim from="0" to="-1.0" calcmode="lin" valueType="num">
                                      <p:cBhvr>
                                        <p:cTn id="22" dur="200" decel="50000" autoRev="1" fill="hold">
                                          <p:stCondLst>
                                            <p:cond delay="600"/>
                                          </p:stCondLst>
                                        </p:cTn>
                                        <p:tgtEl>
                                          <p:spTgt spid="3">
                                            <p:txEl>
                                              <p:pRg st="3" end="3"/>
                                            </p:txEl>
                                          </p:spTgt>
                                        </p:tgtEl>
                                        <p:attrNameLst>
                                          <p:attrName>xshear</p:attrName>
                                        </p:attrNameLst>
                                      </p:cBhvr>
                                    </p:anim>
                                    <p:animScale>
                                      <p:cBhvr>
                                        <p:cTn id="23" dur="200" decel="100000" autoRev="1" fill="hold">
                                          <p:stCondLst>
                                            <p:cond delay="600"/>
                                          </p:stCondLst>
                                        </p:cTn>
                                        <p:tgtEl>
                                          <p:spTgt spid="3">
                                            <p:txEl>
                                              <p:pRg st="3" end="3"/>
                                            </p:txEl>
                                          </p:spTgt>
                                        </p:tgtEl>
                                      </p:cBhvr>
                                      <p:from x="100000" y="100000"/>
                                      <p:to x="80000" y="100000"/>
                                    </p:animScale>
                                    <p:anim by="(#ppt_h/3+#ppt_w*0.1)" calcmode="lin" valueType="num">
                                      <p:cBhvr additive="sum">
                                        <p:cTn id="24" dur="200" decel="100000" autoRev="1" fill="hold">
                                          <p:stCondLst>
                                            <p:cond delay="600"/>
                                          </p:stCondLst>
                                        </p:cTn>
                                        <p:tgtEl>
                                          <p:spTgt spid="3">
                                            <p:txEl>
                                              <p:pRg st="3" end="3"/>
                                            </p:txEl>
                                          </p:spTgt>
                                        </p:tgtEl>
                                        <p:attrNameLst>
                                          <p:attrName>ppt_x</p:attrName>
                                        </p:attrNameLst>
                                      </p:cBhvr>
                                    </p:anim>
                                  </p:childTnLst>
                                </p:cTn>
                              </p:par>
                            </p:childTnLst>
                          </p:cTn>
                        </p:par>
                        <p:par>
                          <p:cTn id="25" fill="hold">
                            <p:stCondLst>
                              <p:cond delay="3000"/>
                            </p:stCondLst>
                            <p:childTnLst>
                              <p:par>
                                <p:cTn id="26" presetID="34" presetClass="entr" presetSubtype="0" fill="hold" nodeType="after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from="(-#ppt_w/2)" to="(#ppt_x)" calcmode="lin" valueType="num">
                                      <p:cBhvr>
                                        <p:cTn id="28" dur="600" fill="hold">
                                          <p:stCondLst>
                                            <p:cond delay="0"/>
                                          </p:stCondLst>
                                        </p:cTn>
                                        <p:tgtEl>
                                          <p:spTgt spid="3">
                                            <p:txEl>
                                              <p:pRg st="4" end="4"/>
                                            </p:txEl>
                                          </p:spTgt>
                                        </p:tgtEl>
                                        <p:attrNameLst>
                                          <p:attrName>ppt_x</p:attrName>
                                        </p:attrNameLst>
                                      </p:cBhvr>
                                    </p:anim>
                                    <p:anim from="0" to="-1.0" calcmode="lin" valueType="num">
                                      <p:cBhvr>
                                        <p:cTn id="29" dur="200" decel="50000" autoRev="1" fill="hold">
                                          <p:stCondLst>
                                            <p:cond delay="600"/>
                                          </p:stCondLst>
                                        </p:cTn>
                                        <p:tgtEl>
                                          <p:spTgt spid="3">
                                            <p:txEl>
                                              <p:pRg st="4" end="4"/>
                                            </p:txEl>
                                          </p:spTgt>
                                        </p:tgtEl>
                                        <p:attrNameLst>
                                          <p:attrName>xshear</p:attrName>
                                        </p:attrNameLst>
                                      </p:cBhvr>
                                    </p:anim>
                                    <p:animScale>
                                      <p:cBhvr>
                                        <p:cTn id="30" dur="200" decel="100000" autoRev="1" fill="hold">
                                          <p:stCondLst>
                                            <p:cond delay="600"/>
                                          </p:stCondLst>
                                        </p:cTn>
                                        <p:tgtEl>
                                          <p:spTgt spid="3">
                                            <p:txEl>
                                              <p:pRg st="4" end="4"/>
                                            </p:txEl>
                                          </p:spTgt>
                                        </p:tgtEl>
                                      </p:cBhvr>
                                      <p:from x="100000" y="100000"/>
                                      <p:to x="80000" y="100000"/>
                                    </p:animScale>
                                    <p:anim by="(#ppt_h/3+#ppt_w*0.1)" calcmode="lin" valueType="num">
                                      <p:cBhvr additive="sum">
                                        <p:cTn id="31" dur="200" decel="100000" autoRev="1" fill="hold">
                                          <p:stCondLst>
                                            <p:cond delay="600"/>
                                          </p:stCondLst>
                                        </p:cTn>
                                        <p:tgtEl>
                                          <p:spTgt spid="3">
                                            <p:txEl>
                                              <p:pRg st="4" end="4"/>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TotalTime>
  <Words>318</Words>
  <Application>Microsoft Office PowerPoint</Application>
  <PresentationFormat>Ekran Gösterisi (4:3)</PresentationFormat>
  <Paragraphs>64</Paragraphs>
  <Slides>15</Slides>
  <Notes>1</Notes>
  <HiddenSlides>0</HiddenSlides>
  <MMClips>0</MMClips>
  <ScaleCrop>false</ScaleCrop>
  <HeadingPairs>
    <vt:vector size="4" baseType="variant">
      <vt:variant>
        <vt:lpstr>Tema</vt:lpstr>
      </vt:variant>
      <vt:variant>
        <vt:i4>1</vt:i4>
      </vt:variant>
      <vt:variant>
        <vt:lpstr>Slayt Başlıkları</vt:lpstr>
      </vt:variant>
      <vt:variant>
        <vt:i4>15</vt:i4>
      </vt:variant>
    </vt:vector>
  </HeadingPairs>
  <TitlesOfParts>
    <vt:vector size="16" baseType="lpstr">
      <vt:lpstr>Ofis Teması</vt:lpstr>
      <vt:lpstr>  MATEMATİK YOLCULUĞU </vt:lpstr>
      <vt:lpstr>AMACIM</vt:lpstr>
      <vt:lpstr>İşlemim:61.7=427.3=1281 </vt:lpstr>
      <vt:lpstr>Slayt 4</vt:lpstr>
      <vt:lpstr>MİLATTAN ÖNCE </vt:lpstr>
      <vt:lpstr>MİLATTAN SONRA </vt:lpstr>
      <vt:lpstr>İnternetten bulduğum bir harita şeridi.</vt:lpstr>
      <vt:lpstr>Matematik Alanında İlginç Buluşlar ve Bilgiler   bunları yaptığım tarih şeridine koyamadım.Çünkü tarih olarak tam belli değil </vt:lpstr>
      <vt:lpstr>Slayt 9</vt:lpstr>
      <vt:lpstr>Slayt 10</vt:lpstr>
      <vt:lpstr>ATATÜRK’ÜN MATEMATİK ALANINDA YAPTIĞI YENİLİKLER</vt:lpstr>
      <vt:lpstr>Slayt 12</vt:lpstr>
      <vt:lpstr>Kaynakça</vt:lpstr>
      <vt:lpstr>Yani her ne kadar bazı insanlar matematiği sevmese de Matematik biz insanlar için çok önemli buluştur.Bu slaytım da size matematiğin geçmişini anlattım, size tarih şerit oluşturdum. Umarım slaytımdan bişeyler öğrenmişsinizdir ve bundan sonra matematiğe daha çok önem vereceksinizdir …</vt:lpstr>
      <vt:lpstr>SLAYTIM BİTMİŞTİR. İZLEDİĞİNİZ VE DİNLEDİĞİNİZ İÇİN ÇOK TEŞEKKÜR EDERİM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MATEMATİK YOLCULUĞU </dc:title>
  <cp:lastModifiedBy>XP_Pro</cp:lastModifiedBy>
  <cp:revision>22</cp:revision>
  <dcterms:modified xsi:type="dcterms:W3CDTF">2011-05-11T11:00:42Z</dcterms:modified>
</cp:coreProperties>
</file>