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3077" autoAdjust="0"/>
  </p:normalViewPr>
  <p:slideViewPr>
    <p:cSldViewPr>
      <p:cViewPr varScale="1">
        <p:scale>
          <a:sx n="46" d="100"/>
          <a:sy n="46" d="100"/>
        </p:scale>
        <p:origin x="-39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A1FCEB-9931-47B7-8F14-4C1D6B13AF4D}" type="datetimeFigureOut">
              <a:rPr lang="tr-TR" smtClean="0"/>
              <a:t>19.04.2011</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7A81D3-44C5-475B-B003-FFCAB1F31FC7}" type="slidenum">
              <a:rPr lang="tr-TR" smtClean="0"/>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587A81D3-44C5-475B-B003-FFCAB1F31FC7}" type="slidenum">
              <a:rPr lang="tr-TR" smtClean="0"/>
              <a:t>3</a:t>
            </a:fld>
            <a:endParaRPr lang="tr-T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smtClean="0"/>
              <a:t>GÜNEŞ</a:t>
            </a:r>
            <a:endParaRPr lang="tr-TR" dirty="0"/>
          </a:p>
        </p:txBody>
      </p:sp>
      <p:sp>
        <p:nvSpPr>
          <p:cNvPr id="4" name="3 Slayt Numarası Yer Tutucusu"/>
          <p:cNvSpPr>
            <a:spLocks noGrp="1"/>
          </p:cNvSpPr>
          <p:nvPr>
            <p:ph type="sldNum" sz="quarter" idx="10"/>
          </p:nvPr>
        </p:nvSpPr>
        <p:spPr/>
        <p:txBody>
          <a:bodyPr/>
          <a:lstStyle/>
          <a:p>
            <a:fld id="{587A81D3-44C5-475B-B003-FFCAB1F31FC7}" type="slidenum">
              <a:rPr lang="tr-TR" smtClean="0"/>
              <a:t>5</a:t>
            </a:fld>
            <a:endParaRPr lang="tr-T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587A81D3-44C5-475B-B003-FFCAB1F31FC7}" type="slidenum">
              <a:rPr lang="tr-TR" smtClean="0"/>
              <a:t>10</a:t>
            </a:fld>
            <a:endParaRPr lang="tr-T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587A81D3-44C5-475B-B003-FFCAB1F31FC7}" type="slidenum">
              <a:rPr lang="tr-TR" smtClean="0"/>
              <a:t>20</a:t>
            </a:fld>
            <a:endParaRPr lang="tr-T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r>
              <a:rPr lang="tr-TR" dirty="0" smtClean="0"/>
              <a:t>UZAY MEKİĞİ</a:t>
            </a:r>
            <a:r>
              <a:rPr lang="tr-TR" baseline="0" dirty="0" smtClean="0"/>
              <a:t> NEDİR?</a:t>
            </a:r>
            <a:endParaRPr lang="tr-TR" dirty="0"/>
          </a:p>
        </p:txBody>
      </p:sp>
      <p:sp>
        <p:nvSpPr>
          <p:cNvPr id="4" name="3 Slayt Numarası Yer Tutucusu"/>
          <p:cNvSpPr>
            <a:spLocks noGrp="1"/>
          </p:cNvSpPr>
          <p:nvPr>
            <p:ph type="sldNum" sz="quarter" idx="10"/>
          </p:nvPr>
        </p:nvSpPr>
        <p:spPr/>
        <p:txBody>
          <a:bodyPr/>
          <a:lstStyle/>
          <a:p>
            <a:fld id="{587A81D3-44C5-475B-B003-FFCAB1F31FC7}" type="slidenum">
              <a:rPr lang="tr-TR" smtClean="0"/>
              <a:t>21</a:t>
            </a:fld>
            <a:endParaRPr lang="tr-T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587A81D3-44C5-475B-B003-FFCAB1F31FC7}" type="slidenum">
              <a:rPr lang="tr-TR" smtClean="0"/>
              <a:t>22</a:t>
            </a:fld>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19.04.2011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19.04.2011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19.04.2011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19.04.2011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19.04.2011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19.04.2011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19.04.2011</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19.04.2011</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19.04.2011</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19.04.2011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19.04.2011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19.04.2011</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image" Target="../media/image3.jpeg"/><Relationship Id="rId7" Type="http://schemas.openxmlformats.org/officeDocument/2006/relationships/image" Target="../media/image10.gi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gif"/><Relationship Id="rId10" Type="http://schemas.openxmlformats.org/officeDocument/2006/relationships/image" Target="../media/image11.jpeg"/><Relationship Id="rId4" Type="http://schemas.openxmlformats.org/officeDocument/2006/relationships/image" Target="../media/image4.jpeg"/><Relationship Id="rId9"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hyperlink" Target="http://www.teknoloji.tc/1774/ilk-jupiter-araci/"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teknoloji.tc/1801/uzay-mekigi-nedir/"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2.xml.rels><?xml version="1.0" encoding="UTF-8" standalone="yes"?>
<Relationships xmlns="http://schemas.openxmlformats.org/package/2006/relationships"><Relationship Id="rId3" Type="http://schemas.openxmlformats.org/officeDocument/2006/relationships/hyperlink" Target="http://www.teknoloji.tc/1798/uzayda-yeni-bir-ca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23.xml.rels><?xml version="1.0" encoding="UTF-8" standalone="yes"?>
<Relationships xmlns="http://schemas.openxmlformats.org/package/2006/relationships"><Relationship Id="rId8" Type="http://schemas.openxmlformats.org/officeDocument/2006/relationships/hyperlink" Target="http://tr.wikipedia.org/wiki/G%C3%B6k_mekani%C4%9Fi" TargetMode="External"/><Relationship Id="rId13" Type="http://schemas.openxmlformats.org/officeDocument/2006/relationships/hyperlink" Target="http://tr.wikipedia.org/wiki/Meteorlar" TargetMode="External"/><Relationship Id="rId18" Type="http://schemas.openxmlformats.org/officeDocument/2006/relationships/hyperlink" Target="http://tr.wikipedia.org/w/index.php?title=Temel_Ayr%C4%B1m&amp;action=edit&amp;redlink=1" TargetMode="External"/><Relationship Id="rId26" Type="http://schemas.openxmlformats.org/officeDocument/2006/relationships/hyperlink" Target="http://tr.wikipedia.org/w/index.php?title=Tuhaf_Y%C4%B1ld%C4%B1zlar&amp;action=edit&amp;redlink=1" TargetMode="External"/><Relationship Id="rId39" Type="http://schemas.openxmlformats.org/officeDocument/2006/relationships/hyperlink" Target="http://tr.wikipedia.org/wiki/Evren" TargetMode="External"/><Relationship Id="rId3" Type="http://schemas.openxmlformats.org/officeDocument/2006/relationships/hyperlink" Target="http://tr.wikipedia.org/wiki/G%C3%BCne%C5%9F_Sistemi" TargetMode="External"/><Relationship Id="rId21" Type="http://schemas.openxmlformats.org/officeDocument/2006/relationships/hyperlink" Target="http://tr.wikipedia.org/w/index.php?title=De%C4%9Fi%C5%9Fken_Y%C4%B1ld%C4%B1zlar&amp;action=edit&amp;redlink=1" TargetMode="External"/><Relationship Id="rId34" Type="http://schemas.openxmlformats.org/officeDocument/2006/relationships/hyperlink" Target="http://tr.wikipedia.org/wiki/Galaksi" TargetMode="External"/><Relationship Id="rId42" Type="http://schemas.openxmlformats.org/officeDocument/2006/relationships/hyperlink" Target="http://tr.wikipedia.org/wiki/Astrobiyoloji" TargetMode="External"/><Relationship Id="rId47" Type="http://schemas.openxmlformats.org/officeDocument/2006/relationships/hyperlink" Target="http://tr.wikipedia.org/wiki/Egzobiyoloji" TargetMode="External"/><Relationship Id="rId7" Type="http://schemas.openxmlformats.org/officeDocument/2006/relationships/hyperlink" Target="http://tr.wikipedia.org/wiki/Astrometri" TargetMode="External"/><Relationship Id="rId12" Type="http://schemas.openxmlformats.org/officeDocument/2006/relationships/hyperlink" Target="http://tr.wikipedia.org/wiki/Asteroit" TargetMode="External"/><Relationship Id="rId17" Type="http://schemas.openxmlformats.org/officeDocument/2006/relationships/hyperlink" Target="http://tr.wikipedia.org/w/index.php?title=Y%C4%B1ld%C4%B1zlar%C4%B1n_Do%C4%9Fu%C5%9Fu&amp;action=edit&amp;redlink=1" TargetMode="External"/><Relationship Id="rId25" Type="http://schemas.openxmlformats.org/officeDocument/2006/relationships/hyperlink" Target="http://tr.wikipedia.org/wiki/Pulsar" TargetMode="External"/><Relationship Id="rId33" Type="http://schemas.openxmlformats.org/officeDocument/2006/relationships/hyperlink" Target="http://tr.wikipedia.org/w/index.php?title=Y%C4%B1ld%C4%B1zlararas%C4%B1_Ortam&amp;action=edit&amp;redlink=1" TargetMode="External"/><Relationship Id="rId38" Type="http://schemas.openxmlformats.org/officeDocument/2006/relationships/hyperlink" Target="http://tr.wikipedia.org/wiki/Kozmoloji" TargetMode="External"/><Relationship Id="rId46" Type="http://schemas.openxmlformats.org/officeDocument/2006/relationships/hyperlink" Target="http://tr.wikipedia.org/wiki/Arkeoastronomi" TargetMode="External"/><Relationship Id="rId2" Type="http://schemas.openxmlformats.org/officeDocument/2006/relationships/hyperlink" Target="http://tr.wikipedia.org/wiki/G%C3%B6zlemsel_Astronomi" TargetMode="External"/><Relationship Id="rId16" Type="http://schemas.openxmlformats.org/officeDocument/2006/relationships/hyperlink" Target="http://tr.wikipedia.org/w/index.php?title=Gezegenleraras%C4%B1_ortam&amp;action=edit&amp;redlink=1" TargetMode="External"/><Relationship Id="rId20" Type="http://schemas.openxmlformats.org/officeDocument/2006/relationships/hyperlink" Target="http://tr.wikipedia.org/wiki/%C3%87ift_Y%C4%B1ld%C4%B1z" TargetMode="External"/><Relationship Id="rId29" Type="http://schemas.openxmlformats.org/officeDocument/2006/relationships/hyperlink" Target="http://tr.wikipedia.org/w/index.php?title=Galaksi-D%C4%B1%C5%9F%C4%B1_G%C3%B6k_Bilimi&amp;action=edit&amp;redlink=1" TargetMode="External"/><Relationship Id="rId41" Type="http://schemas.openxmlformats.org/officeDocument/2006/relationships/hyperlink" Target="http://tr.wikipedia.org/w/index.php?title=Galaksileraras%C4%B1_Ortam&amp;action=edit&amp;redlink=1" TargetMode="External"/><Relationship Id="rId1" Type="http://schemas.openxmlformats.org/officeDocument/2006/relationships/slideLayout" Target="../slideLayouts/slideLayout2.xml"/><Relationship Id="rId6" Type="http://schemas.openxmlformats.org/officeDocument/2006/relationships/hyperlink" Target="http://tr.wikipedia.org/w/index.php?title=Akany%C4%B1ld%C4%B1zlar&amp;action=edit&amp;redlink=1" TargetMode="External"/><Relationship Id="rId11" Type="http://schemas.openxmlformats.org/officeDocument/2006/relationships/hyperlink" Target="http://tr.wikipedia.org/wiki/Gezegen" TargetMode="External"/><Relationship Id="rId24" Type="http://schemas.openxmlformats.org/officeDocument/2006/relationships/hyperlink" Target="http://tr.wikipedia.org/wiki/N%C3%B6tron_Y%C4%B1ld%C4%B1z%C4%B1" TargetMode="External"/><Relationship Id="rId32" Type="http://schemas.openxmlformats.org/officeDocument/2006/relationships/hyperlink" Target="http://tr.wikipedia.org/wiki/G%C3%BCne%C5%9F_Sistemi_d%C4%B1%C5%9F%C4%B1_gezegenler" TargetMode="External"/><Relationship Id="rId37" Type="http://schemas.openxmlformats.org/officeDocument/2006/relationships/hyperlink" Target="http://tr.wikipedia.org/w/index.php?title=Galaksi_K%C3%BCmeleri&amp;action=edit&amp;redlink=1" TargetMode="External"/><Relationship Id="rId40" Type="http://schemas.openxmlformats.org/officeDocument/2006/relationships/hyperlink" Target="http://tr.wikipedia.org/w/index.php?title=%C3%87ekim_Dalgalar%C4%B1&amp;action=edit&amp;redlink=1" TargetMode="External"/><Relationship Id="rId45" Type="http://schemas.openxmlformats.org/officeDocument/2006/relationships/hyperlink" Target="http://tr.wikipedia.org/w/index.php?title=Astrososyoloji&amp;action=edit&amp;redlink=1" TargetMode="External"/><Relationship Id="rId5" Type="http://schemas.openxmlformats.org/officeDocument/2006/relationships/hyperlink" Target="http://tr.wikipedia.org/wiki/Tak%C4%B1my%C4%B1ld%C4%B1zlar" TargetMode="External"/><Relationship Id="rId15" Type="http://schemas.openxmlformats.org/officeDocument/2006/relationships/hyperlink" Target="http://tr.wikipedia.org/wiki/Kuyrukluy%C4%B1ld%C4%B1zlar" TargetMode="External"/><Relationship Id="rId23" Type="http://schemas.openxmlformats.org/officeDocument/2006/relationships/hyperlink" Target="http://tr.wikipedia.org/w/index.php?title=Beyaz_C%C3%BCceler&amp;action=edit&amp;redlink=1" TargetMode="External"/><Relationship Id="rId28" Type="http://schemas.openxmlformats.org/officeDocument/2006/relationships/hyperlink" Target="http://tr.wikipedia.org/w/index.php?title=Galaktik_G%C3%B6k_Bilimi&amp;action=edit&amp;redlink=1" TargetMode="External"/><Relationship Id="rId36" Type="http://schemas.openxmlformats.org/officeDocument/2006/relationships/hyperlink" Target="http://tr.wikipedia.org/w/index.php?title=Kuasarlar&amp;action=edit&amp;redlink=1" TargetMode="External"/><Relationship Id="rId10" Type="http://schemas.openxmlformats.org/officeDocument/2006/relationships/hyperlink" Target="http://tr.wikipedia.org/wiki/G%C3%BCne%C5%9F" TargetMode="External"/><Relationship Id="rId19" Type="http://schemas.openxmlformats.org/officeDocument/2006/relationships/hyperlink" Target="http://tr.wikipedia.org/w/index.php?title=K%C4%B1z%C4%B1l_Dev&amp;action=edit&amp;redlink=1" TargetMode="External"/><Relationship Id="rId31" Type="http://schemas.openxmlformats.org/officeDocument/2006/relationships/hyperlink" Target="http://tr.wikipedia.org/w/index.php?title=Galaktik_D%C3%BCzlem&amp;action=edit&amp;redlink=1" TargetMode="External"/><Relationship Id="rId44" Type="http://schemas.openxmlformats.org/officeDocument/2006/relationships/hyperlink" Target="http://tr.wikipedia.org/w/index.php?title=Astrososyobiyoloji&amp;action=edit&amp;redlink=1" TargetMode="External"/><Relationship Id="rId4" Type="http://schemas.openxmlformats.org/officeDocument/2006/relationships/hyperlink" Target="http://tr.wikipedia.org/wiki/Y%C4%B1ld%C4%B1zlar" TargetMode="External"/><Relationship Id="rId9" Type="http://schemas.openxmlformats.org/officeDocument/2006/relationships/hyperlink" Target="http://tr.wikipedia.org/w/index.php?title=N%C3%BCkleosentez&amp;action=edit&amp;redlink=1" TargetMode="External"/><Relationship Id="rId14" Type="http://schemas.openxmlformats.org/officeDocument/2006/relationships/hyperlink" Target="http://tr.wikipedia.org/w/index.php?title=G%C3%B6k_Ta%C5%9F%C4%B1&amp;action=edit&amp;redlink=1" TargetMode="External"/><Relationship Id="rId22" Type="http://schemas.openxmlformats.org/officeDocument/2006/relationships/hyperlink" Target="http://tr.wikipedia.org/w/index.php?title=Y%C4%B1ld%C4%B1zlar%C4%B1n_Evrimi&amp;action=edit&amp;redlink=1" TargetMode="External"/><Relationship Id="rId27" Type="http://schemas.openxmlformats.org/officeDocument/2006/relationships/hyperlink" Target="http://tr.wikipedia.org/w/index.php?title=Kara_Delikler&amp;action=edit&amp;redlink=1" TargetMode="External"/><Relationship Id="rId30" Type="http://schemas.openxmlformats.org/officeDocument/2006/relationships/hyperlink" Target="http://tr.wikipedia.org/wiki/Samanyolu" TargetMode="External"/><Relationship Id="rId35" Type="http://schemas.openxmlformats.org/officeDocument/2006/relationships/hyperlink" Target="http://tr.wikipedia.org/w/index.php?title=Galaksi_Gruplar%C4%B1&amp;action=edit&amp;redlink=1" TargetMode="External"/><Relationship Id="rId43" Type="http://schemas.openxmlformats.org/officeDocument/2006/relationships/hyperlink" Target="http://tr.wikipedia.org/wiki/Astrokimya"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1 Başlık"/>
          <p:cNvSpPr>
            <a:spLocks noGrp="1"/>
          </p:cNvSpPr>
          <p:nvPr>
            <p:ph type="ctrTitle"/>
          </p:nvPr>
        </p:nvSpPr>
        <p:spPr>
          <a:ln>
            <a:solidFill>
              <a:srgbClr val="FF0000"/>
            </a:solidFill>
          </a:ln>
        </p:spPr>
        <p:style>
          <a:lnRef idx="3">
            <a:schemeClr val="lt1"/>
          </a:lnRef>
          <a:fillRef idx="1">
            <a:schemeClr val="accent6"/>
          </a:fillRef>
          <a:effectRef idx="1">
            <a:schemeClr val="accent6"/>
          </a:effectRef>
          <a:fontRef idx="minor">
            <a:schemeClr val="lt1"/>
          </a:fontRef>
        </p:style>
        <p:txBody>
          <a:bodyPr/>
          <a:lstStyle/>
          <a:p>
            <a:r>
              <a:rPr lang="tr-TR" dirty="0" smtClean="0">
                <a:solidFill>
                  <a:srgbClr val="FF0000"/>
                </a:solidFill>
                <a:effectLst>
                  <a:glow rad="101600">
                    <a:schemeClr val="accent2">
                      <a:satMod val="175000"/>
                      <a:alpha val="40000"/>
                    </a:schemeClr>
                  </a:glow>
                </a:effectLst>
              </a:rPr>
              <a:t>HAZIRLAYANLAR</a:t>
            </a:r>
            <a:endParaRPr lang="tr-TR" dirty="0">
              <a:solidFill>
                <a:srgbClr val="FF0000"/>
              </a:solidFill>
              <a:effectLst>
                <a:glow rad="101600">
                  <a:schemeClr val="accent2">
                    <a:satMod val="175000"/>
                    <a:alpha val="40000"/>
                  </a:schemeClr>
                </a:glow>
              </a:effectLst>
            </a:endParaRPr>
          </a:p>
        </p:txBody>
      </p:sp>
      <p:sp>
        <p:nvSpPr>
          <p:cNvPr id="3" name="2 Alt Başlık"/>
          <p:cNvSpPr>
            <a:spLocks noGrp="1"/>
          </p:cNvSpPr>
          <p:nvPr>
            <p:ph type="subTitle" idx="1"/>
          </p:nvPr>
        </p:nvSpPr>
        <p:spPr>
          <a:xfrm>
            <a:off x="1071538" y="3857628"/>
            <a:ext cx="6843738" cy="1752600"/>
          </a:xfrm>
        </p:spPr>
        <p:style>
          <a:lnRef idx="1">
            <a:schemeClr val="accent3"/>
          </a:lnRef>
          <a:fillRef idx="3">
            <a:schemeClr val="accent3"/>
          </a:fillRef>
          <a:effectRef idx="2">
            <a:schemeClr val="accent3"/>
          </a:effectRef>
          <a:fontRef idx="minor">
            <a:schemeClr val="lt1"/>
          </a:fontRef>
        </p:style>
        <p:txBody>
          <a:bodyPr>
            <a:scene3d>
              <a:camera prst="orthographicFront"/>
              <a:lightRig rig="threePt" dir="t"/>
            </a:scene3d>
            <a:sp3d extrusionH="57150">
              <a:bevelT w="38100" h="38100"/>
            </a:sp3d>
          </a:bodyPr>
          <a:lstStyle/>
          <a:p>
            <a:r>
              <a:rPr lang="tr-TR" dirty="0" smtClean="0">
                <a:solidFill>
                  <a:srgbClr val="002060"/>
                </a:solidFill>
                <a:effectLst>
                  <a:glow rad="101600">
                    <a:schemeClr val="accent5">
                      <a:satMod val="175000"/>
                      <a:alpha val="40000"/>
                    </a:schemeClr>
                  </a:glow>
                </a:effectLst>
              </a:rPr>
              <a:t>HANDAN ÖZBEY</a:t>
            </a:r>
          </a:p>
          <a:p>
            <a:r>
              <a:rPr lang="tr-TR" dirty="0" smtClean="0">
                <a:solidFill>
                  <a:srgbClr val="002060"/>
                </a:solidFill>
                <a:effectLst>
                  <a:glow rad="101600">
                    <a:schemeClr val="accent5">
                      <a:satMod val="175000"/>
                      <a:alpha val="40000"/>
                    </a:schemeClr>
                  </a:glow>
                </a:effectLst>
              </a:rPr>
              <a:t>KADER YILDIZ</a:t>
            </a:r>
          </a:p>
          <a:p>
            <a:r>
              <a:rPr lang="tr-TR" dirty="0" smtClean="0">
                <a:solidFill>
                  <a:srgbClr val="002060"/>
                </a:solidFill>
                <a:effectLst>
                  <a:glow rad="101600">
                    <a:schemeClr val="accent5">
                      <a:satMod val="175000"/>
                      <a:alpha val="40000"/>
                    </a:schemeClr>
                  </a:glow>
                </a:effectLst>
              </a:rPr>
              <a:t>SEVİM DARAK</a:t>
            </a:r>
            <a:endParaRPr lang="tr-TR" dirty="0">
              <a:solidFill>
                <a:srgbClr val="002060"/>
              </a:solidFill>
              <a:effectLst>
                <a:glow rad="101600">
                  <a:schemeClr val="accent5">
                    <a:satMod val="175000"/>
                    <a:alpha val="4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30" presetClass="entr" presetSubtype="0" fill="hold" grpId="0" nodeType="withEffect">
                                  <p:stCondLst>
                                    <p:cond delay="0"/>
                                  </p:stCondLst>
                                  <p:childTnLst>
                                    <p:set>
                                      <p:cBhvr>
                                        <p:cTn id="10" dur="1" fill="hold">
                                          <p:stCondLst>
                                            <p:cond delay="0"/>
                                          </p:stCondLst>
                                        </p:cTn>
                                        <p:tgtEl>
                                          <p:spTgt spid="3">
                                            <p:bg/>
                                          </p:spTgt>
                                        </p:tgtEl>
                                        <p:attrNameLst>
                                          <p:attrName>style.visibility</p:attrName>
                                        </p:attrNameLst>
                                      </p:cBhvr>
                                      <p:to>
                                        <p:strVal val="visible"/>
                                      </p:to>
                                    </p:set>
                                    <p:animEffect transition="in" filter="fade">
                                      <p:cBhvr>
                                        <p:cTn id="11" dur="800" decel="100000"/>
                                        <p:tgtEl>
                                          <p:spTgt spid="3">
                                            <p:bg/>
                                          </p:spTgt>
                                        </p:tgtEl>
                                      </p:cBhvr>
                                    </p:animEffect>
                                    <p:anim calcmode="lin" valueType="num">
                                      <p:cBhvr>
                                        <p:cTn id="12" dur="800" decel="100000" fill="hold"/>
                                        <p:tgtEl>
                                          <p:spTgt spid="3">
                                            <p:bg/>
                                          </p:spTgt>
                                        </p:tgtEl>
                                        <p:attrNameLst>
                                          <p:attrName>style.rotation</p:attrName>
                                        </p:attrNameLst>
                                      </p:cBhvr>
                                      <p:tavLst>
                                        <p:tav tm="0">
                                          <p:val>
                                            <p:fltVal val="-90"/>
                                          </p:val>
                                        </p:tav>
                                        <p:tav tm="100000">
                                          <p:val>
                                            <p:fltVal val="0"/>
                                          </p:val>
                                        </p:tav>
                                      </p:tavLst>
                                    </p:anim>
                                    <p:anim calcmode="lin" valueType="num">
                                      <p:cBhvr>
                                        <p:cTn id="13" dur="800" decel="100000" fill="hold"/>
                                        <p:tgtEl>
                                          <p:spTgt spid="3">
                                            <p:bg/>
                                          </p:spTgt>
                                        </p:tgtEl>
                                        <p:attrNameLst>
                                          <p:attrName>ppt_x</p:attrName>
                                        </p:attrNameLst>
                                      </p:cBhvr>
                                      <p:tavLst>
                                        <p:tav tm="0">
                                          <p:val>
                                            <p:strVal val="#ppt_x+0.4"/>
                                          </p:val>
                                        </p:tav>
                                        <p:tav tm="100000">
                                          <p:val>
                                            <p:strVal val="#ppt_x-0.05"/>
                                          </p:val>
                                        </p:tav>
                                      </p:tavLst>
                                    </p:anim>
                                    <p:anim calcmode="lin" valueType="num">
                                      <p:cBhvr>
                                        <p:cTn id="14" dur="800" decel="100000" fill="hold"/>
                                        <p:tgtEl>
                                          <p:spTgt spid="3">
                                            <p:bg/>
                                          </p:spTgt>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3">
                                            <p:bg/>
                                          </p:spTgt>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3">
                                            <p:bg/>
                                          </p:spTgt>
                                        </p:tgtEl>
                                        <p:attrNameLst>
                                          <p:attrName>ppt_y</p:attrName>
                                        </p:attrNameLst>
                                      </p:cBhvr>
                                      <p:tavLst>
                                        <p:tav tm="0">
                                          <p:val>
                                            <p:strVal val="#ppt_y+0.1"/>
                                          </p:val>
                                        </p:tav>
                                        <p:tav tm="100000">
                                          <p:val>
                                            <p:strVal val="#ppt_y"/>
                                          </p:val>
                                        </p:tav>
                                      </p:tavLst>
                                    </p:anim>
                                  </p:childTnLst>
                                </p:cTn>
                              </p:par>
                              <p:par>
                                <p:cTn id="17" presetID="30"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800" decel="100000"/>
                                        <p:tgtEl>
                                          <p:spTgt spid="3">
                                            <p:txEl>
                                              <p:pRg st="0" end="0"/>
                                            </p:txEl>
                                          </p:spTgt>
                                        </p:tgtEl>
                                      </p:cBhvr>
                                    </p:animEffect>
                                    <p:anim calcmode="lin" valueType="num">
                                      <p:cBhvr>
                                        <p:cTn id="20"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21"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22"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par>
                                <p:cTn id="25" presetID="30" presetClass="entr" presetSubtype="0" fill="hold" grpId="0"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800" decel="100000"/>
                                        <p:tgtEl>
                                          <p:spTgt spid="3">
                                            <p:txEl>
                                              <p:pRg st="1" end="1"/>
                                            </p:txEl>
                                          </p:spTgt>
                                        </p:tgtEl>
                                      </p:cBhvr>
                                    </p:animEffect>
                                    <p:anim calcmode="lin" valueType="num">
                                      <p:cBhvr>
                                        <p:cTn id="2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par>
                                <p:cTn id="33" presetID="30" presetClass="entr" presetSubtype="0" fill="hold" grpId="0" nodeType="with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fade">
                                      <p:cBhvr>
                                        <p:cTn id="35" dur="800" decel="100000"/>
                                        <p:tgtEl>
                                          <p:spTgt spid="3">
                                            <p:txEl>
                                              <p:pRg st="2" end="2"/>
                                            </p:txEl>
                                          </p:spTgt>
                                        </p:tgtEl>
                                      </p:cBhvr>
                                    </p:animEffect>
                                    <p:anim calcmode="lin" valueType="num">
                                      <p:cBhvr>
                                        <p:cTn id="36"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37"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38"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4" name="3 Dikdörtgen"/>
          <p:cNvSpPr/>
          <p:nvPr/>
        </p:nvSpPr>
        <p:spPr>
          <a:xfrm>
            <a:off x="0" y="487025"/>
            <a:ext cx="6572280" cy="6370975"/>
          </a:xfrm>
          <a:prstGeom prst="rect">
            <a:avLst/>
          </a:prstGeom>
        </p:spPr>
        <p:txBody>
          <a:bodyPr wrap="square">
            <a:spAutoFit/>
          </a:bodyPr>
          <a:lstStyle/>
          <a:p>
            <a:r>
              <a:rPr lang="tr-TR" sz="2400" b="1" dirty="0" smtClean="0"/>
              <a:t>AY</a:t>
            </a:r>
            <a:r>
              <a:rPr lang="tr-TR" sz="2400" dirty="0" smtClean="0"/>
              <a:t/>
            </a:r>
            <a:br>
              <a:rPr lang="tr-TR" sz="2400" dirty="0" smtClean="0"/>
            </a:br>
            <a:r>
              <a:rPr lang="tr-TR" sz="2400" dirty="0" smtClean="0"/>
              <a:t/>
            </a:r>
            <a:br>
              <a:rPr lang="tr-TR" sz="2400" dirty="0" smtClean="0"/>
            </a:br>
            <a:r>
              <a:rPr lang="tr-TR" sz="2400" dirty="0" smtClean="0"/>
              <a:t>Dünya, Güneş'in çevresinde hareket ederken Ay da Dünya'nın çevresinde hareket eder. Dünya'nın Güneş'in çevresinde ve Ay'ın Dünya'nın çevresinde hareketi sırasında izledikleri yörüngeler elips şeklindedir. Dünya'nın ve kendisinin etrafındaki hareketini 29,5 günde tamamlar. Bu nedenle Ay'ın daima aynı yüzünü görürüz.devam</a:t>
            </a:r>
            <a:br>
              <a:rPr lang="tr-TR" sz="2400" dirty="0" smtClean="0"/>
            </a:br>
            <a:r>
              <a:rPr lang="tr-TR" sz="2400" dirty="0" smtClean="0"/>
              <a:t/>
            </a:r>
            <a:br>
              <a:rPr lang="tr-TR" sz="2400" dirty="0" smtClean="0"/>
            </a:br>
            <a:r>
              <a:rPr lang="tr-TR" sz="2400" dirty="0" smtClean="0"/>
              <a:t>Ay'ın Dünya'ya olan ortalama uzaklığı 384000 km </a:t>
            </a:r>
            <a:r>
              <a:rPr lang="tr-TR" sz="2400" dirty="0" err="1" smtClean="0"/>
              <a:t>dir</a:t>
            </a:r>
            <a:r>
              <a:rPr lang="tr-TR" sz="2400" dirty="0" smtClean="0"/>
              <a:t>. Çapı ortalama olarak 3500 km olan Ay, bu büyüklüğü ile Dünya'nın 50 de biri kadardır. Ay'da atmosfer yoktur. Hava ve su bulunmadığı için meteorolojik olay görülmez.</a:t>
            </a:r>
          </a:p>
          <a:p>
            <a:r>
              <a:rPr lang="tr-TR" sz="2400" dirty="0" smtClean="0"/>
              <a:t/>
            </a:r>
            <a:br>
              <a:rPr lang="tr-TR" sz="2400" dirty="0" smtClean="0"/>
            </a:br>
            <a:endParaRPr lang="tr-TR" sz="2400" dirty="0"/>
          </a:p>
        </p:txBody>
      </p:sp>
      <p:sp>
        <p:nvSpPr>
          <p:cNvPr id="25601" name="Rectangle 1"/>
          <p:cNvSpPr>
            <a:spLocks noChangeArrowheads="1"/>
          </p:cNvSpPr>
          <p:nvPr/>
        </p:nvSpPr>
        <p:spPr bwMode="auto">
          <a:xfrm>
            <a:off x="0" y="0"/>
            <a:ext cx="209461828" cy="9204058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35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endParaRPr kumimoji="0" lang="tr-TR" sz="13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  </a:t>
            </a:r>
            <a:r>
              <a:rPr kumimoji="0" lang="tr-TR" sz="6000" b="0" i="0" u="none" strike="noStrike" cap="none" normalizeH="0" baseline="0" dirty="0" smtClean="0">
                <a:ln>
                  <a:noFill/>
                </a:ln>
                <a:solidFill>
                  <a:schemeClr val="tx1"/>
                </a:solidFill>
                <a:effectLst/>
                <a:latin typeface="Arial" pitchFamily="34" charset="0"/>
                <a:cs typeface="Arial" pitchFamily="34" charset="0"/>
              </a:rPr>
              <a:t> </a:t>
            </a:r>
            <a:r>
              <a:rPr kumimoji="0" lang="tr-TR" sz="135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Güneş'in çapı, Dünya'nın çapının 100 katına ve Ay'ın çapının 400 katına eşittir. Güneş'in sıcaklığı çok fazladır. Bu nedenle Güneş'in yapısında bulunan maddeler gaz halindedir</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  </a:t>
            </a:r>
            <a:r>
              <a:rPr kumimoji="0" lang="tr-TR" sz="7800" b="0" i="0" u="none" strike="noStrike" cap="none" normalizeH="0" baseline="0" dirty="0" smtClean="0">
                <a:ln>
                  <a:noFill/>
                </a:ln>
                <a:solidFill>
                  <a:schemeClr val="tx1"/>
                </a:solidFill>
                <a:effectLst/>
                <a:latin typeface="Arial" pitchFamily="34" charset="0"/>
                <a:cs typeface="Arial" pitchFamily="34" charset="0"/>
              </a:rPr>
              <a:t> </a:t>
            </a:r>
            <a:r>
              <a:rPr kumimoji="0" lang="tr-TR" sz="135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Bu gazların dörtte üçünden biraz azını hidrojen, dörtte birinden biraz azını helyum, diğer kısmını da çeşitli gazlar oluşturur. Güneş'in yapısındaki hidrojen atomlarının helyuma dönüşmesi sırasında enerji açığa çıkar. Buna Güneş enerjisi denir.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1" i="0" u="none" strike="noStrike" cap="none" normalizeH="0" baseline="0" dirty="0" smtClean="0">
                <a:ln>
                  <a:noFill/>
                </a:ln>
                <a:solidFill>
                  <a:srgbClr val="FF0000"/>
                </a:solidFill>
                <a:effectLst/>
                <a:latin typeface="Arial" pitchFamily="34" charset="0"/>
                <a:cs typeface="Arial" pitchFamily="34" charset="0"/>
              </a:rPr>
              <a:t>GEZEGENLER</a:t>
            </a:r>
            <a:endParaRPr kumimoji="0" lang="tr-TR" sz="13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Güneş etrafında dönen büyük gök cisimlerine gezegen denir. Gezegenler Güneş'e farklı uzaklıkta, elips şeklindeki yörüngelerinde, aynı yönde dönerler. Gezegenler Güneş etrafında döndükleri gibi, kendi eksenleri etrafında da dönerler.</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1" i="0" u="none" strike="noStrike" cap="none" normalizeH="0" baseline="0" dirty="0" smtClean="0">
                <a:ln>
                  <a:noFill/>
                </a:ln>
                <a:solidFill>
                  <a:srgbClr val="FF0000"/>
                </a:solidFill>
                <a:effectLst/>
                <a:latin typeface="Arial" pitchFamily="34" charset="0"/>
                <a:cs typeface="Arial" pitchFamily="34" charset="0"/>
              </a:rPr>
              <a:t>MERKÜR</a:t>
            </a:r>
            <a:endParaRPr kumimoji="0" lang="tr-TR" sz="13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13500" b="0" i="0" u="none" strike="noStrike" cap="none" normalizeH="0" baseline="0" dirty="0" smtClean="0">
                <a:ln>
                  <a:noFill/>
                </a:ln>
                <a:solidFill>
                  <a:schemeClr val="tx1"/>
                </a:solidFill>
                <a:effectLst/>
                <a:latin typeface="Arial" pitchFamily="34" charset="0"/>
                <a:cs typeface="Arial" pitchFamily="34" charset="0"/>
              </a:rPr>
              <a:t>  </a:t>
            </a:r>
            <a:r>
              <a:rPr kumimoji="0" lang="tr-TR" sz="6000" b="0" i="0" u="none" strike="noStrike" cap="none" normalizeH="0" baseline="0" dirty="0" smtClean="0">
                <a:ln>
                  <a:noFill/>
                </a:ln>
                <a:solidFill>
                  <a:schemeClr val="tx1"/>
                </a:solidFill>
                <a:effectLst/>
                <a:latin typeface="Arial" pitchFamily="34" charset="0"/>
                <a:cs typeface="Arial" pitchFamily="34" charset="0"/>
              </a:rPr>
              <a:t> </a:t>
            </a:r>
            <a:r>
              <a:rPr kumimoji="0" lang="tr-TR" sz="135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Güneş'e en yakın olan gezegendir. Güneş etrafındaki dönüşünü 88 günde tamamlar. Merkür'ün herhangi bir doğal uydusu yoktur. hidrojen, helyum ve neon gazlarından oluşan ince bir atmosferi vardır.</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  </a:t>
            </a:r>
            <a:r>
              <a:rPr kumimoji="0" lang="tr-TR" sz="6000" b="0" i="0" u="none" strike="noStrike" cap="none" normalizeH="0" baseline="0" dirty="0" smtClean="0">
                <a:ln>
                  <a:noFill/>
                </a:ln>
                <a:solidFill>
                  <a:schemeClr val="tx1"/>
                </a:solidFill>
                <a:effectLst/>
                <a:latin typeface="Arial" pitchFamily="34" charset="0"/>
                <a:cs typeface="Arial" pitchFamily="34" charset="0"/>
              </a:rPr>
              <a:t> </a:t>
            </a:r>
            <a:r>
              <a:rPr kumimoji="0" lang="tr-TR" sz="135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endParaRPr kumimoji="0" lang="tr-TR" sz="13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Güneş çevresinde, ondan ortalama 107,5 milyon km uzaklıkta daireye çok yakın bir yörünge üzerinde dolanır. Güneş çevresindeki dolanma süresi 225 gündür. Venüs'ün kendi ekseni çevresindeki dönüşü geriye doğru, yani doğudan batıya doğrudur.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Venüs canlılar açısından Güneş sisteminin en düşman gezegenlerinden birisidir. Yoğun atmosferinin yüzde 96'dan fazlası karbondioksitten, yüzde 3,5'i azottan, kalan kısmı da su buharı, argon ve neondan oluşur. Yüzeyinde sıcaklık yaklaşık 460 derecedir.</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1" i="0" u="none" strike="noStrike" cap="none" normalizeH="0" baseline="0" dirty="0" smtClean="0">
                <a:ln>
                  <a:noFill/>
                </a:ln>
                <a:solidFill>
                  <a:srgbClr val="FF0000"/>
                </a:solidFill>
                <a:effectLst/>
                <a:latin typeface="Arial" pitchFamily="34" charset="0"/>
                <a:cs typeface="Arial" pitchFamily="34" charset="0"/>
              </a:rPr>
              <a:t>DÜNYA (YERKÜRE)</a:t>
            </a:r>
            <a:endParaRPr kumimoji="0" lang="tr-TR" sz="13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Dünya, kutuplardan basık ekvatordan şişkin kendine has bir şekle sahiptir. Dünya, Güneş çevresindeki dönüşünü, elips şeklindeki yörüngesi üzerinde, 365 gün 6 saatte tamamlar.</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  </a:t>
            </a:r>
            <a:r>
              <a:rPr kumimoji="0" lang="tr-TR" sz="17000" b="0" i="0" u="none" strike="noStrike" cap="none" normalizeH="0" baseline="0" dirty="0" smtClean="0">
                <a:ln>
                  <a:noFill/>
                </a:ln>
                <a:solidFill>
                  <a:schemeClr val="tx1"/>
                </a:solidFill>
                <a:effectLst/>
                <a:latin typeface="Arial" pitchFamily="34" charset="0"/>
                <a:cs typeface="Arial" pitchFamily="34" charset="0"/>
              </a:rPr>
              <a:t> </a:t>
            </a:r>
            <a:r>
              <a:rPr kumimoji="0" lang="tr-TR" sz="135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Dünya kendi ekseni etrafındaki dönüşünü, batıdan doğuya doğru 24 saatte tamamlar. Atmosferi ile döndüğünden, bu dönüş hissedilmez.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Dünya'mız kutup noktalarından geçen bir eksen etrafında döner. Dünya'nın dönme ekseni ile destek ekseni arasında 23,5 derecelik bir açı vardır. Bu eğiklik mevsimlerin oluşmasına, gece ile gündüz arasındaki farkın ekvatordan kutuplara doğru gittikçe artmasına sebep olur.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Dünya'nın tek uydusu ve ona en yakın gök cismi Ay'dır.</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sz="13500" b="0" i="0" u="none" strike="noStrike" cap="none" normalizeH="0" baseline="0" dirty="0" smtClean="0">
                <a:ln>
                  <a:noFill/>
                </a:ln>
                <a:solidFill>
                  <a:schemeClr val="tx1"/>
                </a:solidFill>
                <a:effectLst/>
                <a:latin typeface="Arial" pitchFamily="34" charset="0"/>
                <a:cs typeface="Arial" pitchFamily="34" charset="0"/>
              </a:rPr>
              <a:t/>
            </a:r>
            <a:br>
              <a:rPr kumimoji="0" lang="tr-TR" sz="13500" b="0" i="0" u="none" strike="noStrike" cap="none" normalizeH="0" baseline="0" dirty="0" smtClean="0">
                <a:ln>
                  <a:noFill/>
                </a:ln>
                <a:solidFill>
                  <a:schemeClr val="tx1"/>
                </a:solidFill>
                <a:effectLst/>
                <a:latin typeface="Arial" pitchFamily="34" charset="0"/>
                <a:cs typeface="Arial" pitchFamily="34" charset="0"/>
              </a:rPr>
            </a:br>
            <a:r>
              <a:rPr kumimoji="0" lang="tr-TR" sz="13500" b="0" i="0" u="none" strike="noStrike" cap="none" normalizeH="0" baseline="0" dirty="0" smtClean="0">
                <a:ln>
                  <a:noFill/>
                </a:ln>
                <a:solidFill>
                  <a:schemeClr val="tx1"/>
                </a:solidFill>
                <a:effectLst/>
                <a:latin typeface="Arial" pitchFamily="34" charset="0"/>
                <a:cs typeface="Arial" pitchFamily="34" charset="0"/>
              </a:rPr>
              <a:t>  </a:t>
            </a:r>
            <a:r>
              <a:rPr kumimoji="0" lang="tr-TR" sz="4800" b="0" i="0" u="none" strike="noStrike" cap="none" normalizeH="0" baseline="0" dirty="0" smtClean="0">
                <a:ln>
                  <a:noFill/>
                </a:ln>
                <a:solidFill>
                  <a:schemeClr val="tx1"/>
                </a:solidFill>
                <a:effectLst/>
                <a:latin typeface="Arial" pitchFamily="34" charset="0"/>
                <a:cs typeface="Arial" pitchFamily="34" charset="0"/>
              </a:rPr>
              <a:t> </a:t>
            </a:r>
            <a:endParaRPr kumimoji="0" lang="tr-TR" sz="135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5606" name="Picture 6" descr="http://www.fenokulu.net/gezegen1.jpg"/>
          <p:cNvPicPr>
            <a:picLocks noChangeAspect="1" noChangeArrowheads="1"/>
          </p:cNvPicPr>
          <p:nvPr/>
        </p:nvPicPr>
        <p:blipFill>
          <a:blip r:embed="rId3"/>
          <a:srcRect/>
          <a:stretch>
            <a:fillRect/>
          </a:stretch>
        </p:blipFill>
        <p:spPr bwMode="auto">
          <a:xfrm>
            <a:off x="155575" y="-181583013"/>
            <a:ext cx="4391025" cy="2143125"/>
          </a:xfrm>
          <a:prstGeom prst="rect">
            <a:avLst/>
          </a:prstGeom>
          <a:noFill/>
        </p:spPr>
      </p:pic>
      <p:pic>
        <p:nvPicPr>
          <p:cNvPr id="25607" name="Picture 7" descr="http://www.fenokulu.net/gezegen2.jpg"/>
          <p:cNvPicPr>
            <a:picLocks noChangeAspect="1" noChangeArrowheads="1"/>
          </p:cNvPicPr>
          <p:nvPr/>
        </p:nvPicPr>
        <p:blipFill>
          <a:blip r:embed="rId4"/>
          <a:srcRect/>
          <a:stretch>
            <a:fillRect/>
          </a:stretch>
        </p:blipFill>
        <p:spPr bwMode="auto">
          <a:xfrm>
            <a:off x="568325" y="-148389975"/>
            <a:ext cx="4267200" cy="1600200"/>
          </a:xfrm>
          <a:prstGeom prst="rect">
            <a:avLst/>
          </a:prstGeom>
          <a:noFill/>
        </p:spPr>
      </p:pic>
      <p:pic>
        <p:nvPicPr>
          <p:cNvPr id="25608" name="Picture 8" descr="http://www.fenokulu.net/gezegen1.gif"/>
          <p:cNvPicPr>
            <a:picLocks noChangeAspect="1" noChangeArrowheads="1" noCrop="1"/>
          </p:cNvPicPr>
          <p:nvPr/>
        </p:nvPicPr>
        <p:blipFill>
          <a:blip r:embed="rId5"/>
          <a:srcRect/>
          <a:stretch>
            <a:fillRect/>
          </a:stretch>
        </p:blipFill>
        <p:spPr bwMode="auto">
          <a:xfrm>
            <a:off x="568325" y="-125758575"/>
            <a:ext cx="952500" cy="952500"/>
          </a:xfrm>
          <a:prstGeom prst="rect">
            <a:avLst/>
          </a:prstGeom>
          <a:noFill/>
        </p:spPr>
      </p:pic>
      <p:pic>
        <p:nvPicPr>
          <p:cNvPr id="25609" name="Picture 9" descr="http://www.fenokulu.net/gezegen3.jpg"/>
          <p:cNvPicPr>
            <a:picLocks noChangeAspect="1" noChangeArrowheads="1"/>
          </p:cNvPicPr>
          <p:nvPr/>
        </p:nvPicPr>
        <p:blipFill>
          <a:blip r:embed="rId6"/>
          <a:srcRect/>
          <a:stretch>
            <a:fillRect/>
          </a:stretch>
        </p:blipFill>
        <p:spPr bwMode="auto">
          <a:xfrm>
            <a:off x="568325" y="-101069775"/>
            <a:ext cx="1209675" cy="1238250"/>
          </a:xfrm>
          <a:prstGeom prst="rect">
            <a:avLst/>
          </a:prstGeom>
          <a:noFill/>
        </p:spPr>
      </p:pic>
      <p:pic>
        <p:nvPicPr>
          <p:cNvPr id="25610" name="Picture 10" descr="http://www.fenokulu.net/gezegen2.gif"/>
          <p:cNvPicPr>
            <a:picLocks noChangeAspect="1" noChangeArrowheads="1" noCrop="1"/>
          </p:cNvPicPr>
          <p:nvPr/>
        </p:nvPicPr>
        <p:blipFill>
          <a:blip r:embed="rId7"/>
          <a:srcRect/>
          <a:stretch>
            <a:fillRect/>
          </a:stretch>
        </p:blipFill>
        <p:spPr bwMode="auto">
          <a:xfrm>
            <a:off x="568325" y="-35232975"/>
            <a:ext cx="952500" cy="952500"/>
          </a:xfrm>
          <a:prstGeom prst="rect">
            <a:avLst/>
          </a:prstGeom>
          <a:noFill/>
        </p:spPr>
      </p:pic>
      <p:pic>
        <p:nvPicPr>
          <p:cNvPr id="25611" name="Picture 11" descr="http://www.fenokulu.net/gezegen4.gif"/>
          <p:cNvPicPr>
            <a:picLocks noChangeAspect="1" noChangeArrowheads="1" noCrop="1"/>
          </p:cNvPicPr>
          <p:nvPr/>
        </p:nvPicPr>
        <p:blipFill>
          <a:blip r:embed="rId8"/>
          <a:srcRect/>
          <a:stretch>
            <a:fillRect/>
          </a:stretch>
        </p:blipFill>
        <p:spPr bwMode="auto">
          <a:xfrm>
            <a:off x="568325" y="-8486775"/>
            <a:ext cx="952500" cy="952500"/>
          </a:xfrm>
          <a:prstGeom prst="rect">
            <a:avLst/>
          </a:prstGeom>
          <a:noFill/>
        </p:spPr>
      </p:pic>
      <p:pic>
        <p:nvPicPr>
          <p:cNvPr id="25612" name="Picture 12" descr="http://www.fenokulu.net/gezegen5.jpg"/>
          <p:cNvPicPr>
            <a:picLocks noChangeAspect="1" noChangeArrowheads="1"/>
          </p:cNvPicPr>
          <p:nvPr/>
        </p:nvPicPr>
        <p:blipFill>
          <a:blip r:embed="rId9"/>
          <a:srcRect/>
          <a:stretch>
            <a:fillRect/>
          </a:stretch>
        </p:blipFill>
        <p:spPr bwMode="auto">
          <a:xfrm>
            <a:off x="568325" y="121129425"/>
            <a:ext cx="3762375" cy="2705100"/>
          </a:xfrm>
          <a:prstGeom prst="rect">
            <a:avLst/>
          </a:prstGeom>
          <a:noFill/>
        </p:spPr>
      </p:pic>
      <p:pic>
        <p:nvPicPr>
          <p:cNvPr id="25613" name="Picture 13" descr="http://www.fenokulu.net/gezegen8.jpg"/>
          <p:cNvPicPr>
            <a:picLocks noChangeAspect="1" noChangeArrowheads="1"/>
          </p:cNvPicPr>
          <p:nvPr/>
        </p:nvPicPr>
        <p:blipFill>
          <a:blip r:embed="rId10"/>
          <a:srcRect/>
          <a:stretch>
            <a:fillRect/>
          </a:stretch>
        </p:blipFill>
        <p:spPr bwMode="auto">
          <a:xfrm>
            <a:off x="476250" y="181327425"/>
            <a:ext cx="723900" cy="762000"/>
          </a:xfrm>
          <a:prstGeom prst="rect">
            <a:avLst/>
          </a:prstGeom>
          <a:noFill/>
        </p:spPr>
      </p:pic>
      <p:pic>
        <p:nvPicPr>
          <p:cNvPr id="25615" name="Picture 15" descr="http://www.fenokulu.net/gezegen8.jpg"/>
          <p:cNvPicPr>
            <a:picLocks noChangeAspect="1" noChangeArrowheads="1"/>
          </p:cNvPicPr>
          <p:nvPr/>
        </p:nvPicPr>
        <p:blipFill>
          <a:blip r:embed="rId10"/>
          <a:srcRect/>
          <a:stretch>
            <a:fillRect/>
          </a:stretch>
        </p:blipFill>
        <p:spPr bwMode="auto">
          <a:xfrm>
            <a:off x="6143572" y="2428868"/>
            <a:ext cx="3000428" cy="315834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1214414" y="2703016"/>
            <a:ext cx="6858000" cy="4154984"/>
          </a:xfrm>
          <a:prstGeom prst="rect">
            <a:avLst/>
          </a:prstGeom>
        </p:spPr>
        <p:txBody>
          <a:bodyPr wrap="square">
            <a:spAutoFit/>
          </a:bodyPr>
          <a:lstStyle/>
          <a:p>
            <a:r>
              <a:rPr lang="tr-TR" sz="2400" b="1" dirty="0" smtClean="0">
                <a:solidFill>
                  <a:schemeClr val="accent6">
                    <a:lumMod val="75000"/>
                  </a:schemeClr>
                </a:solidFill>
              </a:rPr>
              <a:t>MARS</a:t>
            </a:r>
            <a:r>
              <a:rPr lang="tr-TR" sz="2400" dirty="0" smtClean="0">
                <a:solidFill>
                  <a:srgbClr val="FF0000"/>
                </a:solidFill>
              </a:rPr>
              <a:t/>
            </a:r>
            <a:br>
              <a:rPr lang="tr-TR" sz="2400" dirty="0" smtClean="0">
                <a:solidFill>
                  <a:srgbClr val="FF0000"/>
                </a:solidFill>
              </a:rPr>
            </a:br>
            <a:r>
              <a:rPr lang="tr-TR" sz="2400" dirty="0" smtClean="0">
                <a:solidFill>
                  <a:srgbClr val="FF0000"/>
                </a:solidFill>
              </a:rPr>
              <a:t>Güneş'ten ortalama uzaklığı yaklaşık 228 milyon </a:t>
            </a:r>
            <a:r>
              <a:rPr lang="tr-TR" sz="2400" dirty="0" err="1" smtClean="0">
                <a:solidFill>
                  <a:srgbClr val="FF0000"/>
                </a:solidFill>
              </a:rPr>
              <a:t>km'dir</a:t>
            </a:r>
            <a:r>
              <a:rPr lang="tr-TR" sz="2400" dirty="0" smtClean="0">
                <a:solidFill>
                  <a:srgbClr val="FF0000"/>
                </a:solidFill>
              </a:rPr>
              <a:t>. Mars'ın iki küçük uydusu vardır; bunlar </a:t>
            </a:r>
            <a:r>
              <a:rPr lang="tr-TR" sz="2400" dirty="0" err="1" smtClean="0">
                <a:solidFill>
                  <a:srgbClr val="FF0000"/>
                </a:solidFill>
              </a:rPr>
              <a:t>Phobos</a:t>
            </a:r>
            <a:r>
              <a:rPr lang="tr-TR" sz="2400" dirty="0" smtClean="0">
                <a:solidFill>
                  <a:srgbClr val="FF0000"/>
                </a:solidFill>
              </a:rPr>
              <a:t> ve </a:t>
            </a:r>
            <a:r>
              <a:rPr lang="tr-TR" sz="2400" dirty="0" err="1" smtClean="0">
                <a:solidFill>
                  <a:srgbClr val="FF0000"/>
                </a:solidFill>
              </a:rPr>
              <a:t>Deimos'tur</a:t>
            </a:r>
            <a:r>
              <a:rPr lang="tr-TR" sz="2400" dirty="0" smtClean="0">
                <a:solidFill>
                  <a:srgbClr val="FF0000"/>
                </a:solidFill>
              </a:rPr>
              <a:t>. Güneş çevresinde bir tam dolanımı 687 günde tamamladığından bu gezegende mevsimler Dünya'dan yaklaşık iki kat daha uzundur. </a:t>
            </a:r>
            <a:br>
              <a:rPr lang="tr-TR" sz="2400" dirty="0" smtClean="0">
                <a:solidFill>
                  <a:srgbClr val="FF0000"/>
                </a:solidFill>
              </a:rPr>
            </a:br>
            <a:r>
              <a:rPr lang="tr-TR" sz="2400" dirty="0" smtClean="0">
                <a:solidFill>
                  <a:srgbClr val="FF0000"/>
                </a:solidFill>
              </a:rPr>
              <a:t>Mars'ın atmosferi çok incedir. Hemen hemen bütünüyle karbondioksitten oluştuğu, ayrıca yaklaşık yüzde 2 azot, yüzde 1-2 arasında değişen oranlarda argon içerdiği saptanmıştır. Kırmızı renkli bir gezegendir.</a:t>
            </a:r>
            <a:endParaRPr lang="tr-TR" sz="2400" dirty="0">
              <a:solidFill>
                <a:srgbClr val="FF0000"/>
              </a:solidFill>
            </a:endParaRPr>
          </a:p>
        </p:txBody>
      </p:sp>
      <p:pic>
        <p:nvPicPr>
          <p:cNvPr id="36866" name="Picture 2" descr="http://t1.gstatic.com/images?q=tbn:ANd9GcSdepD14o4oeOjoi2RE3lU4PQ2Klz3vI453s-S7oGb3ospiO-ph"/>
          <p:cNvPicPr>
            <a:picLocks noChangeAspect="1" noChangeArrowheads="1"/>
          </p:cNvPicPr>
          <p:nvPr/>
        </p:nvPicPr>
        <p:blipFill>
          <a:blip r:embed="rId2"/>
          <a:srcRect/>
          <a:stretch>
            <a:fillRect/>
          </a:stretch>
        </p:blipFill>
        <p:spPr bwMode="auto">
          <a:xfrm>
            <a:off x="3214678" y="285728"/>
            <a:ext cx="3786214" cy="264320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effectLst/>
      </p:bgPr>
    </p:bg>
    <p:spTree>
      <p:nvGrpSpPr>
        <p:cNvPr id="1" name=""/>
        <p:cNvGrpSpPr/>
        <p:nvPr/>
      </p:nvGrpSpPr>
      <p:grpSpPr>
        <a:xfrm>
          <a:off x="0" y="0"/>
          <a:ext cx="0" cy="0"/>
          <a:chOff x="0" y="0"/>
          <a:chExt cx="0" cy="0"/>
        </a:xfrm>
      </p:grpSpPr>
      <p:sp>
        <p:nvSpPr>
          <p:cNvPr id="4" name="3 Dikdörtgen"/>
          <p:cNvSpPr/>
          <p:nvPr/>
        </p:nvSpPr>
        <p:spPr>
          <a:xfrm>
            <a:off x="1000100" y="2333685"/>
            <a:ext cx="6858000" cy="4524315"/>
          </a:xfrm>
          <a:prstGeom prst="rect">
            <a:avLst/>
          </a:prstGeom>
          <a:solidFill>
            <a:srgbClr val="66FF33"/>
          </a:solidFill>
        </p:spPr>
        <p:txBody>
          <a:bodyPr wrap="square">
            <a:spAutoFit/>
          </a:bodyPr>
          <a:lstStyle/>
          <a:p>
            <a:r>
              <a:rPr lang="tr-TR" sz="2400" b="1" dirty="0" smtClean="0"/>
              <a:t>JÜPİTER</a:t>
            </a:r>
            <a:r>
              <a:rPr lang="tr-TR" sz="2400" dirty="0" smtClean="0"/>
              <a:t/>
            </a:r>
            <a:br>
              <a:rPr lang="tr-TR" sz="2400" dirty="0" smtClean="0"/>
            </a:br>
            <a:r>
              <a:rPr lang="tr-TR" sz="2400" dirty="0" smtClean="0"/>
              <a:t>Güneş sistemindeki en büyük gezegendir. Güneş'ten ortalama uzaklığı 777 milyon </a:t>
            </a:r>
            <a:r>
              <a:rPr lang="tr-TR" sz="2400" dirty="0" err="1" smtClean="0"/>
              <a:t>km'dir</a:t>
            </a:r>
            <a:r>
              <a:rPr lang="tr-TR" sz="2400" dirty="0" smtClean="0"/>
              <a:t>. Güneş çevresindeki bir tam dolanımını 11,86 yılda, kendi etrafındaki bir tam dönüşünü ise 9 saat 55 dakikada tamamlar. Venüs'ten sonra en parlak gezegendir. </a:t>
            </a:r>
            <a:br>
              <a:rPr lang="tr-TR" sz="2400" dirty="0" smtClean="0"/>
            </a:br>
            <a:r>
              <a:rPr lang="tr-TR" sz="2400" dirty="0" smtClean="0"/>
              <a:t>Atmosferi büyük ölçüde hidrojenden oluşmuştur, ayrıca az miktarda helyum, metan, amonyak, </a:t>
            </a:r>
            <a:r>
              <a:rPr lang="tr-TR" sz="2400" dirty="0" err="1" smtClean="0"/>
              <a:t>etan</a:t>
            </a:r>
            <a:r>
              <a:rPr lang="tr-TR" sz="2400" dirty="0" smtClean="0"/>
              <a:t>, su, </a:t>
            </a:r>
            <a:r>
              <a:rPr lang="tr-TR" sz="2400" dirty="0" err="1" smtClean="0"/>
              <a:t>karbonmonoksit</a:t>
            </a:r>
            <a:r>
              <a:rPr lang="tr-TR" sz="2400" dirty="0" smtClean="0"/>
              <a:t>, asetilen ve hidrojen siyanür içerir. Bugüne kadar çevresinde dolanan 16 uydu keşfedilmiştir. Bunlardan en büyükleri </a:t>
            </a:r>
            <a:r>
              <a:rPr lang="tr-TR" sz="2400" dirty="0" err="1" smtClean="0"/>
              <a:t>Ganymedes</a:t>
            </a:r>
            <a:r>
              <a:rPr lang="tr-TR" sz="2400" dirty="0" smtClean="0"/>
              <a:t>, </a:t>
            </a:r>
            <a:r>
              <a:rPr lang="tr-TR" sz="2400" dirty="0" err="1" smtClean="0"/>
              <a:t>Kallisto</a:t>
            </a:r>
            <a:r>
              <a:rPr lang="tr-TR" sz="2400" dirty="0" smtClean="0"/>
              <a:t>, </a:t>
            </a:r>
            <a:r>
              <a:rPr lang="tr-TR" sz="2400" dirty="0" err="1" smtClean="0"/>
              <a:t>İo</a:t>
            </a:r>
            <a:r>
              <a:rPr lang="tr-TR" sz="2400" dirty="0" smtClean="0"/>
              <a:t> ve </a:t>
            </a:r>
            <a:r>
              <a:rPr lang="tr-TR" sz="2400" dirty="0" err="1" smtClean="0"/>
              <a:t>Europa'dır</a:t>
            </a:r>
            <a:r>
              <a:rPr lang="tr-TR" sz="2400" dirty="0" smtClean="0"/>
              <a:t>.</a:t>
            </a:r>
            <a:endParaRPr lang="tr-TR" sz="2400" dirty="0"/>
          </a:p>
        </p:txBody>
      </p:sp>
      <p:pic>
        <p:nvPicPr>
          <p:cNvPr id="35842" name="Picture 2" descr="http://t2.gstatic.com/images?q=tbn:ANd9GcT8v8GRPqlmbKI6j6tkdlSqRyynDZiGzdKl9URkxmG6qEtNwXkpmA"/>
          <p:cNvPicPr>
            <a:picLocks noChangeAspect="1" noChangeArrowheads="1"/>
          </p:cNvPicPr>
          <p:nvPr/>
        </p:nvPicPr>
        <p:blipFill>
          <a:blip r:embed="rId2"/>
          <a:srcRect/>
          <a:stretch>
            <a:fillRect/>
          </a:stretch>
        </p:blipFill>
        <p:spPr bwMode="auto">
          <a:xfrm>
            <a:off x="2786050" y="0"/>
            <a:ext cx="3000396" cy="258601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857224" y="2500306"/>
            <a:ext cx="6858000" cy="2643206"/>
          </a:xfrm>
          <a:prstGeom prst="rect">
            <a:avLst/>
          </a:prstGeom>
          <a:solidFill>
            <a:srgbClr val="0070C0"/>
          </a:solidFill>
        </p:spPr>
        <p:txBody>
          <a:bodyPr wrap="square">
            <a:spAutoFit/>
          </a:bodyPr>
          <a:lstStyle/>
          <a:p>
            <a:r>
              <a:rPr lang="tr-TR" sz="2800" b="1" dirty="0" smtClean="0">
                <a:solidFill>
                  <a:srgbClr val="FFC000"/>
                </a:solidFill>
              </a:rPr>
              <a:t>SATÜRN</a:t>
            </a:r>
            <a:r>
              <a:rPr lang="tr-TR" sz="2800" dirty="0" smtClean="0">
                <a:solidFill>
                  <a:srgbClr val="FFC000"/>
                </a:solidFill>
              </a:rPr>
              <a:t/>
            </a:r>
            <a:br>
              <a:rPr lang="tr-TR" sz="2800" dirty="0" smtClean="0">
                <a:solidFill>
                  <a:srgbClr val="FFC000"/>
                </a:solidFill>
              </a:rPr>
            </a:br>
            <a:r>
              <a:rPr lang="tr-TR" sz="2800" dirty="0" smtClean="0">
                <a:solidFill>
                  <a:srgbClr val="FFC000"/>
                </a:solidFill>
              </a:rPr>
              <a:t>Jüpiter’den sonra Güneş sistemindeki en</a:t>
            </a:r>
            <a:br>
              <a:rPr lang="tr-TR" sz="2800" dirty="0" smtClean="0">
                <a:solidFill>
                  <a:srgbClr val="FFC000"/>
                </a:solidFill>
              </a:rPr>
            </a:br>
            <a:r>
              <a:rPr lang="tr-TR" sz="2800" dirty="0" smtClean="0">
                <a:solidFill>
                  <a:srgbClr val="FFC000"/>
                </a:solidFill>
              </a:rPr>
              <a:t>büyük gezegendir. </a:t>
            </a:r>
            <a:br>
              <a:rPr lang="tr-TR" sz="2800" dirty="0" smtClean="0">
                <a:solidFill>
                  <a:srgbClr val="FFC000"/>
                </a:solidFill>
              </a:rPr>
            </a:br>
            <a:r>
              <a:rPr lang="tr-TR" sz="2800" dirty="0" smtClean="0">
                <a:solidFill>
                  <a:srgbClr val="FFC000"/>
                </a:solidFill>
              </a:rPr>
              <a:t>Güneşten ortalama uzaklığı 1.472 km </a:t>
            </a:r>
            <a:r>
              <a:rPr lang="tr-TR" sz="2800" dirty="0" err="1" smtClean="0">
                <a:solidFill>
                  <a:srgbClr val="FFC000"/>
                </a:solidFill>
              </a:rPr>
              <a:t>dir</a:t>
            </a:r>
            <a:r>
              <a:rPr lang="tr-TR" sz="2800" dirty="0" smtClean="0">
                <a:solidFill>
                  <a:srgbClr val="FFC000"/>
                </a:solidFill>
              </a:rPr>
              <a:t>.</a:t>
            </a:r>
            <a:br>
              <a:rPr lang="tr-TR" sz="2800" dirty="0" smtClean="0">
                <a:solidFill>
                  <a:srgbClr val="FFC000"/>
                </a:solidFill>
              </a:rPr>
            </a:br>
            <a:r>
              <a:rPr lang="tr-TR" sz="2800" dirty="0" smtClean="0">
                <a:solidFill>
                  <a:srgbClr val="FFC000"/>
                </a:solidFill>
              </a:rPr>
              <a:t>En az 21 tane uydusu vardır. </a:t>
            </a:r>
            <a:r>
              <a:rPr lang="tr-TR" sz="2400" dirty="0" smtClean="0">
                <a:solidFill>
                  <a:srgbClr val="FFC000"/>
                </a:solidFill>
              </a:rPr>
              <a:t/>
            </a:r>
            <a:br>
              <a:rPr lang="tr-TR" sz="2400" dirty="0" smtClean="0">
                <a:solidFill>
                  <a:srgbClr val="FFC000"/>
                </a:solidFill>
              </a:rPr>
            </a:br>
            <a:endParaRPr lang="tr-TR" sz="2400" dirty="0">
              <a:solidFill>
                <a:srgbClr val="FFC000"/>
              </a:solidFill>
            </a:endParaRPr>
          </a:p>
        </p:txBody>
      </p:sp>
      <p:pic>
        <p:nvPicPr>
          <p:cNvPr id="34818" name="Picture 2" descr="http://t0.gstatic.com/images?q=tbn:ANd9GcQfKjnZ0yXgPf0esoY_BKnqgUD5eOgIaLhLFoHDDvU6LSat94vH"/>
          <p:cNvPicPr>
            <a:picLocks noChangeAspect="1" noChangeArrowheads="1"/>
          </p:cNvPicPr>
          <p:nvPr/>
        </p:nvPicPr>
        <p:blipFill>
          <a:blip r:embed="rId2"/>
          <a:srcRect/>
          <a:stretch>
            <a:fillRect/>
          </a:stretch>
        </p:blipFill>
        <p:spPr bwMode="auto">
          <a:xfrm>
            <a:off x="2714612" y="0"/>
            <a:ext cx="3571900" cy="2424094"/>
          </a:xfrm>
          <a:prstGeom prst="rect">
            <a:avLst/>
          </a:prstGeom>
          <a:noFill/>
        </p:spPr>
      </p:pic>
      <p:pic>
        <p:nvPicPr>
          <p:cNvPr id="34820" name="Picture 4" descr="http://t0.gstatic.com/images?q=tbn:ANd9GcQKt21g0-bQ3TXLmC6YCneedos1urplP4FsF27hKPYsaOaU9YHsPg"/>
          <p:cNvPicPr>
            <a:picLocks noChangeAspect="1" noChangeArrowheads="1"/>
          </p:cNvPicPr>
          <p:nvPr/>
        </p:nvPicPr>
        <p:blipFill>
          <a:blip r:embed="rId3"/>
          <a:srcRect/>
          <a:stretch>
            <a:fillRect/>
          </a:stretch>
        </p:blipFill>
        <p:spPr bwMode="auto">
          <a:xfrm>
            <a:off x="2928926" y="5010149"/>
            <a:ext cx="3929090" cy="184785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2000" fill="hold"/>
                                        <p:tgtEl>
                                          <p:spTgt spid="34818"/>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348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1643042" y="2071678"/>
            <a:ext cx="6072230" cy="2308324"/>
          </a:xfrm>
          <a:prstGeom prst="rect">
            <a:avLst/>
          </a:prstGeom>
          <a:solidFill>
            <a:schemeClr val="accent4">
              <a:lumMod val="60000"/>
              <a:lumOff val="40000"/>
            </a:schemeClr>
          </a:solidFill>
        </p:spPr>
        <p:txBody>
          <a:bodyPr wrap="square">
            <a:spAutoFit/>
          </a:bodyPr>
          <a:lstStyle/>
          <a:p>
            <a:r>
              <a:rPr lang="tr-TR" sz="2400" b="1" dirty="0" smtClean="0">
                <a:solidFill>
                  <a:srgbClr val="FFFF00"/>
                </a:solidFill>
              </a:rPr>
              <a:t>URANÜS</a:t>
            </a:r>
            <a:r>
              <a:rPr lang="tr-TR" sz="2400" dirty="0" smtClean="0">
                <a:solidFill>
                  <a:srgbClr val="FFFF00"/>
                </a:solidFill>
              </a:rPr>
              <a:t/>
            </a:r>
            <a:br>
              <a:rPr lang="tr-TR" sz="2400" dirty="0" smtClean="0">
                <a:solidFill>
                  <a:srgbClr val="FFFF00"/>
                </a:solidFill>
              </a:rPr>
            </a:br>
            <a:r>
              <a:rPr lang="tr-TR" sz="2400" dirty="0" smtClean="0">
                <a:solidFill>
                  <a:srgbClr val="FFFF00"/>
                </a:solidFill>
              </a:rPr>
              <a:t>Güneş çevresindeki dolanım süresi 84.01 yıl,</a:t>
            </a:r>
            <a:br>
              <a:rPr lang="tr-TR" sz="2400" dirty="0" smtClean="0">
                <a:solidFill>
                  <a:srgbClr val="FFFF00"/>
                </a:solidFill>
              </a:rPr>
            </a:br>
            <a:r>
              <a:rPr lang="tr-TR" sz="2400" dirty="0" smtClean="0">
                <a:solidFill>
                  <a:srgbClr val="FFFF00"/>
                </a:solidFill>
              </a:rPr>
              <a:t>Güneş’e ortalama uzaklığı ise 2 milyar 870 milyon km</a:t>
            </a:r>
            <a:br>
              <a:rPr lang="tr-TR" sz="2400" dirty="0" smtClean="0">
                <a:solidFill>
                  <a:srgbClr val="FFFF00"/>
                </a:solidFill>
              </a:rPr>
            </a:br>
            <a:r>
              <a:rPr lang="tr-TR" sz="2400" dirty="0" smtClean="0">
                <a:solidFill>
                  <a:srgbClr val="FFFF00"/>
                </a:solidFill>
              </a:rPr>
              <a:t>dolaylarındadır. Metandan oluşan bir atmosferi</a:t>
            </a:r>
            <a:br>
              <a:rPr lang="tr-TR" sz="2400" dirty="0" smtClean="0">
                <a:solidFill>
                  <a:srgbClr val="FFFF00"/>
                </a:solidFill>
              </a:rPr>
            </a:br>
            <a:r>
              <a:rPr lang="tr-TR" sz="2400" dirty="0" smtClean="0">
                <a:solidFill>
                  <a:srgbClr val="FFFF00"/>
                </a:solidFill>
              </a:rPr>
              <a:t>olduğu sanılmaktadır.</a:t>
            </a:r>
            <a:endParaRPr lang="tr-TR" sz="2400" dirty="0">
              <a:solidFill>
                <a:srgbClr val="FFFF00"/>
              </a:solidFill>
            </a:endParaRPr>
          </a:p>
        </p:txBody>
      </p:sp>
      <p:pic>
        <p:nvPicPr>
          <p:cNvPr id="33794" name="Picture 2" descr="http://t1.gstatic.com/images?q=tbn:ANd9GcSM1eou6IST-jiykm4vFc6RyVceoVtnFddw-AvE7YxxWpMCzoqe"/>
          <p:cNvPicPr>
            <a:picLocks noChangeAspect="1" noChangeArrowheads="1"/>
          </p:cNvPicPr>
          <p:nvPr/>
        </p:nvPicPr>
        <p:blipFill>
          <a:blip r:embed="rId2"/>
          <a:srcRect/>
          <a:stretch>
            <a:fillRect/>
          </a:stretch>
        </p:blipFill>
        <p:spPr bwMode="auto">
          <a:xfrm>
            <a:off x="3286116" y="4536265"/>
            <a:ext cx="2786082" cy="2321735"/>
          </a:xfrm>
          <a:prstGeom prst="rect">
            <a:avLst/>
          </a:prstGeom>
          <a:noFill/>
        </p:spPr>
      </p:pic>
      <p:pic>
        <p:nvPicPr>
          <p:cNvPr id="33796" name="Picture 4" descr="http://t1.gstatic.com/images?q=tbn:ANd9GcTVo4HJpvRinCWl51KFDpQBu7yk80JC9rANlPXHzociQ4MJ1uSu"/>
          <p:cNvPicPr>
            <a:picLocks noChangeAspect="1" noChangeArrowheads="1"/>
          </p:cNvPicPr>
          <p:nvPr/>
        </p:nvPicPr>
        <p:blipFill>
          <a:blip r:embed="rId3"/>
          <a:srcRect/>
          <a:stretch>
            <a:fillRect/>
          </a:stretch>
        </p:blipFill>
        <p:spPr bwMode="auto">
          <a:xfrm>
            <a:off x="3000364" y="0"/>
            <a:ext cx="2857520" cy="19145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3796"/>
                                        </p:tgtEl>
                                        <p:attrNameLst>
                                          <p:attrName>style.visibility</p:attrName>
                                        </p:attrNameLst>
                                      </p:cBhvr>
                                      <p:to>
                                        <p:strVal val="visible"/>
                                      </p:to>
                                    </p:set>
                                    <p:animEffect transition="in" filter="fade">
                                      <p:cBhvr>
                                        <p:cTn id="7" dur="2000"/>
                                        <p:tgtEl>
                                          <p:spTgt spid="33796"/>
                                        </p:tgtEl>
                                      </p:cBhvr>
                                    </p:animEffect>
                                    <p:anim calcmode="lin" valueType="num">
                                      <p:cBhvr>
                                        <p:cTn id="8" dur="2000" fill="hold"/>
                                        <p:tgtEl>
                                          <p:spTgt spid="33796"/>
                                        </p:tgtEl>
                                        <p:attrNameLst>
                                          <p:attrName>style.rotation</p:attrName>
                                        </p:attrNameLst>
                                      </p:cBhvr>
                                      <p:tavLst>
                                        <p:tav tm="0">
                                          <p:val>
                                            <p:fltVal val="720"/>
                                          </p:val>
                                        </p:tav>
                                        <p:tav tm="100000">
                                          <p:val>
                                            <p:fltVal val="0"/>
                                          </p:val>
                                        </p:tav>
                                      </p:tavLst>
                                    </p:anim>
                                    <p:anim calcmode="lin" valueType="num">
                                      <p:cBhvr>
                                        <p:cTn id="9" dur="2000" fill="hold"/>
                                        <p:tgtEl>
                                          <p:spTgt spid="33796"/>
                                        </p:tgtEl>
                                        <p:attrNameLst>
                                          <p:attrName>ppt_h</p:attrName>
                                        </p:attrNameLst>
                                      </p:cBhvr>
                                      <p:tavLst>
                                        <p:tav tm="0">
                                          <p:val>
                                            <p:fltVal val="0"/>
                                          </p:val>
                                        </p:tav>
                                        <p:tav tm="100000">
                                          <p:val>
                                            <p:strVal val="#ppt_h"/>
                                          </p:val>
                                        </p:tav>
                                      </p:tavLst>
                                    </p:anim>
                                    <p:anim calcmode="lin" valueType="num">
                                      <p:cBhvr>
                                        <p:cTn id="10" dur="2000" fill="hold"/>
                                        <p:tgtEl>
                                          <p:spTgt spid="33796"/>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33794"/>
                                        </p:tgtEl>
                                        <p:attrNameLst>
                                          <p:attrName>style.visibility</p:attrName>
                                        </p:attrNameLst>
                                      </p:cBhvr>
                                      <p:to>
                                        <p:strVal val="visible"/>
                                      </p:to>
                                    </p:set>
                                    <p:animEffect transition="in" filter="fade">
                                      <p:cBhvr>
                                        <p:cTn id="13" dur="2000"/>
                                        <p:tgtEl>
                                          <p:spTgt spid="33794"/>
                                        </p:tgtEl>
                                      </p:cBhvr>
                                    </p:animEffect>
                                    <p:anim calcmode="lin" valueType="num">
                                      <p:cBhvr>
                                        <p:cTn id="14" dur="2000" fill="hold"/>
                                        <p:tgtEl>
                                          <p:spTgt spid="33794"/>
                                        </p:tgtEl>
                                        <p:attrNameLst>
                                          <p:attrName>style.rotation</p:attrName>
                                        </p:attrNameLst>
                                      </p:cBhvr>
                                      <p:tavLst>
                                        <p:tav tm="0">
                                          <p:val>
                                            <p:fltVal val="720"/>
                                          </p:val>
                                        </p:tav>
                                        <p:tav tm="100000">
                                          <p:val>
                                            <p:fltVal val="0"/>
                                          </p:val>
                                        </p:tav>
                                      </p:tavLst>
                                    </p:anim>
                                    <p:anim calcmode="lin" valueType="num">
                                      <p:cBhvr>
                                        <p:cTn id="15" dur="2000" fill="hold"/>
                                        <p:tgtEl>
                                          <p:spTgt spid="33794"/>
                                        </p:tgtEl>
                                        <p:attrNameLst>
                                          <p:attrName>ppt_h</p:attrName>
                                        </p:attrNameLst>
                                      </p:cBhvr>
                                      <p:tavLst>
                                        <p:tav tm="0">
                                          <p:val>
                                            <p:fltVal val="0"/>
                                          </p:val>
                                        </p:tav>
                                        <p:tav tm="100000">
                                          <p:val>
                                            <p:strVal val="#ppt_h"/>
                                          </p:val>
                                        </p:tav>
                                      </p:tavLst>
                                    </p:anim>
                                    <p:anim calcmode="lin" valueType="num">
                                      <p:cBhvr>
                                        <p:cTn id="16" dur="2000" fill="hold"/>
                                        <p:tgtEl>
                                          <p:spTgt spid="33794"/>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33794"/>
                                        </p:tgtEl>
                                        <p:attrNameLst>
                                          <p:attrName>style.visibility</p:attrName>
                                        </p:attrNameLst>
                                      </p:cBhvr>
                                      <p:to>
                                        <p:strVal val="visible"/>
                                      </p:to>
                                    </p:set>
                                    <p:animEffect transition="in" filter="fade">
                                      <p:cBhvr>
                                        <p:cTn id="19" dur="2000"/>
                                        <p:tgtEl>
                                          <p:spTgt spid="33794"/>
                                        </p:tgtEl>
                                      </p:cBhvr>
                                    </p:animEffect>
                                    <p:anim calcmode="lin" valueType="num">
                                      <p:cBhvr>
                                        <p:cTn id="20" dur="2000" fill="hold"/>
                                        <p:tgtEl>
                                          <p:spTgt spid="33794"/>
                                        </p:tgtEl>
                                        <p:attrNameLst>
                                          <p:attrName>style.rotation</p:attrName>
                                        </p:attrNameLst>
                                      </p:cBhvr>
                                      <p:tavLst>
                                        <p:tav tm="0">
                                          <p:val>
                                            <p:fltVal val="720"/>
                                          </p:val>
                                        </p:tav>
                                        <p:tav tm="100000">
                                          <p:val>
                                            <p:fltVal val="0"/>
                                          </p:val>
                                        </p:tav>
                                      </p:tavLst>
                                    </p:anim>
                                    <p:anim calcmode="lin" valueType="num">
                                      <p:cBhvr>
                                        <p:cTn id="21" dur="2000" fill="hold"/>
                                        <p:tgtEl>
                                          <p:spTgt spid="33794"/>
                                        </p:tgtEl>
                                        <p:attrNameLst>
                                          <p:attrName>ppt_h</p:attrName>
                                        </p:attrNameLst>
                                      </p:cBhvr>
                                      <p:tavLst>
                                        <p:tav tm="0">
                                          <p:val>
                                            <p:fltVal val="0"/>
                                          </p:val>
                                        </p:tav>
                                        <p:tav tm="100000">
                                          <p:val>
                                            <p:strVal val="#ppt_h"/>
                                          </p:val>
                                        </p:tav>
                                      </p:tavLst>
                                    </p:anim>
                                    <p:anim calcmode="lin" valueType="num">
                                      <p:cBhvr>
                                        <p:cTn id="22" dur="2000" fill="hold"/>
                                        <p:tgtEl>
                                          <p:spTgt spid="3379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1643042" y="1857364"/>
            <a:ext cx="5857900" cy="4062651"/>
          </a:xfrm>
          <a:prstGeom prst="rect">
            <a:avLst/>
          </a:prstGeom>
          <a:solidFill>
            <a:srgbClr val="FFFF00"/>
          </a:solidFill>
        </p:spPr>
        <p:txBody>
          <a:bodyPr wrap="square">
            <a:spAutoFit/>
          </a:bodyPr>
          <a:lstStyle/>
          <a:p>
            <a:r>
              <a:rPr lang="tr-TR" sz="2400" b="1" dirty="0" smtClean="0"/>
              <a:t>NEPTÜN</a:t>
            </a:r>
            <a:r>
              <a:rPr lang="tr-TR" sz="2400" dirty="0" smtClean="0"/>
              <a:t/>
            </a:r>
            <a:br>
              <a:rPr lang="tr-TR" sz="2400" dirty="0" smtClean="0"/>
            </a:br>
            <a:r>
              <a:rPr lang="tr-TR" sz="2400" dirty="0" smtClean="0"/>
              <a:t>Güneşin çevresindeki bir tam dolanımını </a:t>
            </a:r>
            <a:br>
              <a:rPr lang="tr-TR" sz="2400" dirty="0" smtClean="0"/>
            </a:br>
            <a:r>
              <a:rPr lang="tr-TR" sz="2400" dirty="0" smtClean="0"/>
              <a:t>164.79 yılda tamamlar. Güneşten ortalama uzaklığı </a:t>
            </a:r>
            <a:br>
              <a:rPr lang="tr-TR" sz="2400" dirty="0" smtClean="0"/>
            </a:br>
            <a:r>
              <a:rPr lang="tr-TR" sz="2400" dirty="0" smtClean="0"/>
              <a:t>4 milyar 494 km. </a:t>
            </a:r>
            <a:r>
              <a:rPr lang="tr-TR" sz="2400" dirty="0" err="1" smtClean="0"/>
              <a:t>dir</a:t>
            </a:r>
            <a:r>
              <a:rPr lang="tr-TR" sz="2400" dirty="0" smtClean="0"/>
              <a:t>. Atmosferin en üst bölümünde</a:t>
            </a:r>
            <a:br>
              <a:rPr lang="tr-TR" sz="2400" dirty="0" smtClean="0"/>
            </a:br>
            <a:r>
              <a:rPr lang="tr-TR" sz="2400" dirty="0" smtClean="0"/>
              <a:t>metan gazı bulutları vardır. </a:t>
            </a:r>
            <a:br>
              <a:rPr lang="tr-TR" sz="2400" dirty="0" smtClean="0"/>
            </a:br>
            <a:r>
              <a:rPr lang="tr-TR" sz="2400" dirty="0" smtClean="0"/>
              <a:t>Üst katmanları çok soğuktur . Bilinen uydu </a:t>
            </a:r>
            <a:br>
              <a:rPr lang="tr-TR" sz="2400" dirty="0" smtClean="0"/>
            </a:br>
            <a:r>
              <a:rPr lang="tr-TR" sz="2400" dirty="0" smtClean="0"/>
              <a:t>sayısı sekiz tanedir. Çıplak gözle görülmeyecek</a:t>
            </a:r>
            <a:br>
              <a:rPr lang="tr-TR" sz="2400" dirty="0" smtClean="0"/>
            </a:br>
            <a:r>
              <a:rPr lang="tr-TR" sz="2400" dirty="0" smtClean="0"/>
              <a:t>kadar soluktur.</a:t>
            </a:r>
            <a:r>
              <a:rPr lang="tr-TR" dirty="0" smtClean="0"/>
              <a:t/>
            </a:r>
            <a:br>
              <a:rPr lang="tr-TR" dirty="0" smtClean="0"/>
            </a:br>
            <a:endParaRPr lang="tr-TR" dirty="0"/>
          </a:p>
        </p:txBody>
      </p:sp>
      <p:pic>
        <p:nvPicPr>
          <p:cNvPr id="32770" name="Picture 2" descr="http://t0.gstatic.com/images?q=tbn:ANd9GcSiGtocKS3o2c2wABMNv14dfrarhneS7mkspJGCOIO9Usn7IQKH"/>
          <p:cNvPicPr>
            <a:picLocks noChangeAspect="1" noChangeArrowheads="1"/>
          </p:cNvPicPr>
          <p:nvPr/>
        </p:nvPicPr>
        <p:blipFill>
          <a:blip r:embed="rId2"/>
          <a:srcRect/>
          <a:stretch>
            <a:fillRect/>
          </a:stretch>
        </p:blipFill>
        <p:spPr bwMode="auto">
          <a:xfrm>
            <a:off x="2928926" y="0"/>
            <a:ext cx="2152650" cy="2124075"/>
          </a:xfrm>
          <a:prstGeom prst="rect">
            <a:avLst/>
          </a:prstGeom>
          <a:noFill/>
        </p:spPr>
      </p:pic>
      <p:pic>
        <p:nvPicPr>
          <p:cNvPr id="32774" name="Picture 6" descr="http://t2.gstatic.com/images?q=tbn:ANd9GcTGjakkoFGResLMqjQQvKSxtvMjExJtxoo0XBKt549YO9BKsIOaPA"/>
          <p:cNvPicPr>
            <a:picLocks noChangeAspect="1" noChangeArrowheads="1"/>
          </p:cNvPicPr>
          <p:nvPr/>
        </p:nvPicPr>
        <p:blipFill>
          <a:blip r:embed="rId3"/>
          <a:srcRect/>
          <a:stretch>
            <a:fillRect/>
          </a:stretch>
        </p:blipFill>
        <p:spPr bwMode="auto">
          <a:xfrm>
            <a:off x="3500430" y="5214950"/>
            <a:ext cx="1928826" cy="164305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4" name="3 Dikdörtgen"/>
          <p:cNvSpPr/>
          <p:nvPr/>
        </p:nvSpPr>
        <p:spPr>
          <a:xfrm>
            <a:off x="1857356" y="1785926"/>
            <a:ext cx="5715024" cy="3785652"/>
          </a:xfrm>
          <a:prstGeom prst="rect">
            <a:avLst/>
          </a:prstGeom>
          <a:solidFill>
            <a:srgbClr val="FFFF00"/>
          </a:solidFill>
        </p:spPr>
        <p:txBody>
          <a:bodyPr wrap="square">
            <a:spAutoFit/>
          </a:bodyPr>
          <a:lstStyle/>
          <a:p>
            <a:r>
              <a:rPr lang="tr-TR" sz="2400" b="1" dirty="0" smtClean="0">
                <a:solidFill>
                  <a:srgbClr val="0070C0"/>
                </a:solidFill>
              </a:rPr>
              <a:t>PLÜTON</a:t>
            </a:r>
            <a:r>
              <a:rPr lang="tr-TR" sz="2400" dirty="0" smtClean="0">
                <a:solidFill>
                  <a:srgbClr val="0070C0"/>
                </a:solidFill>
              </a:rPr>
              <a:t/>
            </a:r>
            <a:br>
              <a:rPr lang="tr-TR" sz="2400" dirty="0" smtClean="0">
                <a:solidFill>
                  <a:srgbClr val="0070C0"/>
                </a:solidFill>
              </a:rPr>
            </a:br>
            <a:r>
              <a:rPr lang="tr-TR" sz="2400" dirty="0" smtClean="0">
                <a:solidFill>
                  <a:srgbClr val="0070C0"/>
                </a:solidFill>
              </a:rPr>
              <a:t>Güneşe olan ortalama uzaklığı 6 milyar km</a:t>
            </a:r>
            <a:br>
              <a:rPr lang="tr-TR" sz="2400" dirty="0" smtClean="0">
                <a:solidFill>
                  <a:srgbClr val="0070C0"/>
                </a:solidFill>
              </a:rPr>
            </a:br>
            <a:r>
              <a:rPr lang="tr-TR" sz="2400" dirty="0" smtClean="0">
                <a:solidFill>
                  <a:srgbClr val="0070C0"/>
                </a:solidFill>
              </a:rPr>
              <a:t>kadardır. Güneş çevresindeki dolanımını 248 yıldan daha uzun bir sürede tamamlar. Çok soluk göründüğünden astronomlar bu gezegenin oldukça küçük olduğuna inanmaktadırlar. </a:t>
            </a:r>
            <a:br>
              <a:rPr lang="tr-TR" sz="2400" dirty="0" smtClean="0">
                <a:solidFill>
                  <a:srgbClr val="0070C0"/>
                </a:solidFill>
              </a:rPr>
            </a:br>
            <a:r>
              <a:rPr lang="tr-TR" sz="2400" dirty="0" smtClean="0">
                <a:solidFill>
                  <a:srgbClr val="0070C0"/>
                </a:solidFill>
              </a:rPr>
              <a:t>Bu kadar küçük ve soğuk (yaklaşık – 213 derece) olan bir gezegende atmosferin bulunması da oldukça düşük bir olasılıktır.</a:t>
            </a:r>
            <a:endParaRPr lang="tr-TR" sz="2400" dirty="0">
              <a:solidFill>
                <a:srgbClr val="0070C0"/>
              </a:solidFill>
            </a:endParaRPr>
          </a:p>
        </p:txBody>
      </p:sp>
      <p:pic>
        <p:nvPicPr>
          <p:cNvPr id="31746" name="Picture 2" descr="http://t1.gstatic.com/images?q=tbn:ANd9GcQtNKqX0uHbQWLhUrAdIXPzBJnwFNOEFAcJEqMAhuG892mF-ZC0tA"/>
          <p:cNvPicPr>
            <a:picLocks noChangeAspect="1" noChangeArrowheads="1"/>
          </p:cNvPicPr>
          <p:nvPr/>
        </p:nvPicPr>
        <p:blipFill>
          <a:blip r:embed="rId2"/>
          <a:srcRect/>
          <a:stretch>
            <a:fillRect/>
          </a:stretch>
        </p:blipFill>
        <p:spPr bwMode="auto">
          <a:xfrm>
            <a:off x="3286116" y="0"/>
            <a:ext cx="2209800" cy="2066925"/>
          </a:xfrm>
          <a:prstGeom prst="rect">
            <a:avLst/>
          </a:prstGeom>
          <a:noFill/>
        </p:spPr>
      </p:pic>
      <p:pic>
        <p:nvPicPr>
          <p:cNvPr id="31748" name="Picture 4" descr="http://t0.gstatic.com/images?q=tbn:ANd9GcTMFsiG--BFZbQsEacncr3ZLy4x1P_86TapthoLH21K2YqYEyTPow"/>
          <p:cNvPicPr>
            <a:picLocks noChangeAspect="1" noChangeArrowheads="1"/>
          </p:cNvPicPr>
          <p:nvPr/>
        </p:nvPicPr>
        <p:blipFill>
          <a:blip r:embed="rId3"/>
          <a:srcRect/>
          <a:stretch>
            <a:fillRect/>
          </a:stretch>
        </p:blipFill>
        <p:spPr bwMode="auto">
          <a:xfrm>
            <a:off x="4000496" y="5357802"/>
            <a:ext cx="1500198" cy="150019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4" name="3 Dikdörtgen"/>
          <p:cNvSpPr/>
          <p:nvPr/>
        </p:nvSpPr>
        <p:spPr>
          <a:xfrm>
            <a:off x="1857356" y="2000240"/>
            <a:ext cx="5500710" cy="2677656"/>
          </a:xfrm>
          <a:prstGeom prst="rect">
            <a:avLst/>
          </a:prstGeom>
          <a:solidFill>
            <a:srgbClr val="00B050"/>
          </a:solidFill>
        </p:spPr>
        <p:txBody>
          <a:bodyPr wrap="square">
            <a:spAutoFit/>
          </a:bodyPr>
          <a:lstStyle/>
          <a:p>
            <a:r>
              <a:rPr lang="tr-TR" sz="2400" b="1" dirty="0" smtClean="0"/>
              <a:t>ASTEROİTLER</a:t>
            </a:r>
            <a:r>
              <a:rPr lang="tr-TR" sz="2400" dirty="0" smtClean="0"/>
              <a:t/>
            </a:r>
            <a:br>
              <a:rPr lang="tr-TR" sz="2400" dirty="0" smtClean="0"/>
            </a:br>
            <a:r>
              <a:rPr lang="tr-TR" sz="2400" dirty="0" smtClean="0"/>
              <a:t>Asteroit kelimesi, yıldıza benzeyen anlamına gelir. Fakat asteroitler yapı olarak gezegenlere benzerler. Asteroitler, Güneş'in etrafında Mars ve Jüpiter arasındaki yörüngeleri üzerinde hareket ederler.</a:t>
            </a:r>
            <a:endParaRPr lang="tr-TR" sz="2400" dirty="0"/>
          </a:p>
        </p:txBody>
      </p:sp>
      <p:pic>
        <p:nvPicPr>
          <p:cNvPr id="30722" name="Picture 2" descr="http://213.128.68.11/gezegen95.jpg"/>
          <p:cNvPicPr>
            <a:picLocks noChangeAspect="1" noChangeArrowheads="1"/>
          </p:cNvPicPr>
          <p:nvPr/>
        </p:nvPicPr>
        <p:blipFill>
          <a:blip r:embed="rId2"/>
          <a:srcRect/>
          <a:stretch>
            <a:fillRect/>
          </a:stretch>
        </p:blipFill>
        <p:spPr bwMode="auto">
          <a:xfrm>
            <a:off x="2500298" y="0"/>
            <a:ext cx="3857651" cy="1903603"/>
          </a:xfrm>
          <a:prstGeom prst="rect">
            <a:avLst/>
          </a:prstGeom>
          <a:noFill/>
        </p:spPr>
      </p:pic>
      <p:pic>
        <p:nvPicPr>
          <p:cNvPr id="30724" name="Picture 4" descr="http://t1.gstatic.com/images?q=tbn:ANd9GcT1n8MbhH7mSHFUewfhblsRN9ajIvJ83Y1YkCGTM4AReq-bhOwEgA"/>
          <p:cNvPicPr>
            <a:picLocks noChangeAspect="1" noChangeArrowheads="1"/>
          </p:cNvPicPr>
          <p:nvPr/>
        </p:nvPicPr>
        <p:blipFill>
          <a:blip r:embed="rId3"/>
          <a:srcRect/>
          <a:stretch>
            <a:fillRect/>
          </a:stretch>
        </p:blipFill>
        <p:spPr bwMode="auto">
          <a:xfrm>
            <a:off x="3071802" y="4214794"/>
            <a:ext cx="3000396" cy="2643206"/>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4" name="3 Dikdörtgen"/>
          <p:cNvSpPr/>
          <p:nvPr/>
        </p:nvSpPr>
        <p:spPr>
          <a:xfrm>
            <a:off x="0" y="285728"/>
            <a:ext cx="5715008" cy="5940088"/>
          </a:xfrm>
          <a:prstGeom prst="rect">
            <a:avLst/>
          </a:prstGeom>
        </p:spPr>
        <p:txBody>
          <a:bodyPr wrap="square">
            <a:spAutoFit/>
          </a:bodyPr>
          <a:lstStyle/>
          <a:p>
            <a:r>
              <a:rPr lang="tr-TR" sz="2000" b="1" dirty="0" smtClean="0">
                <a:solidFill>
                  <a:srgbClr val="C00000"/>
                </a:solidFill>
              </a:rPr>
              <a:t>METEORLAR</a:t>
            </a:r>
            <a:r>
              <a:rPr lang="tr-TR" sz="2000" dirty="0" smtClean="0">
                <a:solidFill>
                  <a:srgbClr val="66FF33"/>
                </a:solidFill>
              </a:rPr>
              <a:t/>
            </a:r>
            <a:br>
              <a:rPr lang="tr-TR" sz="2000" dirty="0" smtClean="0">
                <a:solidFill>
                  <a:srgbClr val="66FF33"/>
                </a:solidFill>
              </a:rPr>
            </a:br>
            <a:r>
              <a:rPr lang="tr-TR" sz="2400" dirty="0" smtClean="0">
                <a:solidFill>
                  <a:srgbClr val="66FF33"/>
                </a:solidFill>
              </a:rPr>
              <a:t>Güneş sistemindeki gezegenlerin aralarındaki boşlukta bulunur ve ışık yaymazlar. Bunlardan bazıları, Dünya'ya yakın bir yerden geçerken, çekim etkisiyle Dünya'nın atmosferine girerler. </a:t>
            </a:r>
            <a:br>
              <a:rPr lang="tr-TR" sz="2400" dirty="0" smtClean="0">
                <a:solidFill>
                  <a:srgbClr val="66FF33"/>
                </a:solidFill>
              </a:rPr>
            </a:br>
            <a:r>
              <a:rPr lang="tr-TR" sz="2400" dirty="0" smtClean="0">
                <a:solidFill>
                  <a:srgbClr val="66FF33"/>
                </a:solidFill>
              </a:rPr>
              <a:t>Dünya atmosferine giren bir meteor, yüksek sıcaklık sebebiyle parçalanabilir ve ışık saçar. Yanmayan kısmı ve külleri yeryüzüne düşebilir. Yeryüzüne düşen meteor veya parçalarına göktaşı adı verilir. </a:t>
            </a:r>
            <a:br>
              <a:rPr lang="tr-TR" sz="2400" dirty="0" smtClean="0">
                <a:solidFill>
                  <a:srgbClr val="66FF33"/>
                </a:solidFill>
              </a:rPr>
            </a:br>
            <a:r>
              <a:rPr lang="tr-TR" sz="2400" dirty="0" smtClean="0">
                <a:solidFill>
                  <a:srgbClr val="66FF33"/>
                </a:solidFill>
              </a:rPr>
              <a:t>Dünya atmosferine giren bir meteor, yüksek sıcaklık sebebiyle parçalanabilir ve ışık saçar. Yanmayan kısmı ve külleri yeryüzüne düşebilir. Yeryüzüne düşen meteor veya parçalarına göktaşı adı verilir.</a:t>
            </a:r>
            <a:endParaRPr lang="tr-TR" sz="2400" dirty="0">
              <a:solidFill>
                <a:srgbClr val="66FF33"/>
              </a:solidFill>
            </a:endParaRPr>
          </a:p>
        </p:txBody>
      </p:sp>
      <p:pic>
        <p:nvPicPr>
          <p:cNvPr id="29698" name="Picture 2" descr="http://t3.gstatic.com/images?q=tbn:ANd9GcSMF6N_YYli03ahBUQG6cjWOfU_TyVnPNE2zqKxlZw_BwAG4iS-_Q"/>
          <p:cNvPicPr>
            <a:picLocks noChangeAspect="1" noChangeArrowheads="1"/>
          </p:cNvPicPr>
          <p:nvPr/>
        </p:nvPicPr>
        <p:blipFill>
          <a:blip r:embed="rId2"/>
          <a:srcRect/>
          <a:stretch>
            <a:fillRect/>
          </a:stretch>
        </p:blipFill>
        <p:spPr bwMode="auto">
          <a:xfrm>
            <a:off x="6429388" y="1428736"/>
            <a:ext cx="2500330" cy="40005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withEffect">
                                  <p:stCondLst>
                                    <p:cond delay="0"/>
                                  </p:stCondLst>
                                  <p:iterate type="lt">
                                    <p:tmPct val="0"/>
                                  </p:iterate>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grpId="0" nodeType="clickEffect">
                                  <p:stCondLst>
                                    <p:cond delay="0"/>
                                  </p:stCondLst>
                                  <p:iterate type="lt">
                                    <p:tmPct val="0"/>
                                  </p:iterate>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800" decel="100000"/>
                                        <p:tgtEl>
                                          <p:spTgt spid="4">
                                            <p:txEl>
                                              <p:pRg st="0" end="0"/>
                                            </p:txEl>
                                          </p:spTgt>
                                        </p:tgtEl>
                                      </p:cBhvr>
                                    </p:animEffect>
                                    <p:anim calcmode="lin" valueType="num">
                                      <p:cBhvr>
                                        <p:cTn id="13" dur="800" decel="100000" fill="hold"/>
                                        <p:tgtEl>
                                          <p:spTgt spid="4">
                                            <p:txEl>
                                              <p:pRg st="0" end="0"/>
                                            </p:txEl>
                                          </p:spTgt>
                                        </p:tgtEl>
                                        <p:attrNameLst>
                                          <p:attrName>style.rotation</p:attrName>
                                        </p:attrNameLst>
                                      </p:cBhvr>
                                      <p:tavLst>
                                        <p:tav tm="0">
                                          <p:val>
                                            <p:fltVal val="-90"/>
                                          </p:val>
                                        </p:tav>
                                        <p:tav tm="100000">
                                          <p:val>
                                            <p:fltVal val="0"/>
                                          </p:val>
                                        </p:tav>
                                      </p:tavLst>
                                    </p:anim>
                                    <p:anim calcmode="lin" valueType="num">
                                      <p:cBhvr>
                                        <p:cTn id="14" dur="800" decel="100000" fill="hold"/>
                                        <p:tgtEl>
                                          <p:spTgt spid="4">
                                            <p:txEl>
                                              <p:pRg st="0" end="0"/>
                                            </p:txEl>
                                          </p:spTgt>
                                        </p:tgtEl>
                                        <p:attrNameLst>
                                          <p:attrName>ppt_x</p:attrName>
                                        </p:attrNameLst>
                                      </p:cBhvr>
                                      <p:tavLst>
                                        <p:tav tm="0">
                                          <p:val>
                                            <p:strVal val="#ppt_x+0.4"/>
                                          </p:val>
                                        </p:tav>
                                        <p:tav tm="100000">
                                          <p:val>
                                            <p:strVal val="#ppt_x-0.05"/>
                                          </p:val>
                                        </p:tav>
                                      </p:tavLst>
                                    </p:anim>
                                    <p:anim calcmode="lin" valueType="num">
                                      <p:cBhvr>
                                        <p:cTn id="15" dur="800" decel="100000" fill="hold"/>
                                        <p:tgtEl>
                                          <p:spTgt spid="4">
                                            <p:txEl>
                                              <p:pRg st="0" end="0"/>
                                            </p:txEl>
                                          </p:spTgt>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4">
                                            <p:txEl>
                                              <p:pRg st="0" end="0"/>
                                            </p:txEl>
                                          </p:spTgt>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4">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4" name="3 Dikdörtgen"/>
          <p:cNvSpPr/>
          <p:nvPr/>
        </p:nvSpPr>
        <p:spPr>
          <a:xfrm>
            <a:off x="2000232" y="2000240"/>
            <a:ext cx="5643586" cy="2677656"/>
          </a:xfrm>
          <a:prstGeom prst="rect">
            <a:avLst/>
          </a:prstGeom>
        </p:spPr>
        <p:txBody>
          <a:bodyPr wrap="square">
            <a:spAutoFit/>
          </a:bodyPr>
          <a:lstStyle/>
          <a:p>
            <a:r>
              <a:rPr lang="tr-TR" sz="2400" b="1" dirty="0" smtClean="0">
                <a:solidFill>
                  <a:schemeClr val="accent6">
                    <a:lumMod val="50000"/>
                  </a:schemeClr>
                </a:solidFill>
              </a:rPr>
              <a:t>KUYRUKLU YILDIZLAR</a:t>
            </a:r>
            <a:r>
              <a:rPr lang="tr-TR" sz="2400" dirty="0" smtClean="0">
                <a:solidFill>
                  <a:schemeClr val="accent6">
                    <a:lumMod val="50000"/>
                  </a:schemeClr>
                </a:solidFill>
              </a:rPr>
              <a:t/>
            </a:r>
            <a:br>
              <a:rPr lang="tr-TR" sz="2400" dirty="0" smtClean="0">
                <a:solidFill>
                  <a:schemeClr val="accent6">
                    <a:lumMod val="50000"/>
                  </a:schemeClr>
                </a:solidFill>
              </a:rPr>
            </a:br>
            <a:r>
              <a:rPr lang="tr-TR" sz="2400" dirty="0" smtClean="0">
                <a:solidFill>
                  <a:schemeClr val="accent6">
                    <a:lumMod val="50000"/>
                  </a:schemeClr>
                </a:solidFill>
              </a:rPr>
              <a:t>Kuyruklu yıldızlar gerçekte yıldız değildir. Güneş'ten aldıkları ışığı yansıtırlar. Kuyruklu yıldızların Güneş'e uzak olan kısımları, gaz bulutundan oluşmuş birer kuyruk şeklindedir. Kuyruğun uzunluğu ve şekli zamanla değişir.</a:t>
            </a:r>
            <a:endParaRPr lang="tr-TR" sz="2400" dirty="0">
              <a:solidFill>
                <a:schemeClr val="accent6">
                  <a:lumMod val="50000"/>
                </a:schemeClr>
              </a:solidFill>
            </a:endParaRPr>
          </a:p>
        </p:txBody>
      </p:sp>
      <p:pic>
        <p:nvPicPr>
          <p:cNvPr id="28674" name="Picture 2" descr="http://t2.gstatic.com/images?q=tbn:ANd9GcTNuzPlfLmyL7GSTtvam2k-uJydNYjg7qMpc6DGyY5zDVMIKanf9A"/>
          <p:cNvPicPr>
            <a:picLocks noChangeAspect="1" noChangeArrowheads="1"/>
          </p:cNvPicPr>
          <p:nvPr/>
        </p:nvPicPr>
        <p:blipFill>
          <a:blip r:embed="rId2"/>
          <a:srcRect/>
          <a:stretch>
            <a:fillRect/>
          </a:stretch>
        </p:blipFill>
        <p:spPr bwMode="auto">
          <a:xfrm>
            <a:off x="1142976" y="285728"/>
            <a:ext cx="2438400" cy="1495426"/>
          </a:xfrm>
          <a:prstGeom prst="rect">
            <a:avLst/>
          </a:prstGeom>
          <a:noFill/>
        </p:spPr>
      </p:pic>
      <p:pic>
        <p:nvPicPr>
          <p:cNvPr id="28676" name="Picture 4" descr="http://t1.gstatic.com/images?q=tbn:ANd9GcRVNK9a7d6EyZGQkBvHYvNppzxsXETbub6KENrmBc8OKY3h6wEekw"/>
          <p:cNvPicPr>
            <a:picLocks noChangeAspect="1" noChangeArrowheads="1"/>
          </p:cNvPicPr>
          <p:nvPr/>
        </p:nvPicPr>
        <p:blipFill>
          <a:blip r:embed="rId3"/>
          <a:srcRect/>
          <a:stretch>
            <a:fillRect/>
          </a:stretch>
        </p:blipFill>
        <p:spPr bwMode="auto">
          <a:xfrm>
            <a:off x="857224" y="5010149"/>
            <a:ext cx="2466975" cy="184785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3 Dikdörtgen"/>
          <p:cNvSpPr/>
          <p:nvPr/>
        </p:nvSpPr>
        <p:spPr>
          <a:xfrm>
            <a:off x="500034" y="1500174"/>
            <a:ext cx="7643866" cy="3416320"/>
          </a:xfrm>
          <a:prstGeom prst="rect">
            <a:avLst/>
          </a:prstGeom>
        </p:spPr>
        <p:txBody>
          <a:bodyPr wrap="square">
            <a:spAutoFit/>
          </a:bodyPr>
          <a:lstStyle/>
          <a:p>
            <a:r>
              <a:rPr lang="tr-TR" sz="2400" b="1" dirty="0" smtClean="0">
                <a:solidFill>
                  <a:srgbClr val="00B050"/>
                </a:solidFill>
              </a:rPr>
              <a:t>Gök cismi özet bilgi</a:t>
            </a:r>
          </a:p>
          <a:p>
            <a:r>
              <a:rPr lang="tr-TR" sz="2400" b="1" dirty="0" smtClean="0">
                <a:solidFill>
                  <a:schemeClr val="accent6">
                    <a:lumMod val="75000"/>
                  </a:schemeClr>
                </a:solidFill>
              </a:rPr>
              <a:t>Gök cismi kelimesine birçok anlam yüklenebilmektedir. Gök cismi; yıldızlardan gezegenlere, </a:t>
            </a:r>
            <a:r>
              <a:rPr lang="tr-TR" sz="2400" b="1" dirty="0" err="1" smtClean="0">
                <a:solidFill>
                  <a:schemeClr val="accent6">
                    <a:lumMod val="75000"/>
                  </a:schemeClr>
                </a:solidFill>
              </a:rPr>
              <a:t>astroitlerden</a:t>
            </a:r>
            <a:r>
              <a:rPr lang="tr-TR" sz="2400" b="1" dirty="0" smtClean="0">
                <a:solidFill>
                  <a:schemeClr val="accent6">
                    <a:lumMod val="75000"/>
                  </a:schemeClr>
                </a:solidFill>
              </a:rPr>
              <a:t> meteorlara uzayda bulunan tüm cisimlere ortak olarak kullanılan bir isimdir. Bazı gök cisimlerini örneğin </a:t>
            </a:r>
            <a:r>
              <a:rPr lang="tr-TR" sz="2400" b="1" dirty="0" err="1" smtClean="0">
                <a:solidFill>
                  <a:schemeClr val="accent6">
                    <a:lumMod val="75000"/>
                  </a:schemeClr>
                </a:solidFill>
              </a:rPr>
              <a:t>günes</a:t>
            </a:r>
            <a:r>
              <a:rPr lang="tr-TR" sz="2400" b="1" dirty="0" smtClean="0">
                <a:solidFill>
                  <a:schemeClr val="accent6">
                    <a:lumMod val="75000"/>
                  </a:schemeClr>
                </a:solidFill>
              </a:rPr>
              <a:t> ay ve diğer yıldızlar gibi çıplak gözle görebileceğimiz gibi milyonlarca ışık yılı uzaktaki bir gök cismini dev teleskoplarla da görebiliriz. Üzerinde yaşadığımız Dünya`</a:t>
            </a:r>
            <a:r>
              <a:rPr lang="tr-TR" sz="2400" b="1" dirty="0" err="1" smtClean="0">
                <a:solidFill>
                  <a:schemeClr val="accent6">
                    <a:lumMod val="75000"/>
                  </a:schemeClr>
                </a:solidFill>
              </a:rPr>
              <a:t>mız</a:t>
            </a:r>
            <a:r>
              <a:rPr lang="tr-TR" sz="2400" b="1" dirty="0" smtClean="0">
                <a:solidFill>
                  <a:schemeClr val="accent6">
                    <a:lumMod val="75000"/>
                  </a:schemeClr>
                </a:solidFill>
              </a:rPr>
              <a:t> da gök cismine örnek olarak gösterilebilir</a:t>
            </a:r>
            <a:endParaRPr lang="tr-TR" sz="2400" b="1"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67000"/>
            <a:lum/>
          </a:blip>
          <a:srcRect/>
          <a:tile tx="0" ty="0" sx="100000" sy="100000" flip="none" algn="tl"/>
        </a:blipFill>
        <a:effectLst/>
      </p:bgPr>
    </p:bg>
    <p:spTree>
      <p:nvGrpSpPr>
        <p:cNvPr id="1" name=""/>
        <p:cNvGrpSpPr/>
        <p:nvPr/>
      </p:nvGrpSpPr>
      <p:grpSpPr>
        <a:xfrm>
          <a:off x="0" y="0"/>
          <a:ext cx="0" cy="0"/>
          <a:chOff x="0" y="0"/>
          <a:chExt cx="0" cy="0"/>
        </a:xfrm>
      </p:grpSpPr>
      <p:sp>
        <p:nvSpPr>
          <p:cNvPr id="4" name="3 Dikdörtgen"/>
          <p:cNvSpPr/>
          <p:nvPr/>
        </p:nvSpPr>
        <p:spPr>
          <a:xfrm>
            <a:off x="3000364" y="357166"/>
            <a:ext cx="3165833" cy="523220"/>
          </a:xfrm>
          <a:prstGeom prst="rect">
            <a:avLst/>
          </a:prstGeom>
          <a:solidFill>
            <a:srgbClr val="FF0000"/>
          </a:solidFill>
        </p:spPr>
        <p:txBody>
          <a:bodyPr wrap="square">
            <a:spAutoFit/>
          </a:bodyPr>
          <a:lstStyle/>
          <a:p>
            <a:r>
              <a:rPr lang="tr-TR" sz="2800" dirty="0" smtClean="0">
                <a:solidFill>
                  <a:srgbClr val="00B050"/>
                </a:solidFill>
              </a:rPr>
              <a:t>UZAY TEKNOLOJİSİ</a:t>
            </a:r>
            <a:endParaRPr lang="tr-TR" sz="2800" dirty="0">
              <a:solidFill>
                <a:srgbClr val="00B050"/>
              </a:solidFill>
            </a:endParaRPr>
          </a:p>
        </p:txBody>
      </p:sp>
      <p:pic>
        <p:nvPicPr>
          <p:cNvPr id="27650" name="Picture 2" descr="İLK JÜPİTER ARACI">
            <a:hlinkClick r:id="rId4" tooltip="İLK JÜPİTER ARACI"/>
          </p:cNvPr>
          <p:cNvPicPr>
            <a:picLocks noChangeAspect="1" noChangeArrowheads="1"/>
          </p:cNvPicPr>
          <p:nvPr/>
        </p:nvPicPr>
        <p:blipFill>
          <a:blip r:embed="rId5"/>
          <a:srcRect/>
          <a:stretch>
            <a:fillRect/>
          </a:stretch>
        </p:blipFill>
        <p:spPr bwMode="auto">
          <a:xfrm>
            <a:off x="285720" y="1500174"/>
            <a:ext cx="3286148" cy="3357586"/>
          </a:xfrm>
          <a:prstGeom prst="rect">
            <a:avLst/>
          </a:prstGeom>
          <a:noFill/>
        </p:spPr>
      </p:pic>
      <p:sp>
        <p:nvSpPr>
          <p:cNvPr id="6" name="5 Dikdörtgen"/>
          <p:cNvSpPr/>
          <p:nvPr/>
        </p:nvSpPr>
        <p:spPr>
          <a:xfrm>
            <a:off x="357158" y="5214950"/>
            <a:ext cx="2908745" cy="523220"/>
          </a:xfrm>
          <a:prstGeom prst="rect">
            <a:avLst/>
          </a:prstGeom>
        </p:spPr>
        <p:txBody>
          <a:bodyPr wrap="none">
            <a:spAutoFit/>
          </a:bodyPr>
          <a:lstStyle/>
          <a:p>
            <a:r>
              <a:rPr lang="tr-TR" sz="2800" b="1" dirty="0" smtClean="0">
                <a:solidFill>
                  <a:srgbClr val="66FF33"/>
                </a:solidFill>
              </a:rPr>
              <a:t>İLK JÜPİTER ARACI</a:t>
            </a:r>
            <a:endParaRPr lang="tr-TR" sz="2800" b="1" dirty="0">
              <a:solidFill>
                <a:srgbClr val="66FF33"/>
              </a:solidFill>
            </a:endParaRPr>
          </a:p>
        </p:txBody>
      </p:sp>
      <p:sp>
        <p:nvSpPr>
          <p:cNvPr id="7" name="6 Dikdörtgen"/>
          <p:cNvSpPr/>
          <p:nvPr/>
        </p:nvSpPr>
        <p:spPr>
          <a:xfrm>
            <a:off x="3571868" y="1285860"/>
            <a:ext cx="5214974" cy="4154984"/>
          </a:xfrm>
          <a:prstGeom prst="rect">
            <a:avLst/>
          </a:prstGeom>
        </p:spPr>
        <p:txBody>
          <a:bodyPr wrap="square">
            <a:spAutoFit/>
          </a:bodyPr>
          <a:lstStyle/>
          <a:p>
            <a:r>
              <a:rPr lang="tr-TR" sz="2400" b="1" dirty="0" smtClean="0">
                <a:solidFill>
                  <a:srgbClr val="66FF33"/>
                </a:solidFill>
              </a:rPr>
              <a:t>İlk Jüpiter aracı olan “</a:t>
            </a:r>
            <a:r>
              <a:rPr lang="tr-TR" sz="2400" b="1" dirty="0" err="1" smtClean="0">
                <a:solidFill>
                  <a:srgbClr val="66FF33"/>
                </a:solidFill>
              </a:rPr>
              <a:t>Ploneer</a:t>
            </a:r>
            <a:r>
              <a:rPr lang="tr-TR" sz="2400" b="1" dirty="0" smtClean="0">
                <a:solidFill>
                  <a:srgbClr val="66FF33"/>
                </a:solidFill>
              </a:rPr>
              <a:t>-10″, Mart 1972′de uzaya fırlatıldı ve hedefe ancak Aralık 1973′</a:t>
            </a:r>
            <a:r>
              <a:rPr lang="tr-TR" sz="2400" b="1" dirty="0" err="1" smtClean="0">
                <a:solidFill>
                  <a:srgbClr val="66FF33"/>
                </a:solidFill>
              </a:rPr>
              <a:t>te</a:t>
            </a:r>
            <a:r>
              <a:rPr lang="tr-TR" sz="2400" b="1" dirty="0" smtClean="0">
                <a:solidFill>
                  <a:srgbClr val="66FF33"/>
                </a:solidFill>
              </a:rPr>
              <a:t> ulaşabildi. Aracın görevi Jüpiter’in çevresindeki bölgelerdeki koşullan incelemek yayılan (bir rastlantı sonucu, 1955′de Amerika’da B.F. </a:t>
            </a:r>
            <a:r>
              <a:rPr lang="tr-TR" sz="2400" b="1" dirty="0" err="1" smtClean="0">
                <a:solidFill>
                  <a:srgbClr val="66FF33"/>
                </a:solidFill>
              </a:rPr>
              <a:t>Burke</a:t>
            </a:r>
            <a:r>
              <a:rPr lang="tr-TR" sz="2400" b="1" dirty="0" smtClean="0">
                <a:solidFill>
                  <a:srgbClr val="66FF33"/>
                </a:solidFill>
              </a:rPr>
              <a:t> ve U.</a:t>
            </a:r>
            <a:r>
              <a:rPr lang="tr-TR" sz="2400" b="1" dirty="0" err="1" smtClean="0">
                <a:solidFill>
                  <a:srgbClr val="66FF33"/>
                </a:solidFill>
              </a:rPr>
              <a:t>Frunklln</a:t>
            </a:r>
            <a:r>
              <a:rPr lang="tr-TR" sz="2400" b="1" dirty="0" smtClean="0">
                <a:solidFill>
                  <a:srgbClr val="66FF33"/>
                </a:solidFill>
              </a:rPr>
              <a:t> tarafından kaydedilen) radyo dalgalan çok güçlü bir </a:t>
            </a:r>
            <a:r>
              <a:rPr lang="tr-TR" sz="2400" b="1" dirty="0" err="1" smtClean="0">
                <a:solidFill>
                  <a:srgbClr val="66FF33"/>
                </a:solidFill>
              </a:rPr>
              <a:t>magnetik</a:t>
            </a:r>
            <a:r>
              <a:rPr lang="tr-TR" sz="2400" b="1" dirty="0" smtClean="0">
                <a:solidFill>
                  <a:srgbClr val="66FF33"/>
                </a:solidFill>
              </a:rPr>
              <a:t> alanın varlığını ortaya koymaktaydı. Bu yüzden Dünyayı çevreleyen Van Ailen kuşakları gibi yoğun ışınıma sahip [...]</a:t>
            </a:r>
            <a:endParaRPr lang="tr-TR" sz="2400" b="1" dirty="0">
              <a:solidFill>
                <a:srgbClr val="66FF33"/>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UZAY MEKİĞİ NEDİR?">
            <a:hlinkClick r:id="rId3" tooltip="UZAY MEKİĞİ NEDİR?"/>
          </p:cNvPr>
          <p:cNvPicPr>
            <a:picLocks noChangeAspect="1" noChangeArrowheads="1"/>
          </p:cNvPicPr>
          <p:nvPr/>
        </p:nvPicPr>
        <p:blipFill>
          <a:blip r:embed="rId4"/>
          <a:srcRect/>
          <a:stretch>
            <a:fillRect/>
          </a:stretch>
        </p:blipFill>
        <p:spPr bwMode="auto">
          <a:xfrm>
            <a:off x="0" y="1214422"/>
            <a:ext cx="3000396" cy="4214842"/>
          </a:xfrm>
          <a:prstGeom prst="rect">
            <a:avLst/>
          </a:prstGeom>
          <a:noFill/>
        </p:spPr>
      </p:pic>
      <p:sp>
        <p:nvSpPr>
          <p:cNvPr id="5" name="4 Dikdörtgen"/>
          <p:cNvSpPr/>
          <p:nvPr/>
        </p:nvSpPr>
        <p:spPr>
          <a:xfrm>
            <a:off x="2357422" y="285728"/>
            <a:ext cx="3180871" cy="461665"/>
          </a:xfrm>
          <a:prstGeom prst="rect">
            <a:avLst/>
          </a:prstGeom>
        </p:spPr>
        <p:txBody>
          <a:bodyPr wrap="none">
            <a:spAutoFit/>
          </a:bodyPr>
          <a:lstStyle/>
          <a:p>
            <a:r>
              <a:rPr lang="tr-TR" sz="2400" b="1" dirty="0" smtClean="0">
                <a:solidFill>
                  <a:srgbClr val="FF0000"/>
                </a:solidFill>
                <a:latin typeface="Cambria" pitchFamily="18" charset="0"/>
              </a:rPr>
              <a:t>UZAY MEKİĞİ NEDİR?</a:t>
            </a:r>
            <a:endParaRPr lang="tr-TR" sz="2400" b="1" dirty="0">
              <a:solidFill>
                <a:srgbClr val="FF0000"/>
              </a:solidFill>
              <a:latin typeface="Cambria" pitchFamily="18" charset="0"/>
            </a:endParaRPr>
          </a:p>
        </p:txBody>
      </p:sp>
      <p:sp>
        <p:nvSpPr>
          <p:cNvPr id="6" name="5 Dikdörtgen"/>
          <p:cNvSpPr/>
          <p:nvPr/>
        </p:nvSpPr>
        <p:spPr>
          <a:xfrm>
            <a:off x="3143240" y="1142984"/>
            <a:ext cx="4572000" cy="5632311"/>
          </a:xfrm>
          <a:prstGeom prst="rect">
            <a:avLst/>
          </a:prstGeom>
        </p:spPr>
        <p:txBody>
          <a:bodyPr>
            <a:spAutoFit/>
          </a:bodyPr>
          <a:lstStyle/>
          <a:p>
            <a:r>
              <a:rPr lang="tr-TR" sz="2400" b="1" dirty="0" smtClean="0"/>
              <a:t>Yeni açılan çağın anahtarı, Uzay Mekiği diye adlandırılan, yeniden </a:t>
            </a:r>
            <a:r>
              <a:rPr lang="tr-TR" sz="2400" b="1" dirty="0" err="1" smtClean="0"/>
              <a:t>kullunılabilen</a:t>
            </a:r>
            <a:r>
              <a:rPr lang="tr-TR" sz="2400" b="1" dirty="0" smtClean="0"/>
              <a:t> bu tür uzay araçlarının yapımı olmuştur. Mekik, iri bir jet uçağı büyüklüğünde, kanatlı görünümdedir. Atılırken roket gibi atılmakta, fakat dönüşte bir pist üzerine uçak gibi iniş yapabilmektedir. Yükünü ayrı bir bölümde taşımakta, dönüşünde indirip yenilerini alarak tekrar roket gibi atılabilmektedir. Mekiğin yeniden kullanılabilmesi demek, her [...]</a:t>
            </a:r>
            <a:endParaRPr lang="tr-TR" sz="24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66FF33"/>
        </a:solidFill>
        <a:effectLst/>
      </p:bgPr>
    </p:bg>
    <p:spTree>
      <p:nvGrpSpPr>
        <p:cNvPr id="1" name=""/>
        <p:cNvGrpSpPr/>
        <p:nvPr/>
      </p:nvGrpSpPr>
      <p:grpSpPr>
        <a:xfrm>
          <a:off x="0" y="0"/>
          <a:ext cx="0" cy="0"/>
          <a:chOff x="0" y="0"/>
          <a:chExt cx="0" cy="0"/>
        </a:xfrm>
      </p:grpSpPr>
      <p:sp>
        <p:nvSpPr>
          <p:cNvPr id="4" name="3 Dikdörtgen"/>
          <p:cNvSpPr/>
          <p:nvPr/>
        </p:nvSpPr>
        <p:spPr>
          <a:xfrm>
            <a:off x="2286000" y="1142984"/>
            <a:ext cx="5857900" cy="4154984"/>
          </a:xfrm>
          <a:prstGeom prst="rect">
            <a:avLst/>
          </a:prstGeom>
        </p:spPr>
        <p:txBody>
          <a:bodyPr wrap="square">
            <a:spAutoFit/>
          </a:bodyPr>
          <a:lstStyle/>
          <a:p>
            <a:r>
              <a:rPr lang="tr-TR" sz="2400" b="1" dirty="0" smtClean="0">
                <a:solidFill>
                  <a:schemeClr val="accent6">
                    <a:lumMod val="75000"/>
                  </a:schemeClr>
                </a:solidFill>
              </a:rPr>
              <a:t>Yeni açılan çağın anahtarı, Uzay Mekiği diye adlandırılan, yeniden </a:t>
            </a:r>
            <a:r>
              <a:rPr lang="tr-TR" sz="2400" b="1" dirty="0" err="1" smtClean="0">
                <a:solidFill>
                  <a:schemeClr val="accent6">
                    <a:lumMod val="75000"/>
                  </a:schemeClr>
                </a:solidFill>
              </a:rPr>
              <a:t>kullunılabilen</a:t>
            </a:r>
            <a:r>
              <a:rPr lang="tr-TR" sz="2400" b="1" dirty="0" smtClean="0">
                <a:solidFill>
                  <a:schemeClr val="accent6">
                    <a:lumMod val="75000"/>
                  </a:schemeClr>
                </a:solidFill>
              </a:rPr>
              <a:t> bu tür uzay araçlarının yapımı olmuştur. Mekik, iri bir jet uçağı büyüklüğünde, kanatlı görünümdedir. Atılırken roket gibi atılmakta, fakat dönüşte bir pist üzerine uçak gibi iniş yapabilmektedir. Yükünü ayrı bir bölümde taşımakta, dönüşünde indirip yenilerini alarak tekrar roket gibi atılabilmektedir. Mekiğin yeniden kullanılabilmesi demek, her [...]</a:t>
            </a:r>
            <a:endParaRPr lang="tr-TR" sz="2400" b="1" dirty="0">
              <a:solidFill>
                <a:schemeClr val="accent6">
                  <a:lumMod val="75000"/>
                </a:schemeClr>
              </a:solidFill>
            </a:endParaRPr>
          </a:p>
        </p:txBody>
      </p:sp>
      <p:sp>
        <p:nvSpPr>
          <p:cNvPr id="5" name="4 Dikdörtgen"/>
          <p:cNvSpPr/>
          <p:nvPr/>
        </p:nvSpPr>
        <p:spPr>
          <a:xfrm>
            <a:off x="3428992" y="428604"/>
            <a:ext cx="2994987" cy="461665"/>
          </a:xfrm>
          <a:prstGeom prst="rect">
            <a:avLst/>
          </a:prstGeom>
        </p:spPr>
        <p:txBody>
          <a:bodyPr wrap="none">
            <a:spAutoFit/>
          </a:bodyPr>
          <a:lstStyle/>
          <a:p>
            <a:r>
              <a:rPr lang="tr-TR" sz="2400" b="1" dirty="0" smtClean="0"/>
              <a:t>UZAYDA YENİ BİR ÇAĞ</a:t>
            </a:r>
            <a:endParaRPr lang="tr-TR" sz="2400" b="1" dirty="0"/>
          </a:p>
        </p:txBody>
      </p:sp>
      <p:pic>
        <p:nvPicPr>
          <p:cNvPr id="40962" name="Picture 2" descr="UZAYDA YENİ BİR ÇAĞ">
            <a:hlinkClick r:id="rId3" tooltip="UZAYDA YENİ BİR ÇAĞ"/>
          </p:cNvPr>
          <p:cNvPicPr>
            <a:picLocks noChangeAspect="1" noChangeArrowheads="1"/>
          </p:cNvPicPr>
          <p:nvPr/>
        </p:nvPicPr>
        <p:blipFill>
          <a:blip r:embed="rId4"/>
          <a:srcRect/>
          <a:stretch>
            <a:fillRect/>
          </a:stretch>
        </p:blipFill>
        <p:spPr bwMode="auto">
          <a:xfrm>
            <a:off x="285720" y="2071678"/>
            <a:ext cx="1928826" cy="1928826"/>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o"/>
          <p:cNvGraphicFramePr>
            <a:graphicFrameLocks noGrp="1"/>
          </p:cNvGraphicFramePr>
          <p:nvPr/>
        </p:nvGraphicFramePr>
        <p:xfrm>
          <a:off x="0" y="71414"/>
          <a:ext cx="9509001" cy="7562150"/>
        </p:xfrm>
        <a:graphic>
          <a:graphicData uri="http://schemas.openxmlformats.org/drawingml/2006/table">
            <a:tbl>
              <a:tblPr/>
              <a:tblGrid>
                <a:gridCol w="3169667"/>
                <a:gridCol w="3169667"/>
                <a:gridCol w="232930"/>
                <a:gridCol w="2936737"/>
              </a:tblGrid>
              <a:tr h="140697">
                <a:tc>
                  <a:txBody>
                    <a:bodyPr/>
                    <a:lstStyle/>
                    <a:p>
                      <a:pPr algn="ctr"/>
                      <a:r>
                        <a:rPr lang="tr-TR" sz="2000" b="1" dirty="0">
                          <a:hlinkClick r:id="rId2" action="ppaction://hlinkfile" tooltip="Gözlemsel Astronomi"/>
                        </a:rPr>
                        <a:t>Gözlemsel Astronomi</a:t>
                      </a:r>
                      <a:endParaRPr lang="tr-TR" sz="2000" dirty="0"/>
                    </a:p>
                  </a:txBody>
                  <a:tcPr marL="32987" marR="32987" marT="32987" marB="32987" anchor="ctr">
                    <a:lnL w="9525" cap="flat" cmpd="sng" algn="ctr">
                      <a:solidFill>
                        <a:srgbClr val="333333"/>
                      </a:solidFill>
                      <a:prstDash val="solid"/>
                      <a:round/>
                      <a:headEnd type="none" w="med" len="med"/>
                      <a:tailEnd type="none" w="med" len="med"/>
                    </a:lnL>
                    <a:lnR w="9525" cap="flat" cmpd="sng" algn="ctr">
                      <a:solidFill>
                        <a:srgbClr val="333333"/>
                      </a:solidFill>
                      <a:prstDash val="solid"/>
                      <a:round/>
                      <a:headEnd type="none" w="med" len="med"/>
                      <a:tailEnd type="none" w="med" len="med"/>
                    </a:lnR>
                    <a:lnT w="9525" cap="flat" cmpd="sng" algn="ctr">
                      <a:solidFill>
                        <a:srgbClr val="333333"/>
                      </a:solidFill>
                      <a:prstDash val="solid"/>
                      <a:round/>
                      <a:headEnd type="none" w="med" len="med"/>
                      <a:tailEnd type="none" w="med" len="med"/>
                    </a:lnT>
                    <a:lnB w="9525" cap="flat" cmpd="sng" algn="ctr">
                      <a:solidFill>
                        <a:srgbClr val="333333"/>
                      </a:solidFill>
                      <a:prstDash val="solid"/>
                      <a:round/>
                      <a:headEnd type="none" w="med" len="med"/>
                      <a:tailEnd type="none" w="med" len="med"/>
                    </a:lnB>
                    <a:solidFill>
                      <a:srgbClr val="6295DA"/>
                    </a:solidFill>
                  </a:tcPr>
                </a:tc>
                <a:tc gridSpan="2">
                  <a:txBody>
                    <a:bodyPr/>
                    <a:lstStyle/>
                    <a:p>
                      <a:pPr algn="ctr"/>
                      <a:r>
                        <a:rPr lang="tr-TR" sz="2000" b="1" dirty="0">
                          <a:hlinkClick r:id="rId3" action="ppaction://hlinkfile"/>
                        </a:rPr>
                        <a:t>Güneş Sistemi</a:t>
                      </a:r>
                      <a:endParaRPr lang="tr-TR" sz="2000" dirty="0"/>
                    </a:p>
                  </a:txBody>
                  <a:tcPr marL="32987" marR="32987" marT="32987" marB="32987" anchor="ctr">
                    <a:lnL w="9525" cap="flat" cmpd="sng" algn="ctr">
                      <a:solidFill>
                        <a:srgbClr val="333333"/>
                      </a:solidFill>
                      <a:prstDash val="solid"/>
                      <a:round/>
                      <a:headEnd type="none" w="med" len="med"/>
                      <a:tailEnd type="none" w="med" len="med"/>
                    </a:lnL>
                    <a:lnR w="9525" cap="flat" cmpd="sng" algn="ctr">
                      <a:solidFill>
                        <a:srgbClr val="333333"/>
                      </a:solidFill>
                      <a:prstDash val="solid"/>
                      <a:round/>
                      <a:headEnd type="none" w="med" len="med"/>
                      <a:tailEnd type="none" w="med" len="med"/>
                    </a:lnR>
                    <a:lnT w="9525" cap="flat" cmpd="sng" algn="ctr">
                      <a:solidFill>
                        <a:srgbClr val="333333"/>
                      </a:solidFill>
                      <a:prstDash val="solid"/>
                      <a:round/>
                      <a:headEnd type="none" w="med" len="med"/>
                      <a:tailEnd type="none" w="med" len="med"/>
                    </a:lnT>
                    <a:lnB w="9525" cap="flat" cmpd="sng" algn="ctr">
                      <a:solidFill>
                        <a:srgbClr val="333333"/>
                      </a:solidFill>
                      <a:prstDash val="solid"/>
                      <a:round/>
                      <a:headEnd type="none" w="med" len="med"/>
                      <a:tailEnd type="none" w="med" len="med"/>
                    </a:lnB>
                    <a:solidFill>
                      <a:srgbClr val="6295DA"/>
                    </a:solidFill>
                  </a:tcPr>
                </a:tc>
                <a:tc hMerge="1">
                  <a:txBody>
                    <a:bodyPr/>
                    <a:lstStyle/>
                    <a:p>
                      <a:pPr algn="ctr"/>
                      <a:endParaRPr lang="tr-TR" sz="2000" dirty="0"/>
                    </a:p>
                  </a:txBody>
                  <a:tcPr marL="32987" marR="32987" marT="32987" marB="32987" anchor="ctr">
                    <a:lnL w="9525" cap="flat" cmpd="sng" algn="ctr">
                      <a:solidFill>
                        <a:srgbClr val="333333"/>
                      </a:solidFill>
                      <a:prstDash val="solid"/>
                      <a:round/>
                      <a:headEnd type="none" w="med" len="med"/>
                      <a:tailEnd type="none" w="med" len="med"/>
                    </a:lnL>
                    <a:lnR w="9525" cap="flat" cmpd="sng" algn="ctr">
                      <a:solidFill>
                        <a:srgbClr val="333333"/>
                      </a:solidFill>
                      <a:prstDash val="solid"/>
                      <a:round/>
                      <a:headEnd type="none" w="med" len="med"/>
                      <a:tailEnd type="none" w="med" len="med"/>
                    </a:lnR>
                    <a:lnT w="9525" cap="flat" cmpd="sng" algn="ctr">
                      <a:solidFill>
                        <a:srgbClr val="333333"/>
                      </a:solidFill>
                      <a:prstDash val="solid"/>
                      <a:round/>
                      <a:headEnd type="none" w="med" len="med"/>
                      <a:tailEnd type="none" w="med" len="med"/>
                    </a:lnT>
                    <a:lnB w="9525" cap="flat" cmpd="sng" algn="ctr">
                      <a:solidFill>
                        <a:srgbClr val="333333"/>
                      </a:solidFill>
                      <a:prstDash val="solid"/>
                      <a:round/>
                      <a:headEnd type="none" w="med" len="med"/>
                      <a:tailEnd type="none" w="med" len="med"/>
                    </a:lnB>
                    <a:solidFill>
                      <a:srgbClr val="6295DA"/>
                    </a:solidFill>
                  </a:tcPr>
                </a:tc>
                <a:tc>
                  <a:txBody>
                    <a:bodyPr/>
                    <a:lstStyle/>
                    <a:p>
                      <a:pPr algn="ctr"/>
                      <a:r>
                        <a:rPr lang="tr-TR" sz="2000" b="1" dirty="0">
                          <a:hlinkClick r:id="rId4" action="ppaction://hlinkfile" tooltip="Yıldızlar"/>
                        </a:rPr>
                        <a:t>Yıldızlar</a:t>
                      </a:r>
                      <a:endParaRPr lang="tr-TR" sz="2000" dirty="0"/>
                    </a:p>
                  </a:txBody>
                  <a:tcPr marL="32987" marR="32987" marT="32987" marB="32987" anchor="ctr">
                    <a:lnL w="9525" cap="flat" cmpd="sng" algn="ctr">
                      <a:solidFill>
                        <a:srgbClr val="333333"/>
                      </a:solidFill>
                      <a:prstDash val="solid"/>
                      <a:round/>
                      <a:headEnd type="none" w="med" len="med"/>
                      <a:tailEnd type="none" w="med" len="med"/>
                    </a:lnL>
                    <a:lnR w="9525" cap="flat" cmpd="sng" algn="ctr">
                      <a:solidFill>
                        <a:srgbClr val="333333"/>
                      </a:solidFill>
                      <a:prstDash val="solid"/>
                      <a:round/>
                      <a:headEnd type="none" w="med" len="med"/>
                      <a:tailEnd type="none" w="med" len="med"/>
                    </a:lnR>
                    <a:lnT w="9525" cap="flat" cmpd="sng" algn="ctr">
                      <a:solidFill>
                        <a:srgbClr val="333333"/>
                      </a:solidFill>
                      <a:prstDash val="solid"/>
                      <a:round/>
                      <a:headEnd type="none" w="med" len="med"/>
                      <a:tailEnd type="none" w="med" len="med"/>
                    </a:lnT>
                    <a:lnB w="9525" cap="flat" cmpd="sng" algn="ctr">
                      <a:solidFill>
                        <a:srgbClr val="333333"/>
                      </a:solidFill>
                      <a:prstDash val="solid"/>
                      <a:round/>
                      <a:headEnd type="none" w="med" len="med"/>
                      <a:tailEnd type="none" w="med" len="med"/>
                    </a:lnB>
                    <a:solidFill>
                      <a:srgbClr val="6295DA"/>
                    </a:solidFill>
                  </a:tcPr>
                </a:tc>
              </a:tr>
              <a:tr h="3315247">
                <a:tc>
                  <a:txBody>
                    <a:bodyPr/>
                    <a:lstStyle/>
                    <a:p>
                      <a:endParaRPr lang="tr-TR" sz="2400" dirty="0"/>
                    </a:p>
                    <a:p>
                      <a:r>
                        <a:rPr lang="tr-TR" sz="900" dirty="0"/>
                        <a:t/>
                      </a:r>
                      <a:br>
                        <a:rPr lang="tr-TR" sz="900" dirty="0"/>
                      </a:br>
                      <a:r>
                        <a:rPr lang="tr-TR" sz="900" dirty="0"/>
                        <a:t/>
                      </a:r>
                      <a:br>
                        <a:rPr lang="tr-TR" sz="900" dirty="0"/>
                      </a:br>
                      <a:endParaRPr lang="tr-TR" sz="900" dirty="0"/>
                    </a:p>
                    <a:p>
                      <a:pPr>
                        <a:buFont typeface="Arial"/>
                        <a:buChar char="•"/>
                      </a:pPr>
                      <a:r>
                        <a:rPr lang="tr-TR" sz="2400" dirty="0">
                          <a:hlinkClick r:id="rId5" action="ppaction://hlinkfile" tooltip="Takımyıldızlar"/>
                        </a:rPr>
                        <a:t>Takımyıldızlar</a:t>
                      </a:r>
                      <a:endParaRPr lang="tr-TR" sz="2400" dirty="0"/>
                    </a:p>
                    <a:p>
                      <a:pPr>
                        <a:buFont typeface="Arial"/>
                        <a:buChar char="•"/>
                      </a:pPr>
                      <a:r>
                        <a:rPr lang="tr-TR" sz="2400" dirty="0">
                          <a:solidFill>
                            <a:srgbClr val="BA0000"/>
                          </a:solidFill>
                          <a:hlinkClick r:id="rId6" action="ppaction://hlinkfile" tooltip="Akanyıldızlar (sayfa mevcut değil)"/>
                        </a:rPr>
                        <a:t>Akanyıldızlar</a:t>
                      </a:r>
                      <a:endParaRPr lang="tr-TR" sz="2400" dirty="0"/>
                    </a:p>
                    <a:p>
                      <a:pPr>
                        <a:buFont typeface="Arial"/>
                        <a:buChar char="•"/>
                      </a:pPr>
                      <a:r>
                        <a:rPr lang="tr-TR" sz="2400" dirty="0" err="1">
                          <a:hlinkClick r:id="rId7" action="ppaction://hlinkfile" tooltip="Astrometri"/>
                        </a:rPr>
                        <a:t>Astrometri</a:t>
                      </a:r>
                      <a:endParaRPr lang="tr-TR" sz="2400" dirty="0"/>
                    </a:p>
                    <a:p>
                      <a:pPr>
                        <a:buFont typeface="Arial"/>
                        <a:buChar char="•"/>
                      </a:pPr>
                      <a:r>
                        <a:rPr lang="tr-TR" sz="2400" dirty="0">
                          <a:hlinkClick r:id="rId8" action="ppaction://hlinkfile"/>
                        </a:rPr>
                        <a:t>Gök mekaniği</a:t>
                      </a:r>
                      <a:endParaRPr lang="tr-TR" sz="2400" dirty="0"/>
                    </a:p>
                    <a:p>
                      <a:pPr>
                        <a:buFont typeface="Arial"/>
                        <a:buChar char="•"/>
                      </a:pPr>
                      <a:r>
                        <a:rPr lang="tr-TR" sz="2400" dirty="0" err="1">
                          <a:solidFill>
                            <a:srgbClr val="BA0000"/>
                          </a:solidFill>
                          <a:hlinkClick r:id="rId9" action="ppaction://hlinkfile" tooltip="Nükleosentez (sayfa mevcut değil)"/>
                        </a:rPr>
                        <a:t>Nükleosentez</a:t>
                      </a:r>
                      <a:endParaRPr lang="tr-TR" sz="2400" dirty="0"/>
                    </a:p>
                  </a:txBody>
                  <a:tcPr marL="32987" marR="32987" marT="32987" marB="32987" anchor="ctr">
                    <a:lnL w="9525" cap="flat" cmpd="sng" algn="ctr">
                      <a:solidFill>
                        <a:srgbClr val="333333"/>
                      </a:solidFill>
                      <a:prstDash val="solid"/>
                      <a:round/>
                      <a:headEnd type="none" w="med" len="med"/>
                      <a:tailEnd type="none" w="med" len="med"/>
                    </a:lnL>
                    <a:lnR w="9525" cap="flat" cmpd="sng" algn="ctr">
                      <a:solidFill>
                        <a:srgbClr val="333333"/>
                      </a:solidFill>
                      <a:prstDash val="solid"/>
                      <a:round/>
                      <a:headEnd type="none" w="med" len="med"/>
                      <a:tailEnd type="none" w="med" len="med"/>
                    </a:lnR>
                    <a:lnT w="9525" cap="flat" cmpd="sng" algn="ctr">
                      <a:solidFill>
                        <a:srgbClr val="333333"/>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EDAF2"/>
                    </a:solidFill>
                  </a:tcPr>
                </a:tc>
                <a:tc gridSpan="2">
                  <a:txBody>
                    <a:bodyPr/>
                    <a:lstStyle/>
                    <a:p>
                      <a:endParaRPr lang="tr-TR" sz="900" dirty="0"/>
                    </a:p>
                    <a:p>
                      <a:r>
                        <a:rPr lang="tr-TR" sz="900" dirty="0"/>
                        <a:t/>
                      </a:r>
                      <a:br>
                        <a:rPr lang="tr-TR" sz="900" dirty="0"/>
                      </a:br>
                      <a:r>
                        <a:rPr lang="tr-TR" sz="900" dirty="0"/>
                        <a:t/>
                      </a:r>
                      <a:br>
                        <a:rPr lang="tr-TR" sz="900" dirty="0"/>
                      </a:br>
                      <a:endParaRPr lang="tr-TR" sz="900" dirty="0"/>
                    </a:p>
                    <a:p>
                      <a:pPr>
                        <a:buFont typeface="Arial"/>
                        <a:buChar char="•"/>
                      </a:pPr>
                      <a:r>
                        <a:rPr lang="tr-TR" sz="2400" dirty="0">
                          <a:hlinkClick r:id="rId10" action="ppaction://hlinkfile"/>
                        </a:rPr>
                        <a:t>Güneş</a:t>
                      </a:r>
                      <a:endParaRPr lang="tr-TR" sz="2400" dirty="0"/>
                    </a:p>
                    <a:p>
                      <a:pPr>
                        <a:buFont typeface="Arial"/>
                        <a:buChar char="•"/>
                      </a:pPr>
                      <a:r>
                        <a:rPr lang="tr-TR" sz="2400" dirty="0">
                          <a:hlinkClick r:id="rId11" action="ppaction://hlinkfile" tooltip="Gezegen"/>
                        </a:rPr>
                        <a:t>Gezegenler</a:t>
                      </a:r>
                      <a:endParaRPr lang="tr-TR" sz="2400" dirty="0"/>
                    </a:p>
                    <a:p>
                      <a:pPr>
                        <a:buFont typeface="Arial"/>
                        <a:buChar char="•"/>
                      </a:pPr>
                      <a:r>
                        <a:rPr lang="tr-TR" sz="2400" dirty="0">
                          <a:hlinkClick r:id="rId12" action="ppaction://hlinkfile" tooltip="Asteroit"/>
                        </a:rPr>
                        <a:t>Asteroitler</a:t>
                      </a:r>
                      <a:endParaRPr lang="tr-TR" sz="2400" dirty="0"/>
                    </a:p>
                    <a:p>
                      <a:pPr>
                        <a:buFont typeface="Arial"/>
                        <a:buChar char="•"/>
                      </a:pPr>
                      <a:r>
                        <a:rPr lang="tr-TR" sz="2400" dirty="0">
                          <a:hlinkClick r:id="rId13" action="ppaction://hlinkfile" tooltip="Meteorlar"/>
                        </a:rPr>
                        <a:t>Meteor</a:t>
                      </a:r>
                      <a:endParaRPr lang="tr-TR" sz="2400" dirty="0"/>
                    </a:p>
                    <a:p>
                      <a:pPr>
                        <a:buFont typeface="Arial"/>
                        <a:buChar char="•"/>
                      </a:pPr>
                      <a:r>
                        <a:rPr lang="tr-TR" sz="2400" dirty="0">
                          <a:solidFill>
                            <a:srgbClr val="BA0000"/>
                          </a:solidFill>
                          <a:hlinkClick r:id="rId14" action="ppaction://hlinkfile" tooltip="Gök Taşı (sayfa mevcut değil)"/>
                        </a:rPr>
                        <a:t>Meteoritler</a:t>
                      </a:r>
                      <a:endParaRPr lang="tr-TR" sz="2400" dirty="0"/>
                    </a:p>
                    <a:p>
                      <a:pPr>
                        <a:buFont typeface="Arial"/>
                        <a:buChar char="•"/>
                      </a:pPr>
                      <a:r>
                        <a:rPr lang="tr-TR" sz="2400" dirty="0">
                          <a:hlinkClick r:id="rId15" action="ppaction://hlinkfile" tooltip="Kuyrukluyıldızlar"/>
                        </a:rPr>
                        <a:t>Kuyrukluyıldızlar</a:t>
                      </a:r>
                      <a:endParaRPr lang="tr-TR" sz="2400" dirty="0"/>
                    </a:p>
                    <a:p>
                      <a:pPr>
                        <a:buFont typeface="Arial"/>
                        <a:buChar char="•"/>
                      </a:pPr>
                      <a:r>
                        <a:rPr lang="tr-TR" sz="2400" dirty="0" err="1">
                          <a:solidFill>
                            <a:srgbClr val="BA0000"/>
                          </a:solidFill>
                          <a:hlinkClick r:id="rId16" action="ppaction://hlinkfile" tooltip="Gezegenlerarası ortam (sayfa mevcut değil)"/>
                        </a:rPr>
                        <a:t>Gezegenlerarası</a:t>
                      </a:r>
                      <a:r>
                        <a:rPr lang="tr-TR" sz="2400" dirty="0">
                          <a:solidFill>
                            <a:srgbClr val="BA0000"/>
                          </a:solidFill>
                          <a:hlinkClick r:id="rId16" action="ppaction://hlinkfile" tooltip="Gezegenlerarası ortam (sayfa mevcut değil)"/>
                        </a:rPr>
                        <a:t> ortam</a:t>
                      </a:r>
                      <a:endParaRPr lang="tr-TR" sz="2400" dirty="0"/>
                    </a:p>
                  </a:txBody>
                  <a:tcPr marL="32987" marR="32987" marT="32987" marB="32987" anchor="ctr">
                    <a:lnL w="9525" cap="flat" cmpd="sng" algn="ctr">
                      <a:solidFill>
                        <a:srgbClr val="333333"/>
                      </a:solidFill>
                      <a:prstDash val="solid"/>
                      <a:round/>
                      <a:headEnd type="none" w="med" len="med"/>
                      <a:tailEnd type="none" w="med" len="med"/>
                    </a:lnL>
                    <a:lnR w="9525" cap="flat" cmpd="sng" algn="ctr">
                      <a:solidFill>
                        <a:srgbClr val="333333"/>
                      </a:solidFill>
                      <a:prstDash val="solid"/>
                      <a:round/>
                      <a:headEnd type="none" w="med" len="med"/>
                      <a:tailEnd type="none" w="med" len="med"/>
                    </a:lnR>
                    <a:lnT w="9525" cap="flat" cmpd="sng" algn="ctr">
                      <a:solidFill>
                        <a:srgbClr val="333333"/>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EDAF2"/>
                    </a:solidFill>
                  </a:tcPr>
                </a:tc>
                <a:tc hMerge="1">
                  <a:txBody>
                    <a:bodyPr/>
                    <a:lstStyle/>
                    <a:p>
                      <a:endParaRPr lang="tr-TR" sz="900" dirty="0"/>
                    </a:p>
                  </a:txBody>
                  <a:tcPr marL="32987" marR="32987" marT="32987" marB="32987" anchor="ctr">
                    <a:lnL w="9525" cap="flat" cmpd="sng" algn="ctr">
                      <a:solidFill>
                        <a:srgbClr val="333333"/>
                      </a:solidFill>
                      <a:prstDash val="solid"/>
                      <a:round/>
                      <a:headEnd type="none" w="med" len="med"/>
                      <a:tailEnd type="none" w="med" len="med"/>
                    </a:lnL>
                    <a:lnR w="9525" cap="flat" cmpd="sng" algn="ctr">
                      <a:solidFill>
                        <a:srgbClr val="333333"/>
                      </a:solidFill>
                      <a:prstDash val="solid"/>
                      <a:round/>
                      <a:headEnd type="none" w="med" len="med"/>
                      <a:tailEnd type="none" w="med" len="med"/>
                    </a:lnR>
                    <a:lnT w="9525" cap="flat" cmpd="sng" algn="ctr">
                      <a:solidFill>
                        <a:srgbClr val="333333"/>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EDAF2"/>
                    </a:solidFill>
                  </a:tcPr>
                </a:tc>
                <a:tc>
                  <a:txBody>
                    <a:bodyPr/>
                    <a:lstStyle/>
                    <a:p>
                      <a:endParaRPr lang="tr-TR" sz="900" dirty="0"/>
                    </a:p>
                    <a:p>
                      <a:pPr>
                        <a:buFont typeface="Arial"/>
                        <a:buChar char="•"/>
                      </a:pPr>
                      <a:r>
                        <a:rPr lang="tr-TR" sz="2000" dirty="0">
                          <a:solidFill>
                            <a:srgbClr val="BA0000"/>
                          </a:solidFill>
                          <a:hlinkClick r:id="rId17" action="ppaction://hlinkfile" tooltip="Yıldızların Doğuşu (sayfa mevcut değil)"/>
                        </a:rPr>
                        <a:t>Yıldızların Doğuşu</a:t>
                      </a:r>
                      <a:endParaRPr lang="tr-TR" sz="2000" dirty="0"/>
                    </a:p>
                    <a:p>
                      <a:pPr>
                        <a:buFont typeface="Arial"/>
                        <a:buChar char="•"/>
                      </a:pPr>
                      <a:r>
                        <a:rPr lang="tr-TR" sz="2000" dirty="0">
                          <a:solidFill>
                            <a:srgbClr val="BA0000"/>
                          </a:solidFill>
                          <a:hlinkClick r:id="rId18" action="ppaction://hlinkfile" tooltip="Temel Ayrım (sayfa mevcut değil)"/>
                        </a:rPr>
                        <a:t>Temel Ayrım</a:t>
                      </a:r>
                      <a:endParaRPr lang="tr-TR" sz="2000" dirty="0"/>
                    </a:p>
                    <a:p>
                      <a:pPr>
                        <a:buFont typeface="Arial"/>
                        <a:buChar char="•"/>
                      </a:pPr>
                      <a:r>
                        <a:rPr lang="tr-TR" sz="2000" dirty="0">
                          <a:solidFill>
                            <a:srgbClr val="BA0000"/>
                          </a:solidFill>
                          <a:hlinkClick r:id="rId19" action="ppaction://hlinkfile" tooltip="Kızıl Dev (sayfa mevcut değil)"/>
                        </a:rPr>
                        <a:t>Devlik Aşaması</a:t>
                      </a:r>
                      <a:endParaRPr lang="tr-TR" sz="2000" dirty="0"/>
                    </a:p>
                    <a:p>
                      <a:pPr>
                        <a:buFont typeface="Arial"/>
                        <a:buChar char="•"/>
                      </a:pPr>
                      <a:r>
                        <a:rPr lang="tr-TR" sz="2000" dirty="0">
                          <a:hlinkClick r:id="rId20" action="ppaction://hlinkfile" tooltip="Çift Yıldız"/>
                        </a:rPr>
                        <a:t>Çift Yıldız</a:t>
                      </a:r>
                      <a:endParaRPr lang="tr-TR" sz="2000" dirty="0"/>
                    </a:p>
                    <a:p>
                      <a:pPr>
                        <a:buFont typeface="Arial"/>
                        <a:buChar char="•"/>
                      </a:pPr>
                      <a:r>
                        <a:rPr lang="tr-TR" sz="2000" dirty="0">
                          <a:solidFill>
                            <a:srgbClr val="BA0000"/>
                          </a:solidFill>
                          <a:hlinkClick r:id="rId21" action="ppaction://hlinkfile" tooltip="Değişken Yıldızlar (sayfa mevcut değil)"/>
                        </a:rPr>
                        <a:t>Değişken Yıldızlar</a:t>
                      </a:r>
                      <a:endParaRPr lang="tr-TR" sz="2000" dirty="0"/>
                    </a:p>
                    <a:p>
                      <a:r>
                        <a:rPr lang="tr-TR" sz="2000" dirty="0">
                          <a:solidFill>
                            <a:srgbClr val="BA0000"/>
                          </a:solidFill>
                          <a:hlinkClick r:id="rId22" action="ppaction://hlinkfile" tooltip="Yıldızların Evrimi (sayfa mevcut değil)"/>
                        </a:rPr>
                        <a:t>Yıldızların Evriminin</a:t>
                      </a:r>
                      <a:r>
                        <a:rPr lang="tr-TR" sz="2000" dirty="0"/>
                        <a:t> son aşamaları :</a:t>
                      </a:r>
                    </a:p>
                    <a:p>
                      <a:pPr>
                        <a:buFont typeface="Arial"/>
                        <a:buChar char="•"/>
                      </a:pPr>
                      <a:r>
                        <a:rPr lang="tr-TR" sz="2000" dirty="0">
                          <a:solidFill>
                            <a:srgbClr val="BA0000"/>
                          </a:solidFill>
                          <a:hlinkClick r:id="rId23" action="ppaction://hlinkfile" tooltip="Beyaz Cüceler (sayfa mevcut değil)"/>
                        </a:rPr>
                        <a:t>Beyaz Cüceler</a:t>
                      </a:r>
                      <a:endParaRPr lang="tr-TR" sz="2000" dirty="0"/>
                    </a:p>
                    <a:p>
                      <a:pPr>
                        <a:buFont typeface="Arial"/>
                        <a:buChar char="•"/>
                      </a:pPr>
                      <a:r>
                        <a:rPr lang="tr-TR" sz="2000" dirty="0">
                          <a:hlinkClick r:id="rId24" action="ppaction://hlinkfile" tooltip="Nötron Yıldızı"/>
                        </a:rPr>
                        <a:t>Nötron Yıldızları</a:t>
                      </a:r>
                      <a:endParaRPr lang="tr-TR" sz="2000" dirty="0"/>
                    </a:p>
                    <a:p>
                      <a:pPr>
                        <a:buFont typeface="Arial"/>
                        <a:buChar char="•"/>
                      </a:pPr>
                      <a:r>
                        <a:rPr lang="tr-TR" sz="2000" dirty="0" err="1">
                          <a:hlinkClick r:id="rId25" action="ppaction://hlinkfile" tooltip="Pulsar"/>
                        </a:rPr>
                        <a:t>Pulsarlar</a:t>
                      </a:r>
                      <a:endParaRPr lang="tr-TR" sz="2000" dirty="0"/>
                    </a:p>
                    <a:p>
                      <a:pPr>
                        <a:buFont typeface="Arial"/>
                        <a:buChar char="•"/>
                      </a:pPr>
                      <a:r>
                        <a:rPr lang="tr-TR" sz="2000" dirty="0">
                          <a:solidFill>
                            <a:srgbClr val="BA0000"/>
                          </a:solidFill>
                          <a:hlinkClick r:id="rId26" action="ppaction://hlinkfile" tooltip="Tuhaf Yıldızlar (sayfa mevcut değil)"/>
                        </a:rPr>
                        <a:t>Tuhaf Yıldızlar</a:t>
                      </a:r>
                      <a:endParaRPr lang="tr-TR" sz="2000" dirty="0"/>
                    </a:p>
                    <a:p>
                      <a:pPr>
                        <a:buFont typeface="Arial"/>
                        <a:buChar char="•"/>
                      </a:pPr>
                      <a:r>
                        <a:rPr lang="tr-TR" sz="2000" dirty="0">
                          <a:solidFill>
                            <a:srgbClr val="BA0000"/>
                          </a:solidFill>
                          <a:hlinkClick r:id="rId27" action="ppaction://hlinkfile" tooltip="Kara Delikler (sayfa mevcut değil)"/>
                        </a:rPr>
                        <a:t>Kara Delikler</a:t>
                      </a:r>
                      <a:endParaRPr lang="tr-TR" sz="2000" dirty="0"/>
                    </a:p>
                  </a:txBody>
                  <a:tcPr marL="32987" marR="32987" marT="32987" marB="32987" anchor="ctr">
                    <a:lnL w="9525" cap="flat" cmpd="sng" algn="ctr">
                      <a:solidFill>
                        <a:srgbClr val="333333"/>
                      </a:solidFill>
                      <a:prstDash val="solid"/>
                      <a:round/>
                      <a:headEnd type="none" w="med" len="med"/>
                      <a:tailEnd type="none" w="med" len="med"/>
                    </a:lnL>
                    <a:lnR w="9525" cap="flat" cmpd="sng" algn="ctr">
                      <a:solidFill>
                        <a:srgbClr val="333333"/>
                      </a:solidFill>
                      <a:prstDash val="solid"/>
                      <a:round/>
                      <a:headEnd type="none" w="med" len="med"/>
                      <a:tailEnd type="none" w="med" len="med"/>
                    </a:lnR>
                    <a:lnT w="9525" cap="flat" cmpd="sng" algn="ctr">
                      <a:solidFill>
                        <a:srgbClr val="333333"/>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EDAF2"/>
                    </a:solidFill>
                  </a:tcPr>
                </a:tc>
              </a:tr>
              <a:tr h="191265">
                <a:tc gridSpan="4">
                  <a:txBody>
                    <a:bodyPr/>
                    <a:lstStyle/>
                    <a:p>
                      <a:endParaRPr lang="tr-TR" sz="900"/>
                    </a:p>
                  </a:txBody>
                  <a:tcPr marL="0" marR="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CEDAF2"/>
                    </a:solidFill>
                  </a:tcPr>
                </a:tc>
                <a:tc hMerge="1">
                  <a:txBody>
                    <a:bodyPr/>
                    <a:lstStyle/>
                    <a:p>
                      <a:endParaRPr lang="tr-TR"/>
                    </a:p>
                  </a:txBody>
                  <a:tcPr/>
                </a:tc>
                <a:tc hMerge="1">
                  <a:txBody>
                    <a:bodyPr/>
                    <a:lstStyle/>
                    <a:p>
                      <a:endParaRPr lang="tr-TR"/>
                    </a:p>
                  </a:txBody>
                  <a:tcPr/>
                </a:tc>
                <a:tc hMerge="1">
                  <a:txBody>
                    <a:bodyPr/>
                    <a:lstStyle/>
                    <a:p>
                      <a:endParaRPr lang="tr-TR"/>
                    </a:p>
                  </a:txBody>
                  <a:tcPr/>
                </a:tc>
              </a:tr>
              <a:tr h="524325">
                <a:tc>
                  <a:txBody>
                    <a:bodyPr/>
                    <a:lstStyle/>
                    <a:p>
                      <a:pPr algn="ctr"/>
                      <a:r>
                        <a:rPr lang="tr-TR" sz="2000" b="1" dirty="0" err="1">
                          <a:solidFill>
                            <a:srgbClr val="BA0000"/>
                          </a:solidFill>
                          <a:hlinkClick r:id="rId28" action="ppaction://hlinkfile" tooltip="Galaktik Gök Bilimi (sayfa mevcut değil)"/>
                        </a:rPr>
                        <a:t>Galaktik</a:t>
                      </a:r>
                      <a:r>
                        <a:rPr lang="tr-TR" sz="2000" b="1" dirty="0">
                          <a:solidFill>
                            <a:srgbClr val="BA0000"/>
                          </a:solidFill>
                          <a:hlinkClick r:id="rId28" action="ppaction://hlinkfile" tooltip="Galaktik Gök Bilimi (sayfa mevcut değil)"/>
                        </a:rPr>
                        <a:t> Gök Bilimi</a:t>
                      </a:r>
                      <a:endParaRPr lang="tr-TR" sz="2000" dirty="0"/>
                    </a:p>
                  </a:txBody>
                  <a:tcPr marL="32987" marR="32987" marT="32987" marB="32987" anchor="ctr">
                    <a:lnL>
                      <a:noFill/>
                    </a:lnL>
                    <a:lnR w="9525" cap="flat" cmpd="sng" algn="ctr">
                      <a:solidFill>
                        <a:srgbClr val="333333"/>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333333"/>
                      </a:solidFill>
                      <a:prstDash val="solid"/>
                      <a:round/>
                      <a:headEnd type="none" w="med" len="med"/>
                      <a:tailEnd type="none" w="med" len="med"/>
                    </a:lnB>
                    <a:solidFill>
                      <a:srgbClr val="6295DA"/>
                    </a:solidFill>
                  </a:tcPr>
                </a:tc>
                <a:tc>
                  <a:txBody>
                    <a:bodyPr/>
                    <a:lstStyle/>
                    <a:p>
                      <a:pPr algn="ctr"/>
                      <a:r>
                        <a:rPr lang="tr-TR" sz="2000" b="1" dirty="0">
                          <a:solidFill>
                            <a:srgbClr val="BA0000"/>
                          </a:solidFill>
                          <a:hlinkClick r:id="rId29" action="ppaction://hlinkfile" tooltip="Galaksi-Dışı Gök Bilimi (sayfa mevcut değil)"/>
                        </a:rPr>
                        <a:t>Galaksi-Dışı Gök Bilimi</a:t>
                      </a:r>
                      <a:endParaRPr lang="tr-TR" sz="2000" dirty="0"/>
                    </a:p>
                  </a:txBody>
                  <a:tcPr marL="32987" marR="32987" marT="32987" marB="32987" anchor="ctr">
                    <a:lnL w="9525" cap="flat" cmpd="sng" algn="ctr">
                      <a:solidFill>
                        <a:srgbClr val="333333"/>
                      </a:solidFill>
                      <a:prstDash val="solid"/>
                      <a:round/>
                      <a:headEnd type="none" w="med" len="med"/>
                      <a:tailEnd type="none" w="med" len="med"/>
                    </a:lnL>
                    <a:lnR>
                      <a:noFill/>
                    </a:lnR>
                    <a:lnT w="9525" cap="flat" cmpd="sng" algn="ctr">
                      <a:solidFill>
                        <a:srgbClr val="000000"/>
                      </a:solidFill>
                      <a:prstDash val="solid"/>
                      <a:round/>
                      <a:headEnd type="none" w="med" len="med"/>
                      <a:tailEnd type="none" w="med" len="med"/>
                    </a:lnT>
                    <a:lnB w="9525" cap="flat" cmpd="sng" algn="ctr">
                      <a:solidFill>
                        <a:srgbClr val="333333"/>
                      </a:solidFill>
                      <a:prstDash val="solid"/>
                      <a:round/>
                      <a:headEnd type="none" w="med" len="med"/>
                      <a:tailEnd type="none" w="med" len="med"/>
                    </a:lnB>
                    <a:solidFill>
                      <a:srgbClr val="6295DA"/>
                    </a:solidFill>
                  </a:tcPr>
                </a:tc>
                <a:tc gridSpan="2">
                  <a:txBody>
                    <a:bodyPr/>
                    <a:lstStyle/>
                    <a:p>
                      <a:pPr algn="ctr"/>
                      <a:r>
                        <a:rPr lang="tr-TR" sz="2000" b="1" dirty="0"/>
                        <a:t>Diğer İlgili Alanl</a:t>
                      </a:r>
                      <a:r>
                        <a:rPr lang="tr-TR" sz="900" b="1" dirty="0"/>
                        <a:t>ar</a:t>
                      </a:r>
                      <a:endParaRPr lang="tr-TR" sz="900" dirty="0"/>
                    </a:p>
                  </a:txBody>
                  <a:tcPr marL="32987" marR="32987" marT="32987" marB="32987" anchor="ctr">
                    <a:lnL>
                      <a:noFill/>
                    </a:lnL>
                    <a:lnR>
                      <a:noFill/>
                    </a:lnR>
                    <a:lnT w="9525" cap="flat" cmpd="sng" algn="ctr">
                      <a:solidFill>
                        <a:srgbClr val="000000"/>
                      </a:solidFill>
                      <a:prstDash val="solid"/>
                      <a:round/>
                      <a:headEnd type="none" w="med" len="med"/>
                      <a:tailEnd type="none" w="med" len="med"/>
                    </a:lnT>
                    <a:lnB w="9525" cap="flat" cmpd="sng" algn="ctr">
                      <a:solidFill>
                        <a:srgbClr val="333333"/>
                      </a:solidFill>
                      <a:prstDash val="solid"/>
                      <a:round/>
                      <a:headEnd type="none" w="med" len="med"/>
                      <a:tailEnd type="none" w="med" len="med"/>
                    </a:lnB>
                    <a:solidFill>
                      <a:srgbClr val="6295DA"/>
                    </a:solidFill>
                  </a:tcPr>
                </a:tc>
                <a:tc hMerge="1">
                  <a:txBody>
                    <a:bodyPr/>
                    <a:lstStyle/>
                    <a:p>
                      <a:endParaRPr lang="tr-TR"/>
                    </a:p>
                  </a:txBody>
                  <a:tcPr/>
                </a:tc>
              </a:tr>
              <a:tr h="2615052">
                <a:tc>
                  <a:txBody>
                    <a:bodyPr/>
                    <a:lstStyle/>
                    <a:p>
                      <a:endParaRPr lang="tr-TR" sz="900" dirty="0"/>
                    </a:p>
                    <a:p>
                      <a:pPr>
                        <a:buFont typeface="Arial"/>
                        <a:buChar char="•"/>
                      </a:pPr>
                      <a:r>
                        <a:rPr lang="tr-TR" sz="2000" dirty="0">
                          <a:hlinkClick r:id="rId30" action="ppaction://hlinkfile"/>
                        </a:rPr>
                        <a:t>Samanyolu</a:t>
                      </a:r>
                      <a:r>
                        <a:rPr lang="tr-TR" sz="2000" dirty="0"/>
                        <a:t> Galaksisi</a:t>
                      </a:r>
                    </a:p>
                    <a:p>
                      <a:pPr>
                        <a:buFont typeface="Arial"/>
                        <a:buChar char="•"/>
                      </a:pPr>
                      <a:r>
                        <a:rPr lang="tr-TR" sz="2000" dirty="0" err="1">
                          <a:solidFill>
                            <a:srgbClr val="BA0000"/>
                          </a:solidFill>
                          <a:hlinkClick r:id="rId31" action="ppaction://hlinkfile" tooltip="Galaktik Düzlem (sayfa mevcut değil)"/>
                        </a:rPr>
                        <a:t>Galaktik</a:t>
                      </a:r>
                      <a:r>
                        <a:rPr lang="tr-TR" sz="2000" dirty="0">
                          <a:solidFill>
                            <a:srgbClr val="BA0000"/>
                          </a:solidFill>
                          <a:hlinkClick r:id="rId31" action="ppaction://hlinkfile" tooltip="Galaktik Düzlem (sayfa mevcut değil)"/>
                        </a:rPr>
                        <a:t> Düzlem</a:t>
                      </a:r>
                      <a:endParaRPr lang="tr-TR" sz="2000" dirty="0"/>
                    </a:p>
                    <a:p>
                      <a:pPr>
                        <a:buFont typeface="Arial"/>
                        <a:buChar char="•"/>
                      </a:pPr>
                      <a:r>
                        <a:rPr lang="tr-TR" sz="2000" dirty="0">
                          <a:hlinkClick r:id="rId32" action="ppaction://hlinkfile" tooltip="Güneş Sistemi dışı gezegenler"/>
                        </a:rPr>
                        <a:t>Güneş Sistemi dışı gezegenler</a:t>
                      </a:r>
                      <a:endParaRPr lang="tr-TR" sz="2000" dirty="0"/>
                    </a:p>
                    <a:p>
                      <a:pPr>
                        <a:buFont typeface="Arial"/>
                        <a:buChar char="•"/>
                      </a:pPr>
                      <a:r>
                        <a:rPr lang="tr-TR" sz="2000" dirty="0">
                          <a:solidFill>
                            <a:srgbClr val="BA0000"/>
                          </a:solidFill>
                          <a:hlinkClick r:id="rId33" action="ppaction://hlinkfile" tooltip="Yıldızlararası Ortam (sayfa mevcut değil)"/>
                        </a:rPr>
                        <a:t>Yıldızlararası Ortam</a:t>
                      </a:r>
                      <a:endParaRPr lang="tr-TR" sz="2000" dirty="0"/>
                    </a:p>
                  </a:txBody>
                  <a:tcPr marL="32987" marR="32987" marT="32987" marB="32987" anchor="ctr">
                    <a:lnL>
                      <a:noFill/>
                    </a:lnL>
                    <a:lnR w="9525" cap="flat" cmpd="sng" algn="ctr">
                      <a:solidFill>
                        <a:srgbClr val="333333"/>
                      </a:solidFill>
                      <a:prstDash val="solid"/>
                      <a:round/>
                      <a:headEnd type="none" w="med" len="med"/>
                      <a:tailEnd type="none" w="med" len="med"/>
                    </a:lnR>
                    <a:lnT w="9525" cap="flat" cmpd="sng" algn="ctr">
                      <a:solidFill>
                        <a:srgbClr val="333333"/>
                      </a:solidFill>
                      <a:prstDash val="solid"/>
                      <a:round/>
                      <a:headEnd type="none" w="med" len="med"/>
                      <a:tailEnd type="none" w="med" len="med"/>
                    </a:lnT>
                    <a:lnB>
                      <a:noFill/>
                    </a:lnB>
                    <a:solidFill>
                      <a:srgbClr val="CEDAF2"/>
                    </a:solidFill>
                  </a:tcPr>
                </a:tc>
                <a:tc>
                  <a:txBody>
                    <a:bodyPr/>
                    <a:lstStyle/>
                    <a:p>
                      <a:pPr>
                        <a:buFont typeface="Arial"/>
                        <a:buChar char="•"/>
                      </a:pPr>
                      <a:r>
                        <a:rPr lang="tr-TR" sz="2000" dirty="0">
                          <a:hlinkClick r:id="rId34" action="ppaction://hlinkfile" tooltip="Galaksi"/>
                        </a:rPr>
                        <a:t>Galaksiler</a:t>
                      </a:r>
                      <a:r>
                        <a:rPr lang="tr-TR" sz="2000" dirty="0"/>
                        <a:t>, </a:t>
                      </a:r>
                      <a:r>
                        <a:rPr lang="tr-TR" sz="2000" dirty="0" err="1" smtClean="0">
                          <a:solidFill>
                            <a:srgbClr val="BA0000"/>
                          </a:solidFill>
                          <a:hlinkClick r:id="rId35" action="ppaction://hlinkfile" tooltip="Galaksi Grupları (sayfa mevcut değil)"/>
                        </a:rPr>
                        <a:t>Gala</a:t>
                      </a:r>
                      <a:r>
                        <a:rPr lang="tr-TR" sz="2000" dirty="0" err="1" smtClean="0">
                          <a:solidFill>
                            <a:srgbClr val="BA0000"/>
                          </a:solidFill>
                          <a:hlinkClick r:id="rId36" action="ppaction://hlinkfile" tooltip="Kuasarlar (sayfa mevcut değil)"/>
                        </a:rPr>
                        <a:t>Kuasarlar</a:t>
                      </a:r>
                      <a:endParaRPr lang="tr-TR" sz="2000" dirty="0" smtClean="0"/>
                    </a:p>
                    <a:p>
                      <a:pPr>
                        <a:buFont typeface="Arial"/>
                        <a:buChar char="•"/>
                      </a:pPr>
                      <a:r>
                        <a:rPr lang="tr-TR" sz="2000" dirty="0" smtClean="0">
                          <a:solidFill>
                            <a:srgbClr val="BA0000"/>
                          </a:solidFill>
                          <a:hlinkClick r:id="rId27" action="ppaction://hlinkfile" tooltip="Kara Delikler (sayfa mevcut değil)"/>
                        </a:rPr>
                        <a:t>Kara </a:t>
                      </a:r>
                      <a:r>
                        <a:rPr lang="tr-TR" sz="2000" dirty="0" err="1" smtClean="0">
                          <a:solidFill>
                            <a:srgbClr val="BA0000"/>
                          </a:solidFill>
                          <a:hlinkClick r:id="rId27" action="ppaction://hlinkfile" tooltip="Kara Delikler (sayfa mevcut değil)"/>
                        </a:rPr>
                        <a:t>Delikler</a:t>
                      </a:r>
                      <a:r>
                        <a:rPr lang="tr-TR" sz="2000" dirty="0" err="1" smtClean="0">
                          <a:solidFill>
                            <a:srgbClr val="BA0000"/>
                          </a:solidFill>
                          <a:hlinkClick r:id="rId35" action="ppaction://hlinkfile" tooltip="Galaksi Grupları (sayfa mevcut değil)"/>
                        </a:rPr>
                        <a:t>ksi</a:t>
                      </a:r>
                      <a:r>
                        <a:rPr lang="tr-TR" sz="2000" dirty="0" smtClean="0">
                          <a:solidFill>
                            <a:srgbClr val="BA0000"/>
                          </a:solidFill>
                          <a:hlinkClick r:id="rId35" action="ppaction://hlinkfile" tooltip="Galaksi Grupları (sayfa mevcut değil)"/>
                        </a:rPr>
                        <a:t> </a:t>
                      </a:r>
                      <a:r>
                        <a:rPr lang="tr-TR" sz="2000" dirty="0">
                          <a:solidFill>
                            <a:srgbClr val="BA0000"/>
                          </a:solidFill>
                          <a:hlinkClick r:id="rId35" action="ppaction://hlinkfile" tooltip="Galaksi Grupları (sayfa mevcut değil)"/>
                        </a:rPr>
                        <a:t>Grupları</a:t>
                      </a:r>
                      <a:r>
                        <a:rPr lang="tr-TR" sz="2000" dirty="0"/>
                        <a:t> ve </a:t>
                      </a:r>
                      <a:r>
                        <a:rPr lang="tr-TR" sz="2000" dirty="0">
                          <a:solidFill>
                            <a:srgbClr val="BA0000"/>
                          </a:solidFill>
                          <a:hlinkClick r:id="rId37" action="ppaction://hlinkfile" tooltip="Galaksi Kümeleri (sayfa mevcut değil)"/>
                        </a:rPr>
                        <a:t>Galaksi Kümeleri</a:t>
                      </a:r>
                      <a:endParaRPr lang="tr-TR" sz="2000" dirty="0"/>
                    </a:p>
                    <a:p>
                      <a:pPr>
                        <a:buFont typeface="Arial"/>
                        <a:buChar char="•"/>
                      </a:pPr>
                      <a:endParaRPr lang="tr-TR" sz="2000" dirty="0"/>
                    </a:p>
                    <a:p>
                      <a:pPr>
                        <a:buFont typeface="Arial"/>
                        <a:buChar char="•"/>
                      </a:pPr>
                      <a:r>
                        <a:rPr lang="tr-TR" sz="2000" dirty="0">
                          <a:hlinkClick r:id="rId38" action="ppaction://hlinkfile"/>
                        </a:rPr>
                        <a:t>Kozmoloji</a:t>
                      </a:r>
                      <a:endParaRPr lang="tr-TR" sz="2000" dirty="0"/>
                    </a:p>
                    <a:p>
                      <a:pPr>
                        <a:buFont typeface="Arial"/>
                        <a:buChar char="•"/>
                      </a:pPr>
                      <a:r>
                        <a:rPr lang="tr-TR" sz="2000" dirty="0">
                          <a:hlinkClick r:id="rId39" action="ppaction://hlinkfile"/>
                        </a:rPr>
                        <a:t>Evren</a:t>
                      </a:r>
                      <a:endParaRPr lang="tr-TR" sz="2000" dirty="0"/>
                    </a:p>
                    <a:p>
                      <a:pPr>
                        <a:buFont typeface="Arial"/>
                        <a:buChar char="•"/>
                      </a:pPr>
                      <a:r>
                        <a:rPr lang="tr-TR" sz="2000" dirty="0">
                          <a:solidFill>
                            <a:srgbClr val="BA0000"/>
                          </a:solidFill>
                          <a:hlinkClick r:id="rId40" action="ppaction://hlinkfile" tooltip="Çekim Dalgaları (sayfa mevcut değil)"/>
                        </a:rPr>
                        <a:t>Çekim Dalgaları</a:t>
                      </a:r>
                      <a:endParaRPr lang="tr-TR" sz="2000" dirty="0"/>
                    </a:p>
                    <a:p>
                      <a:pPr>
                        <a:buFont typeface="Arial"/>
                        <a:buChar char="•"/>
                      </a:pPr>
                      <a:r>
                        <a:rPr lang="tr-TR" sz="2000" dirty="0" err="1">
                          <a:solidFill>
                            <a:srgbClr val="BA0000"/>
                          </a:solidFill>
                          <a:hlinkClick r:id="rId41" action="ppaction://hlinkfile" tooltip="Galaksilerarası Ortam (sayfa mevcut değil)"/>
                        </a:rPr>
                        <a:t>Galaksilerarası</a:t>
                      </a:r>
                      <a:r>
                        <a:rPr lang="tr-TR" sz="2000" dirty="0">
                          <a:solidFill>
                            <a:srgbClr val="BA0000"/>
                          </a:solidFill>
                          <a:hlinkClick r:id="rId41" action="ppaction://hlinkfile" tooltip="Galaksilerarası Ortam (sayfa mevcut değil)"/>
                        </a:rPr>
                        <a:t> Ortam</a:t>
                      </a:r>
                      <a:endParaRPr lang="tr-TR" sz="2000" dirty="0"/>
                    </a:p>
                  </a:txBody>
                  <a:tcPr marL="32987" marR="32987" marT="32987" marB="32987" anchor="ctr">
                    <a:lnL w="9525" cap="flat" cmpd="sng" algn="ctr">
                      <a:solidFill>
                        <a:srgbClr val="333333"/>
                      </a:solidFill>
                      <a:prstDash val="solid"/>
                      <a:round/>
                      <a:headEnd type="none" w="med" len="med"/>
                      <a:tailEnd type="none" w="med" len="med"/>
                    </a:lnL>
                    <a:lnR>
                      <a:noFill/>
                    </a:lnR>
                    <a:lnT w="9525" cap="flat" cmpd="sng" algn="ctr">
                      <a:solidFill>
                        <a:srgbClr val="333333"/>
                      </a:solidFill>
                      <a:prstDash val="solid"/>
                      <a:round/>
                      <a:headEnd type="none" w="med" len="med"/>
                      <a:tailEnd type="none" w="med" len="med"/>
                    </a:lnT>
                    <a:lnB>
                      <a:noFill/>
                    </a:lnB>
                    <a:solidFill>
                      <a:srgbClr val="CEDAF2"/>
                    </a:solidFill>
                  </a:tcPr>
                </a:tc>
                <a:tc gridSpan="2">
                  <a:txBody>
                    <a:bodyPr/>
                    <a:lstStyle/>
                    <a:p>
                      <a:endParaRPr lang="tr-TR" sz="2000" dirty="0"/>
                    </a:p>
                    <a:p>
                      <a:pPr>
                        <a:buFont typeface="Arial"/>
                        <a:buChar char="•"/>
                      </a:pPr>
                      <a:r>
                        <a:rPr lang="tr-TR" sz="2000" dirty="0" err="1">
                          <a:hlinkClick r:id="rId42" action="ppaction://hlinkfile"/>
                        </a:rPr>
                        <a:t>Astrobiyoloji</a:t>
                      </a:r>
                      <a:endParaRPr lang="tr-TR" sz="2000" dirty="0"/>
                    </a:p>
                    <a:p>
                      <a:pPr>
                        <a:buFont typeface="Arial"/>
                        <a:buChar char="•"/>
                      </a:pPr>
                      <a:r>
                        <a:rPr lang="tr-TR" sz="2000" dirty="0" err="1">
                          <a:hlinkClick r:id="rId43" action="ppaction://hlinkfile"/>
                        </a:rPr>
                        <a:t>Astrokimya</a:t>
                      </a:r>
                      <a:endParaRPr lang="tr-TR" sz="2000" dirty="0"/>
                    </a:p>
                    <a:p>
                      <a:pPr>
                        <a:buFont typeface="Arial"/>
                        <a:buChar char="•"/>
                      </a:pPr>
                      <a:r>
                        <a:rPr lang="tr-TR" sz="2000" dirty="0" err="1">
                          <a:solidFill>
                            <a:srgbClr val="BA0000"/>
                          </a:solidFill>
                          <a:hlinkClick r:id="rId44" action="ppaction://hlinkfile" tooltip="Astrososyobiyoloji (sayfa mevcut değil)"/>
                        </a:rPr>
                        <a:t>Astrososyobiyoloji</a:t>
                      </a:r>
                      <a:endParaRPr lang="tr-TR" sz="2000" dirty="0"/>
                    </a:p>
                    <a:p>
                      <a:pPr>
                        <a:buFont typeface="Arial"/>
                        <a:buChar char="•"/>
                      </a:pPr>
                      <a:r>
                        <a:rPr lang="tr-TR" sz="2000" dirty="0" err="1">
                          <a:solidFill>
                            <a:srgbClr val="BA0000"/>
                          </a:solidFill>
                          <a:hlinkClick r:id="rId45" action="ppaction://hlinkfile" tooltip="Astrososyoloji (sayfa mevcut değil)"/>
                        </a:rPr>
                        <a:t>Astrososyoloji</a:t>
                      </a:r>
                      <a:endParaRPr lang="tr-TR" sz="2000" dirty="0"/>
                    </a:p>
                    <a:p>
                      <a:pPr>
                        <a:buFont typeface="Arial"/>
                        <a:buChar char="•"/>
                      </a:pPr>
                      <a:r>
                        <a:rPr lang="tr-TR" sz="2000" dirty="0" err="1">
                          <a:hlinkClick r:id="rId46" action="ppaction://hlinkfile"/>
                        </a:rPr>
                        <a:t>Arkeoastronomi</a:t>
                      </a:r>
                      <a:endParaRPr lang="tr-TR" sz="2000" dirty="0"/>
                    </a:p>
                    <a:p>
                      <a:pPr>
                        <a:buFont typeface="Arial"/>
                        <a:buChar char="•"/>
                      </a:pPr>
                      <a:r>
                        <a:rPr lang="tr-TR" sz="2000" dirty="0" err="1">
                          <a:hlinkClick r:id="rId47" action="ppaction://hlinkfile" tooltip="Egzobiyoloji"/>
                        </a:rPr>
                        <a:t>Egzobiyoloji</a:t>
                      </a:r>
                      <a:endParaRPr lang="tr-TR" sz="2000" dirty="0"/>
                    </a:p>
                  </a:txBody>
                  <a:tcPr marL="32987" marR="32987" marT="32987" marB="32987" anchor="ctr">
                    <a:lnL>
                      <a:noFill/>
                    </a:lnL>
                    <a:lnR>
                      <a:noFill/>
                    </a:lnR>
                    <a:lnT w="9525" cap="flat" cmpd="sng" algn="ctr">
                      <a:solidFill>
                        <a:srgbClr val="333333"/>
                      </a:solidFill>
                      <a:prstDash val="solid"/>
                      <a:round/>
                      <a:headEnd type="none" w="med" len="med"/>
                      <a:tailEnd type="none" w="med" len="med"/>
                    </a:lnT>
                    <a:lnB>
                      <a:noFill/>
                    </a:lnB>
                    <a:solidFill>
                      <a:srgbClr val="CEDAF2"/>
                    </a:solidFill>
                  </a:tcPr>
                </a:tc>
                <a:tc hMerge="1">
                  <a:txBody>
                    <a:bodyPr/>
                    <a:lstStyle/>
                    <a:p>
                      <a:endParaRPr lang="tr-TR"/>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t2.gstatic.com/images?q=tbn:ANd9GcRxmb47Et1gDul9Lj4d3r7NmD6pkTr5_uhJAE6K0vuTOfgjdA2Y"/>
          <p:cNvPicPr>
            <a:picLocks noChangeAspect="1" noChangeArrowheads="1"/>
          </p:cNvPicPr>
          <p:nvPr/>
        </p:nvPicPr>
        <p:blipFill>
          <a:blip r:embed="rId2"/>
          <a:srcRect/>
          <a:stretch>
            <a:fillRect/>
          </a:stretch>
        </p:blipFill>
        <p:spPr bwMode="auto">
          <a:xfrm>
            <a:off x="785786" y="285728"/>
            <a:ext cx="7215238" cy="571504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pic>
        <p:nvPicPr>
          <p:cNvPr id="1026" name="Picture 2" descr="http://www.fenokulu.net/gezegen1.jpg"/>
          <p:cNvPicPr>
            <a:picLocks noChangeAspect="1" noChangeArrowheads="1"/>
          </p:cNvPicPr>
          <p:nvPr/>
        </p:nvPicPr>
        <p:blipFill>
          <a:blip r:embed="rId4"/>
          <a:srcRect/>
          <a:stretch>
            <a:fillRect/>
          </a:stretch>
        </p:blipFill>
        <p:spPr bwMode="auto">
          <a:xfrm>
            <a:off x="857224" y="500042"/>
            <a:ext cx="7893868" cy="6072206"/>
          </a:xfrm>
          <a:prstGeom prst="rect">
            <a:avLst/>
          </a:prstGeom>
          <a:noFill/>
        </p:spPr>
      </p:pic>
      <p:sp>
        <p:nvSpPr>
          <p:cNvPr id="5" name="4 Dikdörtgen"/>
          <p:cNvSpPr/>
          <p:nvPr/>
        </p:nvSpPr>
        <p:spPr>
          <a:xfrm>
            <a:off x="3571868" y="0"/>
            <a:ext cx="2571768" cy="523220"/>
          </a:xfrm>
          <a:prstGeom prst="rect">
            <a:avLst/>
          </a:prstGeom>
        </p:spPr>
        <p:txBody>
          <a:bodyPr wrap="square">
            <a:spAutoFit/>
          </a:bodyPr>
          <a:lstStyle/>
          <a:p>
            <a:r>
              <a:rPr lang="tr-TR" sz="2400" b="1" dirty="0" smtClean="0">
                <a:solidFill>
                  <a:srgbClr val="7030A0"/>
                </a:solidFill>
              </a:rPr>
              <a:t>GÜNEŞ </a:t>
            </a:r>
            <a:r>
              <a:rPr lang="tr-TR" sz="2800" b="1" dirty="0" smtClean="0">
                <a:solidFill>
                  <a:srgbClr val="7030A0"/>
                </a:solidFill>
              </a:rPr>
              <a:t>SİSTEMİ</a:t>
            </a:r>
            <a:endParaRPr lang="tr-TR" sz="2800" dirty="0">
              <a:solidFill>
                <a:srgbClr val="7030A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solidFill>
            <a:schemeClr val="accent6">
              <a:lumMod val="75000"/>
            </a:schemeClr>
          </a:solidFill>
        </p:spPr>
        <p:txBody>
          <a:bodyPr/>
          <a:lstStyle/>
          <a:p>
            <a:r>
              <a:rPr lang="tr-TR" dirty="0" smtClean="0">
                <a:solidFill>
                  <a:srgbClr val="FF0000"/>
                </a:solidFill>
              </a:rPr>
              <a:t>GÜNEŞ   SİSTEMİ</a:t>
            </a:r>
            <a:endParaRPr lang="tr-TR" dirty="0">
              <a:solidFill>
                <a:srgbClr val="FF0000"/>
              </a:solidFill>
            </a:endParaRPr>
          </a:p>
        </p:txBody>
      </p:sp>
      <p:sp>
        <p:nvSpPr>
          <p:cNvPr id="3" name="2 İçerik Yer Tutucusu"/>
          <p:cNvSpPr>
            <a:spLocks noGrp="1"/>
          </p:cNvSpPr>
          <p:nvPr>
            <p:ph idx="1"/>
          </p:nvPr>
        </p:nvSpPr>
        <p:spPr>
          <a:solidFill>
            <a:srgbClr val="00B0F0"/>
          </a:solidFill>
        </p:spPr>
        <p:txBody>
          <a:bodyPr/>
          <a:lstStyle/>
          <a:p>
            <a:r>
              <a:rPr lang="tr-TR" dirty="0" smtClean="0"/>
              <a:t>Merkezinde Güneş, çevresinde elips yörüngeler üzerinde dönen 9 gezegen, bunlara ait uydular, küçük gezegenler, göktaşları, meteorlar ve kuyruklu yıldızlardan oluşan gökcisimleri topluluğuna Güneş sistemi denir. Güneş sistemindeki ısı ve ışık kaynağı </a:t>
            </a:r>
            <a:r>
              <a:rPr lang="tr-TR" dirty="0" smtClean="0"/>
              <a:t>Güneştir.</a:t>
            </a:r>
            <a:r>
              <a:rPr lang="tr-TR" dirty="0" smtClean="0"/>
              <a:t/>
            </a:r>
            <a:br>
              <a:rPr lang="tr-TR" dirty="0" smtClean="0"/>
            </a:br>
            <a:endParaRPr lang="tr-TR" dirty="0" smtClean="0"/>
          </a:p>
          <a:p>
            <a:endParaRPr lang="tr-T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pic>
        <p:nvPicPr>
          <p:cNvPr id="16386" name="Picture 2" descr="http://www.fenokulu.net/gezegen2.jpg"/>
          <p:cNvPicPr>
            <a:picLocks noChangeAspect="1" noChangeArrowheads="1"/>
          </p:cNvPicPr>
          <p:nvPr/>
        </p:nvPicPr>
        <p:blipFill>
          <a:blip r:embed="rId3"/>
          <a:srcRect/>
          <a:stretch>
            <a:fillRect/>
          </a:stretch>
        </p:blipFill>
        <p:spPr bwMode="auto">
          <a:xfrm>
            <a:off x="357158" y="500042"/>
            <a:ext cx="2786082" cy="2148304"/>
          </a:xfrm>
          <a:prstGeom prst="rect">
            <a:avLst/>
          </a:prstGeom>
          <a:noFill/>
          <a:ln w="76200">
            <a:solidFill>
              <a:srgbClr val="FFC000"/>
            </a:solidFill>
          </a:ln>
          <a:effectLst>
            <a:outerShdw blurRad="50800" dist="50800" dir="5400000" algn="ctr" rotWithShape="0">
              <a:srgbClr val="FF0000"/>
            </a:outerShdw>
          </a:effectLst>
        </p:spPr>
      </p:pic>
      <p:sp>
        <p:nvSpPr>
          <p:cNvPr id="5" name="4 Dikdörtgen"/>
          <p:cNvSpPr/>
          <p:nvPr/>
        </p:nvSpPr>
        <p:spPr>
          <a:xfrm>
            <a:off x="3714744" y="0"/>
            <a:ext cx="2143140" cy="707886"/>
          </a:xfrm>
          <a:prstGeom prst="rect">
            <a:avLst/>
          </a:prstGeom>
          <a:effectLst>
            <a:glow rad="63500">
              <a:schemeClr val="accent5">
                <a:satMod val="175000"/>
                <a:alpha val="40000"/>
              </a:schemeClr>
            </a:glow>
          </a:effectLst>
        </p:spPr>
        <p:txBody>
          <a:bodyPr wrap="square">
            <a:spAutoFit/>
          </a:bodyPr>
          <a:lstStyle/>
          <a:p>
            <a:r>
              <a:rPr lang="tr-TR" sz="4000" dirty="0" smtClean="0">
                <a:solidFill>
                  <a:srgbClr val="FF0000"/>
                </a:solidFill>
              </a:rPr>
              <a:t>GÜNEŞ</a:t>
            </a:r>
            <a:endParaRPr lang="tr-TR" sz="4000" dirty="0">
              <a:solidFill>
                <a:srgbClr val="FF0000"/>
              </a:solidFill>
            </a:endParaRPr>
          </a:p>
        </p:txBody>
      </p:sp>
      <p:sp>
        <p:nvSpPr>
          <p:cNvPr id="6" name="5 Dikdörtgen"/>
          <p:cNvSpPr/>
          <p:nvPr/>
        </p:nvSpPr>
        <p:spPr>
          <a:xfrm>
            <a:off x="3286084" y="857232"/>
            <a:ext cx="5857916" cy="1569660"/>
          </a:xfrm>
          <a:prstGeom prst="rect">
            <a:avLst/>
          </a:prstGeom>
          <a:solidFill>
            <a:srgbClr val="FFFF00"/>
          </a:solidFill>
        </p:spPr>
        <p:txBody>
          <a:bodyPr wrap="square">
            <a:spAutoFit/>
          </a:bodyPr>
          <a:lstStyle/>
          <a:p>
            <a:r>
              <a:rPr lang="tr-TR" sz="2400" dirty="0" smtClean="0">
                <a:solidFill>
                  <a:srgbClr val="002060"/>
                </a:solidFill>
              </a:rPr>
              <a:t>Güneş yaklaşık olarak küre biçiminde ve Dünya'mızdan çok büyük olan ısı ve ışık kaynağıdır. Güneş, Dünya'mızdan çok uzakta olduğu için küçük görülür.</a:t>
            </a:r>
            <a:endParaRPr lang="tr-TR" sz="2400" dirty="0">
              <a:solidFill>
                <a:srgbClr val="002060"/>
              </a:solidFill>
            </a:endParaRPr>
          </a:p>
        </p:txBody>
      </p:sp>
      <p:sp>
        <p:nvSpPr>
          <p:cNvPr id="7" name="6 Dikdörtgen"/>
          <p:cNvSpPr/>
          <p:nvPr/>
        </p:nvSpPr>
        <p:spPr>
          <a:xfrm>
            <a:off x="3357554" y="2357430"/>
            <a:ext cx="5786446" cy="1569660"/>
          </a:xfrm>
          <a:prstGeom prst="rect">
            <a:avLst/>
          </a:prstGeom>
          <a:solidFill>
            <a:srgbClr val="FFFF00"/>
          </a:solidFill>
        </p:spPr>
        <p:txBody>
          <a:bodyPr wrap="square">
            <a:spAutoFit/>
          </a:bodyPr>
          <a:lstStyle/>
          <a:p>
            <a:r>
              <a:rPr lang="tr-TR" sz="2400" dirty="0" smtClean="0"/>
              <a:t>Güneş'in çapı, Dünya'nın çapının 100 katına ve Ay'ın çapının 400 katına eşittir. Güneş'in sıcaklığı çok fazladır. Bu nedenle Güneş'in yapısında bulunan maddeler gaz halindedir</a:t>
            </a:r>
            <a:endParaRPr lang="tr-TR" sz="2400" dirty="0"/>
          </a:p>
        </p:txBody>
      </p:sp>
      <p:pic>
        <p:nvPicPr>
          <p:cNvPr id="16388" name="Picture 4" descr="http://www.fenokulu.net/gezegen1.gif"/>
          <p:cNvPicPr>
            <a:picLocks noChangeAspect="1" noChangeArrowheads="1" noCrop="1"/>
          </p:cNvPicPr>
          <p:nvPr/>
        </p:nvPicPr>
        <p:blipFill>
          <a:blip r:embed="rId4"/>
          <a:srcRect/>
          <a:stretch>
            <a:fillRect/>
          </a:stretch>
        </p:blipFill>
        <p:spPr bwMode="auto">
          <a:xfrm>
            <a:off x="500034" y="2928934"/>
            <a:ext cx="2500330" cy="1857388"/>
          </a:xfrm>
          <a:prstGeom prst="rect">
            <a:avLst/>
          </a:prstGeom>
          <a:noFill/>
        </p:spPr>
      </p:pic>
      <p:sp>
        <p:nvSpPr>
          <p:cNvPr id="9" name="8 Dikdörtgen"/>
          <p:cNvSpPr/>
          <p:nvPr/>
        </p:nvSpPr>
        <p:spPr>
          <a:xfrm>
            <a:off x="3286116" y="3929066"/>
            <a:ext cx="5857884" cy="2862322"/>
          </a:xfrm>
          <a:prstGeom prst="rect">
            <a:avLst/>
          </a:prstGeom>
          <a:solidFill>
            <a:srgbClr val="FFFF00"/>
          </a:solidFill>
        </p:spPr>
        <p:txBody>
          <a:bodyPr wrap="square">
            <a:spAutoFit/>
          </a:bodyPr>
          <a:lstStyle/>
          <a:p>
            <a:r>
              <a:rPr lang="tr-TR" sz="2400" dirty="0" smtClean="0"/>
              <a:t>Bu gazların dörtte üçünden biraz azını hidrojen, dörtte birinden biraz azını helyum, diğer kısmını da çeşitli gazlar oluşturur. Güneş'in yapısındaki hidrojen atomlarının helyuma dönüşmesi sırasında enerji açığa çıkar. Buna Güneş enerjisi denir. </a:t>
            </a:r>
            <a:r>
              <a:rPr lang="tr-TR" dirty="0" smtClean="0"/>
              <a:t/>
            </a:r>
            <a:br>
              <a:rPr lang="tr-TR" dirty="0" smtClean="0"/>
            </a:br>
            <a:r>
              <a:rPr lang="tr-TR" dirty="0" smtClean="0"/>
              <a:t/>
            </a:r>
            <a:br>
              <a:rPr lang="tr-TR" dirty="0" smtClean="0"/>
            </a:br>
            <a:endParaRPr lang="tr-TR" dirty="0"/>
          </a:p>
        </p:txBody>
      </p:sp>
      <p:pic>
        <p:nvPicPr>
          <p:cNvPr id="16390" name="Picture 6" descr="http://www.fenokulu.net/gezegen3.jpg"/>
          <p:cNvPicPr>
            <a:picLocks noChangeAspect="1" noChangeArrowheads="1"/>
          </p:cNvPicPr>
          <p:nvPr/>
        </p:nvPicPr>
        <p:blipFill>
          <a:blip r:embed="rId5"/>
          <a:srcRect/>
          <a:stretch>
            <a:fillRect/>
          </a:stretch>
        </p:blipFill>
        <p:spPr bwMode="auto">
          <a:xfrm>
            <a:off x="785786" y="4956737"/>
            <a:ext cx="1857388" cy="1901263"/>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285720" y="785794"/>
            <a:ext cx="8858280" cy="5632311"/>
          </a:xfrm>
          <a:prstGeom prst="rect">
            <a:avLst/>
          </a:prstGeom>
          <a:solidFill>
            <a:schemeClr val="accent4">
              <a:lumMod val="60000"/>
              <a:lumOff val="40000"/>
            </a:schemeClr>
          </a:solidFill>
          <a:ln w="57150">
            <a:solidFill>
              <a:srgbClr val="00B050"/>
            </a:solidFill>
          </a:ln>
        </p:spPr>
        <p:style>
          <a:lnRef idx="1">
            <a:schemeClr val="accent2"/>
          </a:lnRef>
          <a:fillRef idx="2">
            <a:schemeClr val="accent2"/>
          </a:fillRef>
          <a:effectRef idx="1">
            <a:schemeClr val="accent2"/>
          </a:effectRef>
          <a:fontRef idx="minor">
            <a:schemeClr val="dk1"/>
          </a:fontRef>
        </p:style>
        <p:txBody>
          <a:bodyPr wrap="square">
            <a:spAutoFit/>
          </a:bodyPr>
          <a:lstStyle/>
          <a:p>
            <a:r>
              <a:rPr lang="tr-TR" sz="4000" b="1" dirty="0" smtClean="0">
                <a:solidFill>
                  <a:srgbClr val="00B050"/>
                </a:solidFill>
              </a:rPr>
              <a:t>GEZEGENLER</a:t>
            </a:r>
            <a:endParaRPr lang="tr-TR" sz="4000" dirty="0" smtClean="0">
              <a:solidFill>
                <a:srgbClr val="00B050"/>
              </a:solidFill>
            </a:endParaRPr>
          </a:p>
          <a:p>
            <a:r>
              <a:rPr lang="tr-TR" sz="4000" dirty="0" smtClean="0"/>
              <a:t/>
            </a:r>
            <a:br>
              <a:rPr lang="tr-TR" sz="4000" dirty="0" smtClean="0"/>
            </a:br>
            <a:r>
              <a:rPr lang="tr-TR" sz="4000" dirty="0" smtClean="0">
                <a:solidFill>
                  <a:srgbClr val="FFFF00"/>
                </a:solidFill>
              </a:rPr>
              <a:t>Güneş etrafında dönen büyük gök cisimlerine gezegen denir. Gezegenler Güneş'e farklı uzaklıkta, elips şeklindeki yörüngelerinde, aynı yönde dönerler. Gezegenler Güneş etrafında döndükleri gibi, kendi eksenleri etrafında da dönerler.</a:t>
            </a:r>
            <a:br>
              <a:rPr lang="tr-TR" sz="4000" dirty="0" smtClean="0">
                <a:solidFill>
                  <a:srgbClr val="FFFF00"/>
                </a:solidFill>
              </a:rPr>
            </a:br>
            <a:endParaRPr lang="tr-TR" sz="4000" dirty="0">
              <a:solidFill>
                <a:srgbClr val="FFFF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0" y="0"/>
            <a:ext cx="2316660" cy="378565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sz="6000" b="0" i="0" u="none" strike="noStrike" cap="none" normalizeH="0" baseline="0" dirty="0" smtClean="0">
                <a:ln>
                  <a:noFill/>
                </a:ln>
                <a:solidFill>
                  <a:schemeClr val="tx1"/>
                </a:solidFill>
                <a:effectLst/>
                <a:latin typeface="Arial" charset="0"/>
                <a:cs typeface="Arial" charset="0"/>
              </a:rPr>
              <a:t/>
            </a:r>
            <a:br>
              <a:rPr kumimoji="0" lang="tr-TR" sz="6000" b="0" i="0" u="none" strike="noStrike" cap="none" normalizeH="0" baseline="0" dirty="0" smtClean="0">
                <a:ln>
                  <a:noFill/>
                </a:ln>
                <a:solidFill>
                  <a:schemeClr val="tx1"/>
                </a:solidFill>
                <a:effectLst/>
                <a:latin typeface="Arial" charset="0"/>
                <a:cs typeface="Arial" charset="0"/>
              </a:rPr>
            </a:br>
            <a:r>
              <a:rPr kumimoji="0" lang="tr-TR" sz="6000" b="0" i="0" u="none" strike="noStrike" cap="none" normalizeH="0" baseline="0" dirty="0" smtClean="0">
                <a:ln>
                  <a:noFill/>
                </a:ln>
                <a:solidFill>
                  <a:schemeClr val="tx1"/>
                </a:solidFill>
                <a:effectLst/>
                <a:latin typeface="Arial" charset="0"/>
                <a:cs typeface="Arial"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sz="6000" b="0" i="0" u="none" strike="noStrike" cap="none" normalizeH="0" baseline="0" dirty="0" smtClean="0">
                <a:ln>
                  <a:noFill/>
                </a:ln>
                <a:solidFill>
                  <a:schemeClr val="tx1"/>
                </a:solidFill>
                <a:effectLst/>
                <a:latin typeface="Arial" charset="0"/>
                <a:cs typeface="Arial" charset="0"/>
              </a:rPr>
              <a:t/>
            </a:r>
            <a:br>
              <a:rPr kumimoji="0" lang="tr-TR" sz="6000" b="0" i="0" u="none" strike="noStrike" cap="none" normalizeH="0" baseline="0" dirty="0" smtClean="0">
                <a:ln>
                  <a:noFill/>
                </a:ln>
                <a:solidFill>
                  <a:schemeClr val="tx1"/>
                </a:solidFill>
                <a:effectLst/>
                <a:latin typeface="Arial" charset="0"/>
                <a:cs typeface="Arial" charset="0"/>
              </a:rPr>
            </a:br>
            <a:endParaRPr kumimoji="0" lang="tr-TR" sz="6000" b="0" i="0" u="none" strike="noStrike" cap="none" normalizeH="0" baseline="0" dirty="0" smtClean="0">
              <a:ln>
                <a:noFill/>
              </a:ln>
              <a:solidFill>
                <a:schemeClr val="tx1"/>
              </a:solidFill>
              <a:effectLst/>
              <a:latin typeface="Arial" charset="0"/>
              <a:cs typeface="Arial" charset="0"/>
            </a:endParaRPr>
          </a:p>
        </p:txBody>
      </p:sp>
      <p:pic>
        <p:nvPicPr>
          <p:cNvPr id="22531" name="Picture 3" descr="http://www.fenokulu.net/gezegen4.gif"/>
          <p:cNvPicPr>
            <a:picLocks noChangeAspect="1" noChangeArrowheads="1" noCrop="1"/>
          </p:cNvPicPr>
          <p:nvPr/>
        </p:nvPicPr>
        <p:blipFill>
          <a:blip r:embed="rId2"/>
          <a:srcRect/>
          <a:stretch>
            <a:fillRect/>
          </a:stretch>
        </p:blipFill>
        <p:spPr bwMode="auto">
          <a:xfrm>
            <a:off x="0" y="357166"/>
            <a:ext cx="1857388" cy="1857388"/>
          </a:xfrm>
          <a:prstGeom prst="rect">
            <a:avLst/>
          </a:prstGeom>
          <a:noFill/>
        </p:spPr>
      </p:pic>
      <p:sp>
        <p:nvSpPr>
          <p:cNvPr id="7" name="6 Dikdörtgen"/>
          <p:cNvSpPr/>
          <p:nvPr/>
        </p:nvSpPr>
        <p:spPr>
          <a:xfrm>
            <a:off x="3143240" y="0"/>
            <a:ext cx="2069669" cy="707886"/>
          </a:xfrm>
          <a:prstGeom prst="rect">
            <a:avLst/>
          </a:prstGeom>
        </p:spPr>
        <p:txBody>
          <a:bodyPr wrap="none">
            <a:spAutoFit/>
          </a:bodyPr>
          <a:lstStyle/>
          <a:p>
            <a:r>
              <a:rPr lang="tr-TR" sz="4000" b="1" dirty="0" smtClean="0">
                <a:solidFill>
                  <a:schemeClr val="accent6">
                    <a:lumMod val="75000"/>
                  </a:schemeClr>
                </a:solidFill>
              </a:rPr>
              <a:t>MERKÜR</a:t>
            </a:r>
            <a:endParaRPr lang="tr-TR" sz="4000" dirty="0">
              <a:solidFill>
                <a:schemeClr val="accent6">
                  <a:lumMod val="75000"/>
                </a:schemeClr>
              </a:solidFill>
            </a:endParaRPr>
          </a:p>
        </p:txBody>
      </p:sp>
      <p:sp>
        <p:nvSpPr>
          <p:cNvPr id="2253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chemeClr val="tx1"/>
                </a:solidFill>
                <a:effectLst/>
                <a:latin typeface="Arial" charset="0"/>
                <a:cs typeface="Arial" charset="0"/>
              </a:rPr>
              <a:t>Güneş'e en yakın olan gezegendir. Güneş etrafındaki dönüşünü 88 günde tamamlar. Merkür'ün herhangi bir doğal uydusu yoktur. hidrojen, helyum ve neon gazlarından oluşan ince bir atmosferi vardır.</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sz="1800" b="0" i="0" u="none" strike="noStrike" cap="none" normalizeH="0" baseline="0" smtClean="0">
                <a:ln>
                  <a:noFill/>
                </a:ln>
                <a:solidFill>
                  <a:schemeClr val="tx1"/>
                </a:solidFill>
                <a:effectLst/>
                <a:latin typeface="Arial" charset="0"/>
                <a:cs typeface="Arial" charset="0"/>
              </a:rPr>
              <a:t/>
            </a:r>
            <a:br>
              <a:rPr kumimoji="0" lang="tr-TR" sz="1800" b="0" i="0" u="none" strike="noStrike" cap="none" normalizeH="0" baseline="0" smtClean="0">
                <a:ln>
                  <a:noFill/>
                </a:ln>
                <a:solidFill>
                  <a:schemeClr val="tx1"/>
                </a:solidFill>
                <a:effectLst/>
                <a:latin typeface="Arial" charset="0"/>
                <a:cs typeface="Arial" charset="0"/>
              </a:rPr>
            </a:br>
            <a:r>
              <a:rPr kumimoji="0" lang="tr-TR" sz="1800" b="0" i="0" u="none" strike="noStrike" cap="none" normalizeH="0" baseline="0" smtClean="0">
                <a:ln>
                  <a:noFill/>
                </a:ln>
                <a:solidFill>
                  <a:schemeClr val="tx1"/>
                </a:solidFill>
                <a:effectLst/>
                <a:latin typeface="Arial" charset="0"/>
                <a:cs typeface="Arial" charset="0"/>
              </a:rPr>
              <a:t>  </a:t>
            </a:r>
            <a:endParaRPr kumimoji="0" lang="tr-TR" sz="6000" b="0" i="0" u="none" strike="noStrike" cap="none" normalizeH="0" baseline="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6000" b="0" i="0" u="none" strike="noStrike" cap="none" normalizeH="0" baseline="0" smtClean="0">
                <a:ln>
                  <a:noFill/>
                </a:ln>
                <a:solidFill>
                  <a:schemeClr val="tx1"/>
                </a:solidFill>
                <a:effectLst/>
                <a:latin typeface="Arial" charset="0"/>
                <a:cs typeface="Arial" charset="0"/>
              </a:rPr>
              <a:t/>
            </a:r>
            <a:br>
              <a:rPr kumimoji="0" lang="tr-TR" sz="6000" b="0" i="0" u="none" strike="noStrike" cap="none" normalizeH="0" baseline="0" smtClean="0">
                <a:ln>
                  <a:noFill/>
                </a:ln>
                <a:solidFill>
                  <a:schemeClr val="tx1"/>
                </a:solidFill>
                <a:effectLst/>
                <a:latin typeface="Arial" charset="0"/>
                <a:cs typeface="Arial" charset="0"/>
              </a:rPr>
            </a:br>
            <a:endParaRPr kumimoji="0" lang="tr-TR" sz="6000" b="0" i="0" u="none" strike="noStrike" cap="none" normalizeH="0" baseline="0" smtClean="0">
              <a:ln>
                <a:noFill/>
              </a:ln>
              <a:solidFill>
                <a:schemeClr val="tx1"/>
              </a:solidFill>
              <a:effectLst/>
              <a:latin typeface="Arial" charset="0"/>
              <a:cs typeface="Arial" charset="0"/>
            </a:endParaRPr>
          </a:p>
        </p:txBody>
      </p:sp>
      <p:sp>
        <p:nvSpPr>
          <p:cNvPr id="10" name="9 Dikdörtgen"/>
          <p:cNvSpPr/>
          <p:nvPr/>
        </p:nvSpPr>
        <p:spPr>
          <a:xfrm>
            <a:off x="2071670" y="785794"/>
            <a:ext cx="6357982" cy="2677656"/>
          </a:xfrm>
          <a:prstGeom prst="rect">
            <a:avLst/>
          </a:prstGeom>
        </p:spPr>
        <p:txBody>
          <a:bodyPr wrap="square">
            <a:spAutoFit/>
          </a:bodyPr>
          <a:lstStyle/>
          <a:p>
            <a:r>
              <a:rPr lang="tr-TR" sz="2800" dirty="0" smtClean="0">
                <a:solidFill>
                  <a:schemeClr val="accent3">
                    <a:lumMod val="75000"/>
                  </a:schemeClr>
                </a:solidFill>
              </a:rPr>
              <a:t>Güneş'e en yakın olan gezegendir. Güneş etrafındaki dönüşünü 88 günde tamamlar. Merkür'ün herhangi bir doğal uydusu yoktur. hidrojen, helyum ve neon gazlarından oluşan ince bir atmosferi vardır.</a:t>
            </a:r>
            <a:endParaRPr lang="tr-TR" sz="2800" dirty="0">
              <a:solidFill>
                <a:schemeClr val="accent3">
                  <a:lumMod val="75000"/>
                </a:schemeClr>
              </a:solidFill>
            </a:endParaRPr>
          </a:p>
        </p:txBody>
      </p:sp>
      <p:pic>
        <p:nvPicPr>
          <p:cNvPr id="22535" name="Picture 7" descr="http://www.fenokulu.net/gezegen4.gif"/>
          <p:cNvPicPr>
            <a:picLocks noChangeAspect="1" noChangeArrowheads="1" noCrop="1"/>
          </p:cNvPicPr>
          <p:nvPr/>
        </p:nvPicPr>
        <p:blipFill>
          <a:blip r:embed="rId2"/>
          <a:srcRect/>
          <a:stretch>
            <a:fillRect/>
          </a:stretch>
        </p:blipFill>
        <p:spPr bwMode="auto">
          <a:xfrm>
            <a:off x="0" y="4500570"/>
            <a:ext cx="1857356" cy="1857356"/>
          </a:xfrm>
          <a:prstGeom prst="rect">
            <a:avLst/>
          </a:prstGeom>
          <a:noFill/>
        </p:spPr>
      </p:pic>
      <p:sp>
        <p:nvSpPr>
          <p:cNvPr id="13" name="12 Dikdörtgen"/>
          <p:cNvSpPr/>
          <p:nvPr/>
        </p:nvSpPr>
        <p:spPr>
          <a:xfrm>
            <a:off x="2214546" y="3995678"/>
            <a:ext cx="6929454" cy="2862322"/>
          </a:xfrm>
          <a:prstGeom prst="rect">
            <a:avLst/>
          </a:prstGeom>
        </p:spPr>
        <p:txBody>
          <a:bodyPr wrap="square">
            <a:spAutoFit/>
          </a:bodyPr>
          <a:lstStyle/>
          <a:p>
            <a:r>
              <a:rPr lang="tr-TR" sz="2400" dirty="0" smtClean="0">
                <a:solidFill>
                  <a:schemeClr val="accent3">
                    <a:lumMod val="75000"/>
                  </a:schemeClr>
                </a:solidFill>
              </a:rPr>
              <a:t>Merkür'ün yüzeyinde Ay'ın yüzeyindekilere benzeyen kraterler vardır. Fakat bilindiği kadarıyla Merkür'de canlıların yaşayabilmesini olanaklı kılacak koşullar bulunmamaktadır. Çünkü gezegenin Güneş'e dönük yüzünde sıcaklık, 400 dereceye kadar çıkar, buna karşılık karanlık yüzünde -173 dereceye kadar düşer.</a:t>
            </a:r>
            <a:br>
              <a:rPr lang="tr-TR" sz="2400" dirty="0" smtClean="0">
                <a:solidFill>
                  <a:schemeClr val="accent3">
                    <a:lumMod val="75000"/>
                  </a:schemeClr>
                </a:solidFill>
              </a:rPr>
            </a:br>
            <a:r>
              <a:rPr lang="tr-TR" dirty="0" smtClean="0">
                <a:solidFill>
                  <a:schemeClr val="accent3">
                    <a:lumMod val="75000"/>
                  </a:schemeClr>
                </a:solidFill>
              </a:rPr>
              <a:t/>
            </a:r>
            <a:br>
              <a:rPr lang="tr-TR" dirty="0" smtClean="0">
                <a:solidFill>
                  <a:schemeClr val="accent3">
                    <a:lumMod val="75000"/>
                  </a:schemeClr>
                </a:solidFill>
              </a:rPr>
            </a:br>
            <a:endParaRPr lang="tr-TR" dirty="0">
              <a:solidFill>
                <a:schemeClr val="accent3">
                  <a:lumMod val="75000"/>
                </a:schemeClr>
              </a:solidFill>
            </a:endParaRPr>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effectLst/>
      </p:bgPr>
    </p:bg>
    <p:spTree>
      <p:nvGrpSpPr>
        <p:cNvPr id="1" name=""/>
        <p:cNvGrpSpPr/>
        <p:nvPr/>
      </p:nvGrpSpPr>
      <p:grpSpPr>
        <a:xfrm>
          <a:off x="0" y="0"/>
          <a:ext cx="0" cy="0"/>
          <a:chOff x="0" y="0"/>
          <a:chExt cx="0" cy="0"/>
        </a:xfrm>
      </p:grpSpPr>
      <p:sp>
        <p:nvSpPr>
          <p:cNvPr id="4" name="3 Dikdörtgen"/>
          <p:cNvSpPr/>
          <p:nvPr/>
        </p:nvSpPr>
        <p:spPr>
          <a:xfrm>
            <a:off x="2214546" y="610136"/>
            <a:ext cx="6357966" cy="6247864"/>
          </a:xfrm>
          <a:prstGeom prst="rect">
            <a:avLst/>
          </a:prstGeom>
          <a:solidFill>
            <a:srgbClr val="66FF33"/>
          </a:solidFill>
        </p:spPr>
        <p:txBody>
          <a:bodyPr wrap="square">
            <a:spAutoFit/>
          </a:bodyPr>
          <a:lstStyle/>
          <a:p>
            <a:r>
              <a:rPr lang="tr-TR" sz="2800" b="1" dirty="0" smtClean="0">
                <a:solidFill>
                  <a:srgbClr val="7030A0"/>
                </a:solidFill>
              </a:rPr>
              <a:t>VENÜS</a:t>
            </a:r>
            <a:endParaRPr lang="tr-TR" sz="2800" dirty="0" smtClean="0">
              <a:solidFill>
                <a:srgbClr val="7030A0"/>
              </a:solidFill>
            </a:endParaRPr>
          </a:p>
          <a:p>
            <a:r>
              <a:rPr lang="tr-TR" sz="2400" dirty="0" smtClean="0"/>
              <a:t/>
            </a:r>
            <a:br>
              <a:rPr lang="tr-TR" sz="2400" dirty="0" smtClean="0"/>
            </a:br>
            <a:r>
              <a:rPr lang="tr-TR" sz="2400" dirty="0" smtClean="0">
                <a:solidFill>
                  <a:srgbClr val="0070C0"/>
                </a:solidFill>
              </a:rPr>
              <a:t>Güneş çevresinde, ondan ortalama 107,5 milyon km uzaklıkta daireye çok yakın bir yörünge üzerinde dolanır. Güneş çevresindeki dolanma süresi 225 gündür. Venüs'ün kendi ekseni çevresindeki dönüşü geriye doğru, yani doğudan batıya doğrudur. </a:t>
            </a:r>
            <a:br>
              <a:rPr lang="tr-TR" sz="2400" dirty="0" smtClean="0">
                <a:solidFill>
                  <a:srgbClr val="0070C0"/>
                </a:solidFill>
              </a:rPr>
            </a:br>
            <a:r>
              <a:rPr lang="tr-TR" sz="2400" dirty="0" smtClean="0">
                <a:solidFill>
                  <a:srgbClr val="0070C0"/>
                </a:solidFill>
              </a:rPr>
              <a:t/>
            </a:r>
            <a:br>
              <a:rPr lang="tr-TR" sz="2400" dirty="0" smtClean="0">
                <a:solidFill>
                  <a:srgbClr val="0070C0"/>
                </a:solidFill>
              </a:rPr>
            </a:br>
            <a:r>
              <a:rPr lang="tr-TR" sz="2400" dirty="0" smtClean="0">
                <a:solidFill>
                  <a:srgbClr val="0070C0"/>
                </a:solidFill>
              </a:rPr>
              <a:t>Venüs canlılar açısından Güneş sisteminin en düşman gezegenlerinden birisidir. Yoğun atmosferinin yüzde 96'dan fazlası karbondioksitten, yüzde 3,5'i azottan, kalan kısmı da su buharı, argon ve neondan oluşur</a:t>
            </a:r>
            <a:r>
              <a:rPr lang="tr-TR" sz="2400" dirty="0" smtClean="0"/>
              <a:t>. </a:t>
            </a:r>
            <a:r>
              <a:rPr lang="tr-TR" sz="2400" dirty="0" smtClean="0">
                <a:solidFill>
                  <a:srgbClr val="0070C0"/>
                </a:solidFill>
              </a:rPr>
              <a:t>Yüzeyinde sıcaklık yaklaşık 460 derecedir.</a:t>
            </a:r>
            <a:r>
              <a:rPr lang="tr-TR" sz="2400" dirty="0" smtClean="0"/>
              <a:t/>
            </a:r>
            <a:br>
              <a:rPr lang="tr-TR" sz="2400" dirty="0" smtClean="0"/>
            </a:br>
            <a:r>
              <a:rPr lang="tr-TR" dirty="0" smtClean="0"/>
              <a:t/>
            </a:r>
            <a:br>
              <a:rPr lang="tr-TR" dirty="0" smtClean="0"/>
            </a:br>
            <a:endParaRPr lang="tr-TR" dirty="0"/>
          </a:p>
        </p:txBody>
      </p:sp>
      <p:pic>
        <p:nvPicPr>
          <p:cNvPr id="24578" name="Picture 2" descr="http://www.resimlerden.com/gezegen/gezegen/venus.jpg"/>
          <p:cNvPicPr>
            <a:picLocks noChangeAspect="1" noChangeArrowheads="1"/>
          </p:cNvPicPr>
          <p:nvPr/>
        </p:nvPicPr>
        <p:blipFill>
          <a:blip r:embed="rId2"/>
          <a:srcRect/>
          <a:stretch>
            <a:fillRect/>
          </a:stretch>
        </p:blipFill>
        <p:spPr bwMode="auto">
          <a:xfrm>
            <a:off x="0" y="2428868"/>
            <a:ext cx="2238363" cy="335758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pic>
        <p:nvPicPr>
          <p:cNvPr id="23554" name="Picture 2" descr="http://www.fenokulu.net/gezegen5.jpg"/>
          <p:cNvPicPr>
            <a:picLocks noChangeAspect="1" noChangeArrowheads="1"/>
          </p:cNvPicPr>
          <p:nvPr/>
        </p:nvPicPr>
        <p:blipFill>
          <a:blip r:embed="rId2"/>
          <a:srcRect/>
          <a:stretch>
            <a:fillRect/>
          </a:stretch>
        </p:blipFill>
        <p:spPr bwMode="auto">
          <a:xfrm>
            <a:off x="155575" y="-14903450"/>
            <a:ext cx="3762375" cy="2705100"/>
          </a:xfrm>
          <a:prstGeom prst="rect">
            <a:avLst/>
          </a:prstGeom>
          <a:noFill/>
        </p:spPr>
      </p:pic>
      <p:sp>
        <p:nvSpPr>
          <p:cNvPr id="6" name="5 Dikdörtgen"/>
          <p:cNvSpPr/>
          <p:nvPr/>
        </p:nvSpPr>
        <p:spPr>
          <a:xfrm>
            <a:off x="0" y="0"/>
            <a:ext cx="9786974" cy="1938992"/>
          </a:xfrm>
          <a:prstGeom prst="rect">
            <a:avLst/>
          </a:prstGeom>
        </p:spPr>
        <p:txBody>
          <a:bodyPr wrap="square">
            <a:spAutoFit/>
          </a:bodyPr>
          <a:lstStyle/>
          <a:p>
            <a:r>
              <a:rPr lang="tr-TR" sz="2400" b="1" dirty="0" smtClean="0">
                <a:solidFill>
                  <a:srgbClr val="FFFF00"/>
                </a:solidFill>
              </a:rPr>
              <a:t>DÜNYA (YERKÜRE)</a:t>
            </a:r>
            <a:endParaRPr lang="tr-TR" sz="2400" dirty="0" smtClean="0">
              <a:solidFill>
                <a:srgbClr val="FFFF00"/>
              </a:solidFill>
            </a:endParaRPr>
          </a:p>
          <a:p>
            <a:r>
              <a:rPr lang="tr-TR" sz="2400" dirty="0" smtClean="0"/>
              <a:t/>
            </a:r>
            <a:br>
              <a:rPr lang="tr-TR" sz="2400" dirty="0" smtClean="0"/>
            </a:br>
            <a:r>
              <a:rPr lang="tr-TR" sz="2400" dirty="0" smtClean="0">
                <a:solidFill>
                  <a:srgbClr val="C00000"/>
                </a:solidFill>
              </a:rPr>
              <a:t>Dünya, kutuplardan basık ekvatordan şişkin kendine has bir şekle sahiptir. Dünya, Güneş çevresindeki dönüşünü, elips şeklindeki yörüngesi üzerinde, 365 gün 6 saatte tamamlar.</a:t>
            </a:r>
            <a:endParaRPr lang="tr-TR" sz="2400" dirty="0">
              <a:solidFill>
                <a:srgbClr val="C00000"/>
              </a:solidFill>
            </a:endParaRPr>
          </a:p>
        </p:txBody>
      </p:sp>
      <p:pic>
        <p:nvPicPr>
          <p:cNvPr id="23556" name="Picture 4" descr="http://www.fenokulu.net/gezegen5.jpg"/>
          <p:cNvPicPr>
            <a:picLocks noChangeAspect="1" noChangeArrowheads="1"/>
          </p:cNvPicPr>
          <p:nvPr/>
        </p:nvPicPr>
        <p:blipFill>
          <a:blip r:embed="rId2"/>
          <a:srcRect/>
          <a:stretch>
            <a:fillRect/>
          </a:stretch>
        </p:blipFill>
        <p:spPr bwMode="auto">
          <a:xfrm>
            <a:off x="6215074" y="4857760"/>
            <a:ext cx="2827926" cy="2000240"/>
          </a:xfrm>
          <a:prstGeom prst="rect">
            <a:avLst/>
          </a:prstGeom>
          <a:noFill/>
        </p:spPr>
      </p:pic>
      <p:sp>
        <p:nvSpPr>
          <p:cNvPr id="9" name="8 Dikdörtgen"/>
          <p:cNvSpPr/>
          <p:nvPr/>
        </p:nvSpPr>
        <p:spPr>
          <a:xfrm>
            <a:off x="0" y="1785926"/>
            <a:ext cx="8858280" cy="3046988"/>
          </a:xfrm>
          <a:prstGeom prst="rect">
            <a:avLst/>
          </a:prstGeom>
        </p:spPr>
        <p:txBody>
          <a:bodyPr wrap="square">
            <a:spAutoFit/>
          </a:bodyPr>
          <a:lstStyle/>
          <a:p>
            <a:r>
              <a:rPr lang="tr-TR" sz="2400" dirty="0" smtClean="0">
                <a:solidFill>
                  <a:srgbClr val="C00000"/>
                </a:solidFill>
              </a:rPr>
              <a:t>Dünya kendi ekseni etrafındaki dönüşünü, batıdan doğuya doğru 24 saatte tamamlar. Atmosferi ile döndüğünden, bu dönüş hissedilmez. </a:t>
            </a:r>
            <a:br>
              <a:rPr lang="tr-TR" sz="2400" dirty="0" smtClean="0">
                <a:solidFill>
                  <a:srgbClr val="C00000"/>
                </a:solidFill>
              </a:rPr>
            </a:br>
            <a:r>
              <a:rPr lang="tr-TR" sz="2400" dirty="0" smtClean="0">
                <a:solidFill>
                  <a:srgbClr val="C00000"/>
                </a:solidFill>
              </a:rPr>
              <a:t>Dünya'mız kutup noktalarından geçen bir eksen etrafında döner. Dünya'nın dönme ekseni ile destek ekseni arasında 23,5 derecelik bir açı vardır. Bu eğiklik mevsimlerin oluşmasına, gece ile gündüz arasındaki farkın ekvatordan kutuplara doğru gittikçe artmasına sebep olur. </a:t>
            </a:r>
            <a:br>
              <a:rPr lang="tr-TR" sz="2400" dirty="0" smtClean="0">
                <a:solidFill>
                  <a:srgbClr val="C00000"/>
                </a:solidFill>
              </a:rPr>
            </a:br>
            <a:r>
              <a:rPr lang="tr-TR" sz="2400" dirty="0" smtClean="0">
                <a:solidFill>
                  <a:srgbClr val="C00000"/>
                </a:solidFill>
              </a:rPr>
              <a:t>Dünya'nın tek uydusu ve ona en yakın gök cismi Ay'dır.</a:t>
            </a:r>
            <a:endParaRPr lang="tr-TR" sz="2400" dirty="0">
              <a:solidFill>
                <a:srgbClr val="C0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TotalTime>
  <Words>629</Words>
  <PresentationFormat>Ekran Gösterisi (4:3)</PresentationFormat>
  <Paragraphs>123</Paragraphs>
  <Slides>24</Slides>
  <Notes>6</Notes>
  <HiddenSlides>0</HiddenSlides>
  <MMClips>0</MMClips>
  <ScaleCrop>false</ScaleCrop>
  <HeadingPairs>
    <vt:vector size="4" baseType="variant">
      <vt:variant>
        <vt:lpstr>Tema</vt:lpstr>
      </vt:variant>
      <vt:variant>
        <vt:i4>1</vt:i4>
      </vt:variant>
      <vt:variant>
        <vt:lpstr>Slayt Başlıkları</vt:lpstr>
      </vt:variant>
      <vt:variant>
        <vt:i4>24</vt:i4>
      </vt:variant>
    </vt:vector>
  </HeadingPairs>
  <TitlesOfParts>
    <vt:vector size="25" baseType="lpstr">
      <vt:lpstr>Ofis Teması</vt:lpstr>
      <vt:lpstr>HAZIRLAYANLAR</vt:lpstr>
      <vt:lpstr>Slayt 2</vt:lpstr>
      <vt:lpstr>Slayt 3</vt:lpstr>
      <vt:lpstr>GÜNEŞ   SİSTEMİ</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lpstr>Slayt 23</vt:lpstr>
      <vt:lpstr>Slayt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HAZIRLAYANLAR</dc:title>
  <dc:creator>Ogrenci 29</dc:creator>
  <cp:lastModifiedBy>Ogrenci 29</cp:lastModifiedBy>
  <cp:revision>14</cp:revision>
  <dcterms:created xsi:type="dcterms:W3CDTF">2011-04-19T00:43:39Z</dcterms:created>
  <dcterms:modified xsi:type="dcterms:W3CDTF">2011-04-19T02:54:37Z</dcterms:modified>
</cp:coreProperties>
</file>