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63" r:id="rId2"/>
    <p:sldId id="268" r:id="rId3"/>
    <p:sldId id="271" r:id="rId4"/>
    <p:sldId id="269" r:id="rId5"/>
    <p:sldId id="272" r:id="rId6"/>
    <p:sldId id="279" r:id="rId7"/>
    <p:sldId id="273" r:id="rId8"/>
    <p:sldId id="274" r:id="rId9"/>
    <p:sldId id="276" r:id="rId10"/>
    <p:sldId id="275" r:id="rId11"/>
    <p:sldId id="277" r:id="rId12"/>
    <p:sldId id="280" r:id="rId13"/>
    <p:sldId id="281" r:id="rId14"/>
    <p:sldId id="284" r:id="rId15"/>
    <p:sldId id="282" r:id="rId16"/>
    <p:sldId id="283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CC6600"/>
    <a:srgbClr val="CC3300"/>
    <a:srgbClr val="006E08"/>
    <a:srgbClr val="004C05"/>
    <a:srgbClr val="003300"/>
    <a:srgbClr val="336699"/>
    <a:srgbClr val="33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029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9DA846-54B5-4992-B17E-B9A617D2754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sz="900"/>
            </a:lvl1pPr>
          </a:lstStyle>
          <a:p>
            <a:fld id="{FB83C47F-9AFF-44A8-8D79-AF9044607D1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86400"/>
            <a:ext cx="9144000" cy="45720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943600"/>
            <a:ext cx="9144000" cy="228600"/>
          </a:xfrm>
        </p:spPr>
        <p:txBody>
          <a:bodyPr/>
          <a:lstStyle>
            <a:lvl1pPr marL="0" indent="0" algn="ctr">
              <a:buSzPct val="250000"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4BCD4-6513-4B3A-91FA-976B5606F4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095500" cy="3962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134100" cy="3962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25F05-B4CE-43CD-9721-22B1E71948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058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762000"/>
            <a:ext cx="4114800" cy="335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114800" cy="335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57975"/>
            <a:ext cx="2895600" cy="2000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57975"/>
            <a:ext cx="2133600" cy="200025"/>
          </a:xfrm>
        </p:spPr>
        <p:txBody>
          <a:bodyPr/>
          <a:lstStyle>
            <a:lvl1pPr>
              <a:defRPr/>
            </a:lvl1pPr>
          </a:lstStyle>
          <a:p>
            <a:fld id="{7468EEBF-2B86-4E8B-9475-17D213E3A0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EE11E-D857-401C-AD44-2097073B3C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73FFA-F455-4302-B2DA-A6B4D0FB1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762000"/>
            <a:ext cx="41148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1148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ED-E062-486E-A356-6A133E0155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38AB-6542-4D46-88CC-1BC033C8C1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F810C-0F16-4A95-906A-737BE25126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8CDE0-D2B8-40C6-8880-30BEE22FA2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56E53-F85E-4283-8665-27080D4D40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F47E2-4291-4479-92DF-2588E20DEF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1524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762000"/>
            <a:ext cx="8382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57975"/>
            <a:ext cx="28956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57975"/>
            <a:ext cx="21336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14C23610-84FE-4ED7-9856-56CBCA92D6E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300000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300000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300000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300000"/>
        <a:defRPr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l.php?u=https://voicethread.com/" TargetMode="External"/><Relationship Id="rId2" Type="http://schemas.openxmlformats.org/officeDocument/2006/relationships/hyperlink" Target="http://wildfire.gigya.com/facebook/preview.aspx?fb_sig_api_key=f7667e9ebccf2157d6f15f991a5e3ce9&amp;wid=607049821&amp;p=bHQ9MTMyMzAxNTE4NDMzNSZwdD*xMzIzMDE1MTkxMTg3JnA9OTc1MDcyJmQ9MDAwJTIwLSUyMFZva2klMjBXaWRnZXQmbj1mYWNlYm9vayZnPTEmbz*2OWMzYjQyNGM5MmY*NWQzOTE1ODJlY2E*NGViNzVlYiZvZj*w&amp;s=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video" Target="file:///C:\Documents%20and%20Settings\AA05254\Desktop\Didosh\Talking%20with%20tourists.AVI" TargetMode="External"/><Relationship Id="rId7" Type="http://schemas.openxmlformats.org/officeDocument/2006/relationships/image" Target="../media/image31.png"/><Relationship Id="rId2" Type="http://schemas.openxmlformats.org/officeDocument/2006/relationships/video" Target="file:///C:\Documents%20and%20Settings\AA05254\Desktop\Didosh\Pharmacy-English.AVI" TargetMode="External"/><Relationship Id="rId1" Type="http://schemas.openxmlformats.org/officeDocument/2006/relationships/video" Target="file:///C:\Documents%20and%20Settings\AA05254\Desktop\Didosh\Diyetisyen.AVI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protenctingourschool.blogcu.com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improvingoneslook.blogspot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tec-wookie.eun.org/wookie/wservices/wookie.apache.org/widgets/teamup/index.html?idkey=gPgQeZVkWUV2x0aW.sl.Y90kr1sVAk.eq.&amp;proxy=http://itec-wookie.eun.org:8090/wookie/proxy&amp;st=1319702712078:1319702712078:http%3A%2F%2Fwookie.apache.org%2Fwidgets%2Fteamup:wookie:%2Fwookie%2Fwservices%2Fwookie.apache.org%2Fwidgets%2Fteamup%2Findex.html:0:gPgQeZVkWUV2x0aW.sl.Y90kr1sVAk.eq.&amp;locale=tr-TR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5943600"/>
            <a:ext cx="9144000" cy="58174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dirty="0" smtClean="0"/>
              <a:t>JOURNAL-1</a:t>
            </a:r>
            <a:endParaRPr lang="en-US" dirty="0"/>
          </a:p>
        </p:txBody>
      </p:sp>
      <p:pic>
        <p:nvPicPr>
          <p:cNvPr id="72756" name="Picture 52" descr="school_bus_driv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212976"/>
            <a:ext cx="2044561" cy="1453555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0" y="1484784"/>
            <a:ext cx="9144000" cy="3312368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tr-TR" sz="2000" dirty="0">
                <a:solidFill>
                  <a:srgbClr val="002060"/>
                </a:solidFill>
              </a:rPr>
              <a:t>SCHOOL: </a:t>
            </a:r>
            <a:r>
              <a:rPr lang="tr-TR" sz="2000" dirty="0">
                <a:solidFill>
                  <a:srgbClr val="1C1C1C"/>
                </a:solidFill>
              </a:rPr>
              <a:t>Çakmak Primary/Secondary School</a:t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TERM/YEAR</a:t>
            </a:r>
            <a:r>
              <a:rPr lang="tr-TR" sz="2000" dirty="0">
                <a:solidFill>
                  <a:srgbClr val="1C1C1C"/>
                </a:solidFill>
              </a:rPr>
              <a:t>: AUTUMN/2012</a:t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CLASS</a:t>
            </a:r>
            <a:r>
              <a:rPr lang="tr-TR" sz="2000" dirty="0">
                <a:solidFill>
                  <a:srgbClr val="1C1C1C"/>
                </a:solidFill>
              </a:rPr>
              <a:t>:8D</a:t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NUMBER OF THE STUDENTS: </a:t>
            </a:r>
            <a:r>
              <a:rPr lang="tr-TR" sz="2000" dirty="0">
                <a:solidFill>
                  <a:srgbClr val="1C1C1C"/>
                </a:solidFill>
              </a:rPr>
              <a:t>48</a:t>
            </a:r>
            <a:r>
              <a:rPr lang="tr-TR" sz="2000" dirty="0">
                <a:solidFill>
                  <a:srgbClr val="1C1C1C"/>
                </a:solidFill>
                <a:sym typeface="Wingdings" pitchFamily="2" charset="2"/>
              </a:rPr>
              <a:t></a:t>
            </a:r>
            <a:r>
              <a:rPr lang="tr-TR" sz="2000" dirty="0">
                <a:solidFill>
                  <a:srgbClr val="1C1C1C"/>
                </a:solidFill>
              </a:rPr>
              <a:t/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LESSON:</a:t>
            </a:r>
            <a:r>
              <a:rPr lang="tr-TR" sz="2000" dirty="0">
                <a:solidFill>
                  <a:srgbClr val="1C1C1C"/>
                </a:solidFill>
              </a:rPr>
              <a:t>ENGLISH</a:t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TEACHER: </a:t>
            </a:r>
            <a:r>
              <a:rPr lang="tr-TR" sz="2000" dirty="0">
                <a:solidFill>
                  <a:srgbClr val="1C1C1C"/>
                </a:solidFill>
              </a:rPr>
              <a:t>DİDEM YILMAZ</a:t>
            </a:r>
            <a:br>
              <a:rPr lang="tr-TR" sz="2000" dirty="0">
                <a:solidFill>
                  <a:srgbClr val="1C1C1C"/>
                </a:solidFill>
              </a:rPr>
            </a:br>
            <a:r>
              <a:rPr lang="tr-TR" sz="2000" dirty="0">
                <a:solidFill>
                  <a:srgbClr val="002060"/>
                </a:solidFill>
              </a:rPr>
              <a:t>TIME:   </a:t>
            </a:r>
            <a:r>
              <a:rPr lang="tr-TR" sz="2000" dirty="0">
                <a:solidFill>
                  <a:srgbClr val="1C1C1C"/>
                </a:solidFill>
              </a:rPr>
              <a:t>8</a:t>
            </a:r>
            <a:r>
              <a:rPr lang="tr-TR" sz="2000" dirty="0" smtClean="0">
                <a:solidFill>
                  <a:srgbClr val="1C1C1C"/>
                </a:solidFill>
              </a:rPr>
              <a:t> </a:t>
            </a:r>
            <a:r>
              <a:rPr lang="tr-TR" sz="2000" dirty="0">
                <a:solidFill>
                  <a:srgbClr val="1C1C1C"/>
                </a:solidFill>
              </a:rPr>
              <a:t>HOURS(in school) + </a:t>
            </a:r>
            <a:r>
              <a:rPr lang="tr-TR" sz="2000" dirty="0" smtClean="0">
                <a:solidFill>
                  <a:srgbClr val="1C1C1C"/>
                </a:solidFill>
              </a:rPr>
              <a:t>approx.4 HOURS(outside </a:t>
            </a:r>
            <a:r>
              <a:rPr lang="tr-TR" sz="2000" dirty="0">
                <a:solidFill>
                  <a:srgbClr val="1C1C1C"/>
                </a:solidFill>
              </a:rPr>
              <a:t>school</a:t>
            </a:r>
            <a:r>
              <a:rPr lang="tr-TR" sz="2000" dirty="0" smtClean="0">
                <a:solidFill>
                  <a:srgbClr val="1C1C1C"/>
                </a:solidFill>
              </a:rPr>
              <a:t>):</a:t>
            </a:r>
            <a:br>
              <a:rPr lang="tr-TR" sz="2000" dirty="0" smtClean="0">
                <a:solidFill>
                  <a:srgbClr val="1C1C1C"/>
                </a:solidFill>
              </a:rPr>
            </a:br>
            <a:r>
              <a:rPr lang="tr-TR" sz="2000" dirty="0"/>
              <a:t> </a:t>
            </a:r>
            <a:r>
              <a:rPr lang="tr-TR" sz="2000" dirty="0">
                <a:solidFill>
                  <a:srgbClr val="002060"/>
                </a:solidFill>
              </a:rPr>
              <a:t>SCENARIO:</a:t>
            </a:r>
            <a:r>
              <a:rPr lang="tr-TR" sz="2000" dirty="0"/>
              <a:t> WORKING WITH OUTSIDE EXPERTS</a:t>
            </a:r>
            <a:br>
              <a:rPr lang="tr-TR" sz="2000" dirty="0"/>
            </a:br>
            <a:r>
              <a:rPr lang="tr-TR" sz="2000" dirty="0">
                <a:solidFill>
                  <a:srgbClr val="002060"/>
                </a:solidFill>
              </a:rPr>
              <a:t>AIM:</a:t>
            </a:r>
            <a:r>
              <a:rPr lang="tr-TR" sz="2000" dirty="0"/>
              <a:t> </a:t>
            </a:r>
            <a:r>
              <a:rPr lang="tr-TR" sz="2000" dirty="0" smtClean="0"/>
              <a:t>To develop self-esteem </a:t>
            </a:r>
            <a:br>
              <a:rPr lang="tr-TR" sz="2000" dirty="0" smtClean="0"/>
            </a:br>
            <a:r>
              <a:rPr lang="tr-TR" sz="2000" dirty="0"/>
              <a:t> </a:t>
            </a:r>
            <a:r>
              <a:rPr lang="tr-TR" sz="2000" dirty="0" smtClean="0"/>
              <a:t>           To use  target structures ( shoud/shouldn’t/If clauses)</a:t>
            </a:r>
            <a:br>
              <a:rPr lang="tr-TR" sz="2000" dirty="0" smtClean="0"/>
            </a:br>
            <a:r>
              <a:rPr lang="tr-TR" sz="2000" dirty="0"/>
              <a:t> </a:t>
            </a:r>
            <a:r>
              <a:rPr lang="tr-TR" sz="2000" dirty="0" smtClean="0"/>
              <a:t>                                                                      ( past and future tenses)</a:t>
            </a:r>
            <a:endParaRPr lang="tr-TR" sz="2000" dirty="0">
              <a:solidFill>
                <a:srgbClr val="1C1C1C"/>
              </a:solidFill>
            </a:endParaRPr>
          </a:p>
        </p:txBody>
      </p:sp>
      <p:sp>
        <p:nvSpPr>
          <p:cNvPr id="10" name="Rectangle 5"/>
          <p:cNvSpPr txBox="1">
            <a:spLocks noChangeArrowheads="1"/>
          </p:cNvSpPr>
          <p:nvPr/>
        </p:nvSpPr>
        <p:spPr bwMode="auto">
          <a:xfrm>
            <a:off x="0" y="404664"/>
            <a:ext cx="8740080" cy="89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3600" b="1" kern="0" noProof="0" dirty="0" smtClean="0">
                <a:solidFill>
                  <a:srgbClr val="002060"/>
                </a:solidFill>
                <a:latin typeface="Monotype Corsiva" pitchFamily="66" charset="0"/>
              </a:rPr>
              <a:t>ÇAKMAK İLKÖĞRETİM OKULU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pic>
        <p:nvPicPr>
          <p:cNvPr id="8" name="Picture 10" descr="C:\Users\ELT\Desktop\8D DOCS\LearnIsFu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887849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1 Resim" descr="cakmak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4664"/>
            <a:ext cx="67893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4176464"/>
          </a:xfrm>
        </p:spPr>
        <p:txBody>
          <a:bodyPr/>
          <a:lstStyle/>
          <a:p>
            <a:pPr>
              <a:defRPr/>
            </a:pPr>
            <a:r>
              <a:rPr lang="tr-TR" sz="1200" dirty="0">
                <a:hlinkClick r:id="rId2"/>
              </a:rPr>
              <a:t>http://wildfire.gigya.com/facebook/preview.aspx?fb_sig_api_key=f7667e9ebccf2157d6f15f991a5e3ce9&amp;wid=607049821&amp;p=bHQ9MTMyMzAxNTE4NDMzNSZwdD%2axMzIzMDE1MTkxMTg3JnA9OTc1MDcyJmQ9MDAwJTIwLSUyMFZva2klMjBXaWRnZXQmbj1mYWNlYm9vayZnPTEmbz%2a2OWMzYjQyNGM5MmY%2aNWQzOTE1ODJlY2E%2aNGViNzVlYiZvZj%2aw&amp;s=1</a:t>
            </a:r>
            <a:endParaRPr lang="tr-TR" sz="12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382000" cy="40351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 subtopic goes here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5536" y="764704"/>
            <a:ext cx="8382000" cy="41764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sz="1600" u="sng" dirty="0" smtClean="0">
                <a:hlinkClick r:id="rId3"/>
              </a:rPr>
              <a:t>http://www.facebook.com/l.php?u=https%3A%2F%2Fvoicethread.com%2F%23u2290341.b2480818.i13130042&amp;h=oAQEeRTV0AQEFU9HkgGDlBIxh04DuyOv5KY8uX0iqWE0o3A</a:t>
            </a:r>
            <a:endParaRPr lang="tr-TR" sz="1600" dirty="0"/>
          </a:p>
        </p:txBody>
      </p:sp>
      <p:pic>
        <p:nvPicPr>
          <p:cNvPr id="7" name="Picture 5" descr="Meryem-voicethrea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6792"/>
            <a:ext cx="33123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Content Placeholder 5" descr="voki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556792"/>
            <a:ext cx="302433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03" descr="school_bus_girl_waving_hg_clr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3789040"/>
            <a:ext cx="1533525" cy="1327150"/>
          </a:xfrm>
          <a:prstGeom prst="rect">
            <a:avLst/>
          </a:prstGeom>
          <a:noFill/>
        </p:spPr>
      </p:pic>
      <p:sp>
        <p:nvSpPr>
          <p:cNvPr id="10" name="Subtitle 2"/>
          <p:cNvSpPr txBox="1">
            <a:spLocks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800" kern="0" dirty="0" smtClean="0">
                <a:latin typeface="+mn-lt"/>
              </a:rPr>
              <a:t>They also record their announcements to the voicethread and voki avatars.</a:t>
            </a:r>
            <a:endParaRPr kumimoji="0" lang="tr-TR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3600"/>
            <a:ext cx="9144000" cy="653752"/>
          </a:xfrm>
        </p:spPr>
        <p:txBody>
          <a:bodyPr/>
          <a:lstStyle/>
          <a:p>
            <a:r>
              <a:rPr lang="tr-TR" dirty="0" smtClean="0"/>
              <a:t>Learners provide feedback on each others work</a:t>
            </a:r>
            <a:endParaRPr lang="tr-TR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382000" cy="5187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400" kern="0" noProof="0" dirty="0" smtClean="0">
                <a:latin typeface="+mn-lt"/>
              </a:rPr>
              <a:t>They made comments on blogs,teamup and facebook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comments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4320480" cy="4596733"/>
          </a:xfrm>
          <a:prstGeom prst="rect">
            <a:avLst/>
          </a:prstGeom>
        </p:spPr>
      </p:pic>
      <p:pic>
        <p:nvPicPr>
          <p:cNvPr id="6" name="Picture 5" descr="comments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196753"/>
            <a:ext cx="4098507" cy="4680520"/>
          </a:xfrm>
          <a:prstGeom prst="rect">
            <a:avLst/>
          </a:prstGeom>
        </p:spPr>
      </p:pic>
      <p:pic>
        <p:nvPicPr>
          <p:cNvPr id="8" name="Picture 504" descr="school_bus_stop_h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25144"/>
            <a:ext cx="1533525" cy="1090613"/>
          </a:xfrm>
          <a:prstGeom prst="rect">
            <a:avLst/>
          </a:prstGeom>
          <a:noFill/>
        </p:spPr>
      </p:pic>
      <p:pic>
        <p:nvPicPr>
          <p:cNvPr id="9" name="Picture 11" descr="social_faceboo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26876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3600"/>
            <a:ext cx="9144000" cy="914400"/>
          </a:xfrm>
        </p:spPr>
        <p:txBody>
          <a:bodyPr/>
          <a:lstStyle/>
          <a:p>
            <a:r>
              <a:rPr lang="tr-TR" dirty="0" smtClean="0"/>
              <a:t>The talked with the experts on Skype as well as face to face communication.</a:t>
            </a:r>
            <a:endParaRPr lang="tr-TR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382000" cy="5187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400" kern="0" dirty="0" smtClean="0">
                <a:latin typeface="+mn-lt"/>
              </a:rPr>
              <a:t>We</a:t>
            </a:r>
            <a:r>
              <a:rPr lang="tr-TR" sz="2400" kern="0" noProof="0" dirty="0" smtClean="0">
                <a:latin typeface="+mn-lt"/>
              </a:rPr>
              <a:t> used </a:t>
            </a:r>
            <a:r>
              <a:rPr lang="tr-TR" sz="2400" kern="0" noProof="0" dirty="0" smtClean="0">
                <a:solidFill>
                  <a:srgbClr val="00B0F0"/>
                </a:solidFill>
                <a:latin typeface="+mn-lt"/>
              </a:rPr>
              <a:t>SKYPE</a:t>
            </a:r>
            <a:r>
              <a:rPr lang="tr-TR" sz="2400" kern="0" noProof="0" dirty="0" smtClean="0">
                <a:latin typeface="+mn-lt"/>
              </a:rPr>
              <a:t> for </a:t>
            </a:r>
            <a:r>
              <a:rPr lang="tr-TR" sz="2400" kern="0" dirty="0">
                <a:latin typeface="+mn-lt"/>
              </a:rPr>
              <a:t>V</a:t>
            </a:r>
            <a:r>
              <a:rPr lang="tr-TR" sz="2400" kern="0" noProof="0" dirty="0" smtClean="0">
                <a:latin typeface="+mn-lt"/>
              </a:rPr>
              <a:t>ideo Conferences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504" descr="school_bus_stop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533525" cy="1090613"/>
          </a:xfrm>
          <a:prstGeom prst="rect">
            <a:avLst/>
          </a:prstGeom>
          <a:noFill/>
        </p:spPr>
      </p:pic>
      <p:pic>
        <p:nvPicPr>
          <p:cNvPr id="10" name="Picture 12" descr="DSC0125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30963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68760"/>
            <a:ext cx="358298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Content Placeholder 7" descr="DSC0130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645024"/>
            <a:ext cx="3672408" cy="2146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Content Placeholder 8" descr="DSC0130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645024"/>
            <a:ext cx="3168352" cy="2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Diyetisyen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836712"/>
            <a:ext cx="2664296" cy="2016224"/>
          </a:xfrm>
          <a:prstGeom prst="rect">
            <a:avLst/>
          </a:prstGeom>
          <a:noFill/>
        </p:spPr>
      </p:pic>
      <p:pic>
        <p:nvPicPr>
          <p:cNvPr id="5" name="Pharmacy-English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836712"/>
            <a:ext cx="2304256" cy="2016224"/>
          </a:xfrm>
          <a:prstGeom prst="rect">
            <a:avLst/>
          </a:prstGeom>
          <a:noFill/>
        </p:spPr>
      </p:pic>
      <p:pic>
        <p:nvPicPr>
          <p:cNvPr id="6" name="Talking with tourists.AVI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836712"/>
            <a:ext cx="2520280" cy="2016224"/>
          </a:xfrm>
          <a:prstGeom prst="rect">
            <a:avLst/>
          </a:prstGeom>
          <a:noFill/>
        </p:spPr>
      </p:pic>
      <p:pic>
        <p:nvPicPr>
          <p:cNvPr id="7" name="Picture 6" descr="SCHOOL principl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3140968"/>
            <a:ext cx="2736304" cy="235572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76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18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188640"/>
            <a:ext cx="3633663" cy="683791"/>
          </a:xfrm>
        </p:spPr>
        <p:txBody>
          <a:bodyPr/>
          <a:lstStyle/>
          <a:p>
            <a:r>
              <a:rPr lang="tr-TR" dirty="0" smtClean="0"/>
              <a:t>Mental notes</a:t>
            </a:r>
            <a:endParaRPr lang="tr-TR" dirty="0"/>
          </a:p>
        </p:txBody>
      </p:sp>
      <p:pic>
        <p:nvPicPr>
          <p:cNvPr id="4" name="Content Placeholder 3" descr="mental note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7488832" cy="272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79511" y="3933056"/>
            <a:ext cx="4176465" cy="2232248"/>
          </a:xfrm>
        </p:spPr>
        <p:txBody>
          <a:bodyPr/>
          <a:lstStyle/>
          <a:p>
            <a:r>
              <a:rPr lang="tr-TR" dirty="0" smtClean="0"/>
              <a:t>I  take mental notes every week sothat students  could follow their progress.However, there should have been a part for private comments as well.I think teamup mental notes part is not enough for evaluation.</a:t>
            </a:r>
            <a:endParaRPr lang="tr-TR" dirty="0"/>
          </a:p>
        </p:txBody>
      </p:sp>
    </p:spTree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432048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Problems </a:t>
            </a:r>
            <a:r>
              <a:rPr lang="tr-TR" dirty="0" smtClean="0">
                <a:solidFill>
                  <a:srgbClr val="002060"/>
                </a:solidFill>
                <a:sym typeface="Wingdings" pitchFamily="2" charset="2"/>
              </a:rPr>
              <a:t></a:t>
            </a:r>
            <a:r>
              <a:rPr lang="tr-TR" dirty="0" smtClean="0">
                <a:solidFill>
                  <a:srgbClr val="002060"/>
                </a:solidFill>
              </a:rPr>
              <a:t> 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5184576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tr-TR" dirty="0" smtClean="0"/>
              <a:t>Our curriculumn isn’t suitable for such kind of tasks .We have so much to handle and we have to keep up with the curriculumn because at the end students have a common assessment test.(SBS)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Our curriculumn topics are hard to be hand in hand with this kind of learning story. I have had to choose topics on my own and then made students use target structures according to the curriculumn. 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Students cannot upload flashnews to the teamup in the class. Teamup gives error in the class.</a:t>
            </a:r>
          </a:p>
          <a:p>
            <a:pPr algn="l">
              <a:buFont typeface="Arial" pitchFamily="34" charset="0"/>
              <a:buChar char="•"/>
            </a:pPr>
            <a:endParaRPr lang="tr-TR" dirty="0" smtClean="0"/>
          </a:p>
        </p:txBody>
      </p:sp>
    </p:spTree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8680"/>
            <a:ext cx="9144000" cy="432048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Problems 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490344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endParaRPr lang="tr-TR" dirty="0" smtClean="0"/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Not every single student has internet at home.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Some parents don’t let students go outside on their own.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As our classes are so crowded,it is difficult to mentor each of them individually.</a:t>
            </a:r>
          </a:p>
          <a:p>
            <a:pPr algn="l">
              <a:buFont typeface="Arial" pitchFamily="34" charset="0"/>
              <a:buChar char="•"/>
            </a:pPr>
            <a:r>
              <a:rPr lang="tr-TR" dirty="0" smtClean="0"/>
              <a:t>According to our ‘Ministry of Education’ some websides are forbidden and it hampers students to search and to write comments on blogs and facebook.</a:t>
            </a:r>
          </a:p>
        </p:txBody>
      </p:sp>
      <p:pic>
        <p:nvPicPr>
          <p:cNvPr id="4" name="Picture 503" descr="school_bus_girl_wav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1533525" cy="1327150"/>
          </a:xfrm>
          <a:prstGeom prst="rect">
            <a:avLst/>
          </a:prstGeom>
          <a:noFill/>
        </p:spPr>
      </p:pic>
      <p:pic>
        <p:nvPicPr>
          <p:cNvPr id="5" name="Picture 502" descr="school_bus_driv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517232"/>
            <a:ext cx="2160240" cy="1340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5032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Lesson plan: part 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0176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Introducing the tool and the theme, (1hr)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Voting and making the groups, (15mins)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Brainstorming and planning (1hr)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 Organizing the questions,( 1hr)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>
                <a:solidFill>
                  <a:schemeClr val="accent1">
                    <a:lumMod val="25000"/>
                  </a:schemeClr>
                </a:solidFill>
              </a:rPr>
              <a:t>2</a:t>
            </a: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 for the interviews, 2 for all the videos and related tasks, (outside school)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Writing comments/ providing feedback(1hr)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Presentations (2hrs)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>
                <a:solidFill>
                  <a:schemeClr val="accent1">
                    <a:lumMod val="25000"/>
                  </a:schemeClr>
                </a:solidFill>
              </a:rPr>
              <a:t>Evaluation (1hr)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tr-TR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611188" y="4221163"/>
            <a:ext cx="3600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tr-TR"/>
          </a:p>
        </p:txBody>
      </p:sp>
      <p:graphicFrame>
        <p:nvGraphicFramePr>
          <p:cNvPr id="20540" name="Group 60"/>
          <p:cNvGraphicFramePr>
            <a:graphicFrameLocks noGrp="1"/>
          </p:cNvGraphicFramePr>
          <p:nvPr/>
        </p:nvGraphicFramePr>
        <p:xfrm>
          <a:off x="250825" y="1700213"/>
          <a:ext cx="3527425" cy="2357438"/>
        </p:xfrm>
        <a:graphic>
          <a:graphicData uri="http://schemas.openxmlformats.org/drawingml/2006/table">
            <a:tbl>
              <a:tblPr/>
              <a:tblGrid>
                <a:gridCol w="3527425"/>
              </a:tblGrid>
              <a:tr h="2357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Tourist Attractions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Sultan Ahmet-Covered bazaar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Ministry of Culture and Tourism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CAN HAKSOY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Travel agencies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534" name="Group 54"/>
          <p:cNvGraphicFramePr>
            <a:graphicFrameLocks noGrp="1"/>
          </p:cNvGraphicFramePr>
          <p:nvPr/>
        </p:nvGraphicFramePr>
        <p:xfrm>
          <a:off x="250825" y="4149725"/>
          <a:ext cx="3960813" cy="2286000"/>
        </p:xfrm>
        <a:graphic>
          <a:graphicData uri="http://schemas.openxmlformats.org/drawingml/2006/table">
            <a:tbl>
              <a:tblPr/>
              <a:tblGrid>
                <a:gridCol w="3960813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Improving One’s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Look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Pharmacy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Okyanus Eczanesi  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Nur  Markovamis                                               Dietician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Erdem Hastanesi – Göksu Kepçeli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580063" y="1816100"/>
          <a:ext cx="2663825" cy="1828800"/>
        </p:xfrm>
        <a:graphic>
          <a:graphicData uri="http://schemas.openxmlformats.org/drawingml/2006/table">
            <a:tbl>
              <a:tblPr/>
              <a:tblGrid>
                <a:gridCol w="26638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Protecting Our School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Municipality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Cleaning staff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Our headmaster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0" name="Rectangle 8"/>
          <p:cNvSpPr>
            <a:spLocks noChangeArrowheads="1"/>
          </p:cNvSpPr>
          <p:nvPr/>
        </p:nvSpPr>
        <p:spPr bwMode="auto">
          <a:xfrm>
            <a:off x="4356100" y="3357563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tr-TR"/>
          </a:p>
        </p:txBody>
      </p:sp>
      <p:graphicFrame>
        <p:nvGraphicFramePr>
          <p:cNvPr id="20541" name="Group 61"/>
          <p:cNvGraphicFramePr>
            <a:graphicFrameLocks noGrp="1"/>
          </p:cNvGraphicFramePr>
          <p:nvPr/>
        </p:nvGraphicFramePr>
        <p:xfrm>
          <a:off x="5100638" y="4079875"/>
          <a:ext cx="3432175" cy="2011680"/>
        </p:xfrm>
        <a:graphic>
          <a:graphicData uri="http://schemas.openxmlformats.org/drawingml/2006/table">
            <a:tbl>
              <a:tblPr/>
              <a:tblGrid>
                <a:gridCol w="3432175"/>
              </a:tblGrid>
              <a:tr h="1944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Practising English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Gökçen UYSAL-engineer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Pırıl Turhan-English teacher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Tourists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Leslie Kountrie –ET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Leslie’s students-SKYPE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627313" y="0"/>
            <a:ext cx="4321175" cy="1601788"/>
            <a:chOff x="1997" y="1314"/>
            <a:chExt cx="1889" cy="1009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7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tr-TR"/>
            </a:p>
          </p:txBody>
        </p:sp>
      </p:grpSp>
      <p:sp>
        <p:nvSpPr>
          <p:cNvPr id="20508" name="Rectangle 18"/>
          <p:cNvSpPr>
            <a:spLocks noChangeArrowheads="1"/>
          </p:cNvSpPr>
          <p:nvPr/>
        </p:nvSpPr>
        <p:spPr bwMode="auto">
          <a:xfrm>
            <a:off x="3635375" y="333375"/>
            <a:ext cx="233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b="1"/>
              <a:t>PLAN OLUŞTURMA</a:t>
            </a:r>
          </a:p>
          <a:p>
            <a:pPr algn="ctr"/>
            <a:r>
              <a:rPr lang="tr-TR" b="1"/>
              <a:t> UZMANLAR</a:t>
            </a:r>
          </a:p>
        </p:txBody>
      </p:sp>
      <p:sp>
        <p:nvSpPr>
          <p:cNvPr id="20509" name="Freeform 8"/>
          <p:cNvSpPr>
            <a:spLocks/>
          </p:cNvSpPr>
          <p:nvPr/>
        </p:nvSpPr>
        <p:spPr bwMode="gray">
          <a:xfrm rot="-523385">
            <a:off x="7900988" y="14017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FF33C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510" name="Freeform 8"/>
          <p:cNvSpPr>
            <a:spLocks/>
          </p:cNvSpPr>
          <p:nvPr/>
        </p:nvSpPr>
        <p:spPr bwMode="gray">
          <a:xfrm>
            <a:off x="3276600" y="3933825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FF33C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511" name="Freeform 8"/>
          <p:cNvSpPr>
            <a:spLocks/>
          </p:cNvSpPr>
          <p:nvPr/>
        </p:nvSpPr>
        <p:spPr bwMode="gray">
          <a:xfrm>
            <a:off x="3708400" y="1628775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FF33C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512" name="Freeform 8"/>
          <p:cNvSpPr>
            <a:spLocks/>
          </p:cNvSpPr>
          <p:nvPr/>
        </p:nvSpPr>
        <p:spPr bwMode="gray">
          <a:xfrm>
            <a:off x="8101013" y="44370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FF33C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513" name="AutoShape 3"/>
          <p:cNvSpPr>
            <a:spLocks noChangeArrowheads="1"/>
          </p:cNvSpPr>
          <p:nvPr/>
        </p:nvSpPr>
        <p:spPr bwMode="auto">
          <a:xfrm>
            <a:off x="395288" y="1557338"/>
            <a:ext cx="3240087" cy="237648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tr-TR">
              <a:latin typeface="Verdana" pitchFamily="34" charset="0"/>
            </a:endParaRPr>
          </a:p>
        </p:txBody>
      </p:sp>
      <p:sp>
        <p:nvSpPr>
          <p:cNvPr id="20514" name="AutoShape 3"/>
          <p:cNvSpPr>
            <a:spLocks noChangeArrowheads="1"/>
          </p:cNvSpPr>
          <p:nvPr/>
        </p:nvSpPr>
        <p:spPr bwMode="auto">
          <a:xfrm>
            <a:off x="250825" y="4149725"/>
            <a:ext cx="3960813" cy="230346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tr-TR">
              <a:latin typeface="Verdana" pitchFamily="34" charset="0"/>
            </a:endParaRPr>
          </a:p>
        </p:txBody>
      </p:sp>
      <p:sp>
        <p:nvSpPr>
          <p:cNvPr id="20515" name="AutoShape 3"/>
          <p:cNvSpPr>
            <a:spLocks noChangeArrowheads="1"/>
          </p:cNvSpPr>
          <p:nvPr/>
        </p:nvSpPr>
        <p:spPr bwMode="auto">
          <a:xfrm>
            <a:off x="5219700" y="1628775"/>
            <a:ext cx="3240088" cy="21605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tr-TR">
              <a:latin typeface="Verdana" pitchFamily="34" charset="0"/>
            </a:endParaRPr>
          </a:p>
        </p:txBody>
      </p:sp>
      <p:sp>
        <p:nvSpPr>
          <p:cNvPr id="20516" name="AutoShape 3"/>
          <p:cNvSpPr>
            <a:spLocks noChangeArrowheads="1"/>
          </p:cNvSpPr>
          <p:nvPr/>
        </p:nvSpPr>
        <p:spPr bwMode="auto">
          <a:xfrm>
            <a:off x="5219700" y="4005263"/>
            <a:ext cx="3311525" cy="210026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tr-TR">
              <a:latin typeface="Verdana" pitchFamily="34" charset="0"/>
            </a:endParaRPr>
          </a:p>
        </p:txBody>
      </p:sp>
      <p:pic>
        <p:nvPicPr>
          <p:cNvPr id="20536" name="Picture 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7675" y="188913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7" name="Picture 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7675" y="0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9144000" cy="648072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Voting and Grouping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5536" y="836712"/>
            <a:ext cx="8382000" cy="53285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400" kern="0" dirty="0" smtClean="0">
                <a:latin typeface="+mn-lt"/>
              </a:rPr>
              <a:t>First ,we organized the topics and the groups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341438"/>
            <a:ext cx="460876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340768"/>
            <a:ext cx="4341937" cy="50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r>
              <a:rPr lang="tr-TR" dirty="0" smtClean="0">
                <a:solidFill>
                  <a:srgbClr val="002060"/>
                </a:solidFill>
              </a:rPr>
              <a:t>Then,they opened blog pages and facebook groups 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5536" y="1052736"/>
            <a:ext cx="8382000" cy="5187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4038600" cy="518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4" descr="C:\Users\ELT\Desktop\Plan-facebook-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052736"/>
            <a:ext cx="4038600" cy="518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ubtitle 2"/>
          <p:cNvSpPr txBox="1">
            <a:spLocks/>
          </p:cNvSpPr>
          <p:nvPr/>
        </p:nvSpPr>
        <p:spPr bwMode="auto">
          <a:xfrm>
            <a:off x="152400" y="6021288"/>
            <a:ext cx="914400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800" kern="0" dirty="0" smtClean="0">
                <a:solidFill>
                  <a:srgbClr val="002060"/>
                </a:solidFill>
                <a:latin typeface="+mn-lt"/>
              </a:rPr>
              <a:t>They brainstormed and uploaded their plans on the blogs and facebook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64624" cy="1080120"/>
          </a:xfrm>
        </p:spPr>
        <p:txBody>
          <a:bodyPr/>
          <a:lstStyle/>
          <a:p>
            <a:r>
              <a:rPr lang="tr-TR" sz="2800" b="1" dirty="0" smtClean="0">
                <a:solidFill>
                  <a:srgbClr val="002060"/>
                </a:solidFill>
              </a:rPr>
              <a:t>FACEBOOK</a:t>
            </a:r>
            <a:br>
              <a:rPr lang="tr-TR" sz="2800" b="1" dirty="0" smtClean="0">
                <a:solidFill>
                  <a:srgbClr val="002060"/>
                </a:solidFill>
              </a:rPr>
            </a:br>
            <a:r>
              <a:rPr lang="tr-TR" sz="2800" b="1" dirty="0" smtClean="0">
                <a:solidFill>
                  <a:srgbClr val="002060"/>
                </a:solidFill>
              </a:rPr>
              <a:t>(n example of the questions to an expert)</a:t>
            </a:r>
          </a:p>
        </p:txBody>
      </p:sp>
      <p:pic>
        <p:nvPicPr>
          <p:cNvPr id="23554" name="Content Placeholder 4" descr="tourists att.trip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556792"/>
            <a:ext cx="5904656" cy="5112568"/>
          </a:xfrm>
        </p:spPr>
      </p:pic>
      <p:pic>
        <p:nvPicPr>
          <p:cNvPr id="23555" name="Content Placeholder 5" descr="Can haksoy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24128" y="1844824"/>
            <a:ext cx="2890664" cy="4608512"/>
          </a:xfrm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7675" y="0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7675" y="188913"/>
            <a:ext cx="1076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3600"/>
            <a:ext cx="9144000" cy="653752"/>
          </a:xfrm>
        </p:spPr>
        <p:txBody>
          <a:bodyPr/>
          <a:lstStyle/>
          <a:p>
            <a:r>
              <a:rPr lang="tr-TR" u="sng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http://protenctingourschool.blogcu.com/</a:t>
            </a:r>
            <a:endParaRPr lang="tr-TR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1520" y="908720"/>
            <a:ext cx="8382000" cy="46832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Users\ELT\Desktop\blog-protecting our school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975"/>
            <a:ext cx="784887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395536" y="260648"/>
            <a:ext cx="826462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2800" b="1" kern="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Blog  pages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(They</a:t>
            </a:r>
            <a:r>
              <a:rPr kumimoji="0" lang="tr-TR" sz="2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uploaded  videos  and documents to their blogs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tr-TR" u="sng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http://improvingoneslook.blogspot.com/</a:t>
            </a:r>
            <a:endParaRPr lang="tr-TR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382000" cy="5187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 subtopic goes here</a:t>
            </a:r>
          </a:p>
        </p:txBody>
      </p:sp>
      <p:pic>
        <p:nvPicPr>
          <p:cNvPr id="5" name="Picture 4" descr="pharmacy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877272"/>
          </a:xfrm>
          <a:prstGeom prst="rect">
            <a:avLst/>
          </a:prstGeom>
        </p:spPr>
      </p:pic>
      <p:pic>
        <p:nvPicPr>
          <p:cNvPr id="6" name="Picture 5" descr="pharmac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988840"/>
            <a:ext cx="3447778" cy="3942498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9280"/>
            <a:ext cx="9144000" cy="908720"/>
          </a:xfrm>
        </p:spPr>
        <p:txBody>
          <a:bodyPr/>
          <a:lstStyle/>
          <a:p>
            <a:r>
              <a:rPr lang="tr-TR" dirty="0" smtClean="0"/>
              <a:t>You can click and then listen our records and comments</a:t>
            </a:r>
            <a:endParaRPr lang="tr-TR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81000" y="762000"/>
            <a:ext cx="8382000" cy="51872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250000"/>
              <a:buFontTx/>
              <a:buNone/>
              <a:tabLst/>
              <a:defRPr/>
            </a:pPr>
            <a:r>
              <a:rPr lang="tr-TR" sz="2400" kern="0" noProof="0" dirty="0" smtClean="0">
                <a:latin typeface="+mn-lt"/>
              </a:rPr>
              <a:t>Our teamup link 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4929" name="Rectangle 1"/>
          <p:cNvSpPr>
            <a:spLocks noChangeArrowheads="1"/>
          </p:cNvSpPr>
          <p:nvPr/>
        </p:nvSpPr>
        <p:spPr bwMode="auto">
          <a:xfrm>
            <a:off x="683568" y="3782943"/>
            <a:ext cx="792088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CKMK-EN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hlinkClick r:id="rId2"/>
              </a:rPr>
              <a:t>http://itec-wookie.eun.org/wookie/wservices/wookie.apache.org/widgets/teamup/index.html?idkey=gPgQeZVkWUV2x0aW.sl.Y90kr1sVAk.eq.&amp;proxy=http://itec-wookie.eun.org:8090/wookie/proxy&amp;st=1319702712078%3A1319702712078%3Ahttp%253A%252F%252Fwookie.apache.org%252Fwidgets%252Fteamup%3Awookie%3A%252Fwookie%252Fwservices%252Fwookie.apache.org%252Fwidgets%252Fteamup%252Findex.html%3A0%3AgPgQeZVkWUV2x0aW.sl.Y90kr1sVAk.eq.&amp;locale=tr-TR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9" descr="teamup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662473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Cool Schoolbus">
  <a:themeElements>
    <a:clrScheme name="gold_brick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old_bricks">
      <a:majorFont>
        <a:latin typeface="Impact"/>
        <a:ea typeface=""/>
        <a:cs typeface=""/>
      </a:majorFont>
      <a:minorFont>
        <a:latin typeface="Eras Bold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old_brick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ld_brick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ld_brick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ld_brick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ld_brick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old_brick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old_brick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Cool Schoolbus</Template>
  <TotalTime>291</TotalTime>
  <Words>463</Words>
  <Application>Microsoft Office PowerPoint</Application>
  <PresentationFormat>On-screen Show (4:3)</PresentationFormat>
  <Paragraphs>77</Paragraphs>
  <Slides>16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Cool Schoolbus</vt:lpstr>
      <vt:lpstr>SCHOOL: Çakmak Primary/Secondary School TERM/YEAR: AUTUMN/2012 CLASS:8D NUMBER OF THE STUDENTS: 48 LESSON:ENGLISH TEACHER: DİDEM YILMAZ TIME:   8 HOURS(in school) + approx.4 HOURS(outside school):  SCENARIO: WORKING WITH OUTSIDE EXPERTS AIM: To develop self-esteem              To use  target structures ( shoud/shouldn’t/If clauses)                                                                        ( past and future tenses)</vt:lpstr>
      <vt:lpstr>Lesson plan: part I</vt:lpstr>
      <vt:lpstr>Slide 3</vt:lpstr>
      <vt:lpstr> </vt:lpstr>
      <vt:lpstr> </vt:lpstr>
      <vt:lpstr>FACEBOOK (n example of the questions to an expert)</vt:lpstr>
      <vt:lpstr> </vt:lpstr>
      <vt:lpstr> </vt:lpstr>
      <vt:lpstr> </vt:lpstr>
      <vt:lpstr> </vt:lpstr>
      <vt:lpstr> </vt:lpstr>
      <vt:lpstr> </vt:lpstr>
      <vt:lpstr>Slide 13</vt:lpstr>
      <vt:lpstr>Mental notes</vt:lpstr>
      <vt:lpstr>Problems  </vt:lpstr>
      <vt:lpstr>Problems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SCHOOL: Çakmak Primary/Secondary School TERM/YEAR: AUTUMN/2012 CLASS:8D NUMBER OF THE STUDENTS: 48 LESSON:ENGLISH TEACHER: DİDEM YILMAZ TIME:   8 HOURS(in school) + approx.5 HOURS(outside school):</dc:title>
  <dc:creator>ELT</dc:creator>
  <cp:lastModifiedBy>ELT</cp:lastModifiedBy>
  <cp:revision>33</cp:revision>
  <dcterms:created xsi:type="dcterms:W3CDTF">2011-12-18T14:47:41Z</dcterms:created>
  <dcterms:modified xsi:type="dcterms:W3CDTF">2011-12-18T19:40:10Z</dcterms:modified>
</cp:coreProperties>
</file>